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64" r:id="rId2"/>
    <p:sldId id="262" r:id="rId3"/>
    <p:sldId id="265" r:id="rId4"/>
    <p:sldId id="266" r:id="rId5"/>
    <p:sldId id="261" r:id="rId6"/>
    <p:sldId id="263" r:id="rId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9999"/>
    <a:srgbClr val="F2650E"/>
    <a:srgbClr val="FF99CC"/>
    <a:srgbClr val="000000"/>
    <a:srgbClr val="FFFF99"/>
    <a:srgbClr val="FFFFCC"/>
    <a:srgbClr val="FF9900"/>
    <a:srgbClr val="FF0066"/>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5070" autoAdjust="0"/>
  </p:normalViewPr>
  <p:slideViewPr>
    <p:cSldViewPr>
      <p:cViewPr>
        <p:scale>
          <a:sx n="100" d="100"/>
          <a:sy n="100" d="100"/>
        </p:scale>
        <p:origin x="-702"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838" y="-108"/>
      </p:cViewPr>
      <p:guideLst>
        <p:guide orient="horz" pos="3108"/>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791F9665-085E-43B0-87F8-9769D4E1A167}" type="datetimeFigureOut">
              <a:rPr kumimoji="1" lang="ja-JP" altLang="en-US" smtClean="0"/>
              <a:pPr/>
              <a:t>2014/5/17</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0E121117-FB6E-4FB4-9B13-3522BA2B62D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E121117-FB6E-4FB4-9B13-3522BA2B62DA}" type="slidenum">
              <a:rPr kumimoji="1" lang="ja-JP" altLang="en-US" smtClean="0"/>
              <a:pPr/>
              <a:t>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E121117-FB6E-4FB4-9B13-3522BA2B62DA}" type="slidenum">
              <a:rPr kumimoji="1" lang="ja-JP" altLang="en-US" smtClean="0"/>
              <a:pPr/>
              <a:t>5</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E121117-FB6E-4FB4-9B13-3522BA2B62DA}" type="slidenum">
              <a:rPr kumimoji="1" lang="ja-JP" altLang="en-US" smtClean="0"/>
              <a:pPr/>
              <a:t>6</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10888D3-5D8E-474D-87DD-FA4D64C67478}" type="datetime1">
              <a:rPr kumimoji="1" lang="ja-JP" altLang="en-US" smtClean="0"/>
              <a:pPr/>
              <a:t>2014/5/17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21AC2A-99A2-45D4-B5DF-A50C2A5A2CF3}"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EA10195-F0CA-45D7-8795-F168983C7196}" type="datetime1">
              <a:rPr kumimoji="1" lang="ja-JP" altLang="en-US" smtClean="0"/>
              <a:pPr/>
              <a:t>2014/5/17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21AC2A-99A2-45D4-B5DF-A50C2A5A2CF3}"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8091983-C8EE-44F6-B524-EE0C52DB90A7}" type="datetime1">
              <a:rPr kumimoji="1" lang="ja-JP" altLang="en-US" smtClean="0"/>
              <a:pPr/>
              <a:t>2014/5/17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21AC2A-99A2-45D4-B5DF-A50C2A5A2CF3}"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E2A17EC-CEE1-47C2-BD99-C280E1D4B9E4}" type="datetime1">
              <a:rPr kumimoji="1" lang="ja-JP" altLang="en-US" smtClean="0"/>
              <a:pPr/>
              <a:t>2014/5/17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21AC2A-99A2-45D4-B5DF-A50C2A5A2CF3}"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B255BCF-6E7A-4175-8D23-8FCC4510E114}" type="datetime1">
              <a:rPr kumimoji="1" lang="ja-JP" altLang="en-US" smtClean="0"/>
              <a:pPr/>
              <a:t>2014/5/17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21AC2A-99A2-45D4-B5DF-A50C2A5A2CF3}"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0CB0BCC-1333-464E-98E4-03EB0809348D}" type="datetime1">
              <a:rPr kumimoji="1" lang="ja-JP" altLang="en-US" smtClean="0"/>
              <a:pPr/>
              <a:t>2014/5/17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C21AC2A-99A2-45D4-B5DF-A50C2A5A2CF3}"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F8E6414-0221-448F-92E3-3664E39EFE13}" type="datetime1">
              <a:rPr kumimoji="1" lang="ja-JP" altLang="en-US" smtClean="0"/>
              <a:pPr/>
              <a:t>2014/5/17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C21AC2A-99A2-45D4-B5DF-A50C2A5A2CF3}"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C8F5B01-BA4F-4606-BAD0-E46C202175EB}" type="datetime1">
              <a:rPr kumimoji="1" lang="ja-JP" altLang="en-US" smtClean="0"/>
              <a:pPr/>
              <a:t>2014/5/17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C21AC2A-99A2-45D4-B5DF-A50C2A5A2CF3}"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ADA81A4-C714-46F2-9937-8CE7E5FEEA45}" type="datetime1">
              <a:rPr kumimoji="1" lang="ja-JP" altLang="en-US" smtClean="0"/>
              <a:pPr/>
              <a:t>2014/5/17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C21AC2A-99A2-45D4-B5DF-A50C2A5A2CF3}"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C2848D7-B938-4D0A-B924-F2A83C5ED3BE}" type="datetime1">
              <a:rPr kumimoji="1" lang="ja-JP" altLang="en-US" smtClean="0"/>
              <a:pPr/>
              <a:t>2014/5/17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C21AC2A-99A2-45D4-B5DF-A50C2A5A2CF3}"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902766F-1E12-4170-80BB-8AA31BC7DB55}" type="datetime1">
              <a:rPr kumimoji="1" lang="ja-JP" altLang="en-US" smtClean="0"/>
              <a:pPr/>
              <a:t>2014/5/17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C21AC2A-99A2-45D4-B5DF-A50C2A5A2CF3}"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96D45-A28D-4F3F-82EA-07A06EEB3479}" type="datetime1">
              <a:rPr kumimoji="1" lang="ja-JP" altLang="en-US" smtClean="0"/>
              <a:pPr/>
              <a:t>2014/5/17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21AC2A-99A2-45D4-B5DF-A50C2A5A2CF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2852936"/>
            <a:ext cx="7772400" cy="1470025"/>
          </a:xfrm>
        </p:spPr>
        <p:txBody>
          <a:bodyPr/>
          <a:lstStyle/>
          <a:p>
            <a:r>
              <a:rPr kumimoji="1" lang="ja-JP" altLang="en-US" dirty="0" smtClean="0">
                <a:ln>
                  <a:solidFill>
                    <a:srgbClr val="F2650E"/>
                  </a:solidFill>
                </a:ln>
                <a:solidFill>
                  <a:srgbClr val="C00000"/>
                </a:solidFill>
                <a:effectLst>
                  <a:outerShdw blurRad="50800" dist="38100" dir="2700000" algn="tl" rotWithShape="0">
                    <a:prstClr val="black">
                      <a:alpha val="40000"/>
                    </a:prstClr>
                  </a:outerShdw>
                </a:effectLst>
              </a:rPr>
              <a:t>パートタイム労働法について</a:t>
            </a:r>
            <a:endParaRPr kumimoji="1" lang="ja-JP" altLang="en-US" dirty="0">
              <a:ln>
                <a:solidFill>
                  <a:srgbClr val="F2650E"/>
                </a:solidFill>
              </a:ln>
              <a:solidFill>
                <a:srgbClr val="C00000"/>
              </a:solidFill>
              <a:effectLst>
                <a:outerShdw blurRad="50800" dist="38100" dir="2700000" algn="tl" rotWithShape="0">
                  <a:prstClr val="black">
                    <a:alpha val="40000"/>
                  </a:prstClr>
                </a:outerShdw>
              </a:effectLst>
            </a:endParaRPr>
          </a:p>
        </p:txBody>
      </p:sp>
      <p:sp>
        <p:nvSpPr>
          <p:cNvPr id="3" name="サブタイトル 2"/>
          <p:cNvSpPr>
            <a:spLocks noGrp="1"/>
          </p:cNvSpPr>
          <p:nvPr>
            <p:ph type="subTitle" idx="1"/>
          </p:nvPr>
        </p:nvSpPr>
        <p:spPr>
          <a:xfrm>
            <a:off x="467544" y="4462264"/>
            <a:ext cx="8096944" cy="1775048"/>
          </a:xfrm>
        </p:spPr>
        <p:txBody>
          <a:bodyPr>
            <a:normAutofit/>
          </a:bodyPr>
          <a:lstStyle/>
          <a:p>
            <a:endParaRPr kumimoji="1" lang="en-US" altLang="ja-JP" dirty="0" smtClean="0">
              <a:solidFill>
                <a:srgbClr val="FF7C80"/>
              </a:solidFill>
            </a:endParaRPr>
          </a:p>
          <a:p>
            <a:r>
              <a:rPr lang="en-US" altLang="ja-JP" b="1" dirty="0" smtClean="0">
                <a:solidFill>
                  <a:schemeClr val="accent6">
                    <a:lumMod val="75000"/>
                  </a:schemeClr>
                </a:solidFill>
              </a:rPr>
              <a:t>2014</a:t>
            </a:r>
            <a:r>
              <a:rPr lang="ja-JP" altLang="en-US" b="1" dirty="0" smtClean="0">
                <a:solidFill>
                  <a:schemeClr val="accent6">
                    <a:lumMod val="75000"/>
                  </a:schemeClr>
                </a:solidFill>
              </a:rPr>
              <a:t>年</a:t>
            </a:r>
            <a:r>
              <a:rPr lang="en-US" altLang="ja-JP" b="1" dirty="0" smtClean="0">
                <a:solidFill>
                  <a:schemeClr val="accent6">
                    <a:lumMod val="75000"/>
                  </a:schemeClr>
                </a:solidFill>
              </a:rPr>
              <a:t>6</a:t>
            </a:r>
            <a:r>
              <a:rPr lang="ja-JP" altLang="en-US" b="1" dirty="0" smtClean="0">
                <a:solidFill>
                  <a:schemeClr val="accent6">
                    <a:lumMod val="75000"/>
                  </a:schemeClr>
                </a:solidFill>
              </a:rPr>
              <a:t>月男女平等月間　学習会資料</a:t>
            </a:r>
            <a:endParaRPr lang="en-US" altLang="ja-JP" b="1" dirty="0" smtClean="0">
              <a:solidFill>
                <a:schemeClr val="accent6">
                  <a:lumMod val="75000"/>
                </a:schemeClr>
              </a:solidFill>
            </a:endParaRPr>
          </a:p>
          <a:p>
            <a:r>
              <a:rPr lang="ja-JP" altLang="en-US" b="1" dirty="0" smtClean="0">
                <a:solidFill>
                  <a:schemeClr val="accent6">
                    <a:lumMod val="75000"/>
                  </a:schemeClr>
                </a:solidFill>
              </a:rPr>
              <a:t>連合総合男女平等局</a:t>
            </a:r>
            <a:endParaRPr lang="en-US" altLang="ja-JP" b="1" dirty="0" smtClean="0">
              <a:solidFill>
                <a:schemeClr val="accent6">
                  <a:lumMod val="75000"/>
                </a:schemeClr>
              </a:solidFill>
            </a:endParaRPr>
          </a:p>
          <a:p>
            <a:endParaRPr kumimoji="1" lang="en-US" altLang="ja-JP" b="1" dirty="0" smtClean="0">
              <a:solidFill>
                <a:schemeClr val="accent1">
                  <a:lumMod val="75000"/>
                </a:schemeClr>
              </a:solidFill>
            </a:endParaRPr>
          </a:p>
        </p:txBody>
      </p:sp>
      <p:sp>
        <p:nvSpPr>
          <p:cNvPr id="4" name="スライド番号プレースホルダ 3"/>
          <p:cNvSpPr>
            <a:spLocks noGrp="1"/>
          </p:cNvSpPr>
          <p:nvPr>
            <p:ph type="sldNum" sz="quarter" idx="12"/>
          </p:nvPr>
        </p:nvSpPr>
        <p:spPr/>
        <p:txBody>
          <a:bodyPr/>
          <a:lstStyle/>
          <a:p>
            <a:fld id="{BC21AC2A-99A2-45D4-B5DF-A50C2A5A2CF3}" type="slidenum">
              <a:rPr kumimoji="1" lang="ja-JP" altLang="en-US" smtClean="0"/>
              <a:pPr/>
              <a:t>1</a:t>
            </a:fld>
            <a:endParaRPr kumimoji="1" lang="ja-JP" altLang="en-US" dirty="0"/>
          </a:p>
        </p:txBody>
      </p:sp>
      <p:sp>
        <p:nvSpPr>
          <p:cNvPr id="5" name="正方形/長方形 4"/>
          <p:cNvSpPr/>
          <p:nvPr/>
        </p:nvSpPr>
        <p:spPr>
          <a:xfrm>
            <a:off x="180000" y="180000"/>
            <a:ext cx="8640472" cy="6489360"/>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Picture 2" descr="C:\Users\t-sato\Desktop\パンダ（かわいい）.png"/>
          <p:cNvPicPr>
            <a:picLocks noChangeAspect="1" noChangeArrowheads="1"/>
          </p:cNvPicPr>
          <p:nvPr/>
        </p:nvPicPr>
        <p:blipFill>
          <a:blip r:embed="rId2" cstate="print"/>
          <a:srcRect/>
          <a:stretch>
            <a:fillRect/>
          </a:stretch>
        </p:blipFill>
        <p:spPr bwMode="auto">
          <a:xfrm>
            <a:off x="6156176" y="476672"/>
            <a:ext cx="2292000" cy="2448272"/>
          </a:xfrm>
          <a:prstGeom prst="rect">
            <a:avLst/>
          </a:prstGeom>
          <a:noFill/>
        </p:spPr>
      </p:pic>
      <p:pic>
        <p:nvPicPr>
          <p:cNvPr id="1028" name="Picture 4" descr="C:\Users\t-sato\Desktop\ぶた（お勉強）.png"/>
          <p:cNvPicPr>
            <a:picLocks noChangeAspect="1" noChangeArrowheads="1"/>
          </p:cNvPicPr>
          <p:nvPr/>
        </p:nvPicPr>
        <p:blipFill>
          <a:blip r:embed="rId3" cstate="print"/>
          <a:srcRect/>
          <a:stretch>
            <a:fillRect/>
          </a:stretch>
        </p:blipFill>
        <p:spPr bwMode="auto">
          <a:xfrm>
            <a:off x="6516216" y="5679672"/>
            <a:ext cx="831730" cy="629648"/>
          </a:xfrm>
          <a:prstGeom prst="rect">
            <a:avLst/>
          </a:prstGeom>
          <a:noFill/>
        </p:spPr>
      </p:pic>
      <p:pic>
        <p:nvPicPr>
          <p:cNvPr id="12" name="Picture 4" descr="C:\Users\t-sato\Desktop\ぶた（お勉強）.png"/>
          <p:cNvPicPr>
            <a:picLocks noChangeAspect="1" noChangeArrowheads="1"/>
          </p:cNvPicPr>
          <p:nvPr/>
        </p:nvPicPr>
        <p:blipFill>
          <a:blip r:embed="rId3" cstate="print"/>
          <a:srcRect/>
          <a:stretch>
            <a:fillRect/>
          </a:stretch>
        </p:blipFill>
        <p:spPr bwMode="auto">
          <a:xfrm>
            <a:off x="1724046" y="5679672"/>
            <a:ext cx="831730" cy="62964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角丸四角形 31"/>
          <p:cNvSpPr/>
          <p:nvPr/>
        </p:nvSpPr>
        <p:spPr>
          <a:xfrm>
            <a:off x="683568" y="5013176"/>
            <a:ext cx="7992888" cy="1440160"/>
          </a:xfrm>
          <a:prstGeom prst="roundRect">
            <a:avLst/>
          </a:prstGeom>
          <a:solidFill>
            <a:srgbClr val="FFCC00">
              <a:alpha val="1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683568" y="2348880"/>
            <a:ext cx="7992888" cy="2520280"/>
          </a:xfrm>
          <a:prstGeom prst="roundRect">
            <a:avLst/>
          </a:prstGeom>
          <a:solidFill>
            <a:srgbClr val="FFCC00">
              <a:alpha val="1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683568" y="332656"/>
            <a:ext cx="7776864" cy="936104"/>
          </a:xfrm>
          <a:prstGeom prst="round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accent6">
                  <a:lumMod val="75000"/>
                </a:schemeClr>
              </a:solidFill>
            </a:endParaRPr>
          </a:p>
        </p:txBody>
      </p:sp>
      <p:sp>
        <p:nvSpPr>
          <p:cNvPr id="20" name="テキスト ボックス 19"/>
          <p:cNvSpPr txBox="1"/>
          <p:nvPr/>
        </p:nvSpPr>
        <p:spPr>
          <a:xfrm>
            <a:off x="755576" y="2276872"/>
            <a:ext cx="8064896" cy="2616101"/>
          </a:xfrm>
          <a:prstGeom prst="rect">
            <a:avLst/>
          </a:prstGeom>
          <a:noFill/>
          <a:ln>
            <a:noFill/>
          </a:ln>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pPr>
              <a:lnSpc>
                <a:spcPct val="150000"/>
              </a:lnSpc>
            </a:pPr>
            <a:r>
              <a:rPr lang="ja-JP" altLang="en-US" dirty="0" smtClean="0">
                <a:ln w="12700">
                  <a:solidFill>
                    <a:srgbClr val="FF0000"/>
                  </a:solidFill>
                  <a:prstDash val="solid"/>
                </a:ln>
                <a:solidFill>
                  <a:srgbClr val="FF0000"/>
                </a:solidFill>
              </a:rPr>
              <a:t>　　　　</a:t>
            </a:r>
            <a:r>
              <a:rPr lang="ja-JP" altLang="en-US" dirty="0" smtClean="0">
                <a:ln w="12700">
                  <a:solidFill>
                    <a:srgbClr val="FF7C80"/>
                  </a:solidFill>
                  <a:prstDash val="solid"/>
                </a:ln>
                <a:solidFill>
                  <a:srgbClr val="FF9999"/>
                </a:solidFill>
                <a:effectLst>
                  <a:outerShdw blurRad="50800" dist="38100" dir="2700000" algn="tl" rotWithShape="0">
                    <a:prstClr val="black">
                      <a:alpha val="40000"/>
                    </a:prstClr>
                  </a:outerShdw>
                </a:effectLst>
                <a:latin typeface="+mn-ea"/>
                <a:ea typeface="ＤＦ平成明朝体W3" pitchFamily="1" charset="-128"/>
              </a:rPr>
              <a:t>待遇面の一部が改善されます！</a:t>
            </a:r>
            <a:endParaRPr lang="en-US" altLang="ja-JP" dirty="0" smtClean="0">
              <a:ln w="12700">
                <a:solidFill>
                  <a:srgbClr val="FF7C80"/>
                </a:solidFill>
                <a:prstDash val="solid"/>
              </a:ln>
              <a:solidFill>
                <a:srgbClr val="FF9999"/>
              </a:solidFill>
              <a:effectLst>
                <a:outerShdw blurRad="50800" dist="38100" dir="2700000" algn="tl" rotWithShape="0">
                  <a:prstClr val="black">
                    <a:alpha val="40000"/>
                  </a:prstClr>
                </a:outerShdw>
              </a:effectLst>
              <a:latin typeface="+mn-ea"/>
              <a:ea typeface="ＤＦ平成明朝体W3" pitchFamily="1" charset="-128"/>
            </a:endParaRPr>
          </a:p>
          <a:p>
            <a:pPr>
              <a:lnSpc>
                <a:spcPct val="150000"/>
              </a:lnSpc>
            </a:pPr>
            <a:r>
              <a:rPr lang="ja-JP" altLang="en-US" sz="1600" dirty="0" smtClean="0">
                <a:ln w="12700">
                  <a:solidFill>
                    <a:srgbClr val="FF0000"/>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　　</a:t>
            </a:r>
            <a:r>
              <a:rPr lang="en-US" altLang="ja-JP" sz="1400" dirty="0" smtClean="0">
                <a:ln w="12700">
                  <a:solidFill>
                    <a:schemeClr val="accent6">
                      <a:lumMod val="75000"/>
                    </a:schemeClr>
                  </a:solidFill>
                  <a:prstDash val="solid"/>
                </a:ln>
                <a:solidFill>
                  <a:schemeClr val="accent6">
                    <a:lumMod val="50000"/>
                  </a:schemeClr>
                </a:solidFill>
                <a:effectLst>
                  <a:outerShdw blurRad="50800" dist="38100" dir="2700000" algn="tl" rotWithShape="0">
                    <a:prstClr val="black">
                      <a:alpha val="40000"/>
                    </a:prstClr>
                  </a:outerShdw>
                </a:effectLst>
                <a:latin typeface="+mn-ea"/>
                <a:ea typeface="ＤＦ平成明朝体W3" pitchFamily="1" charset="-128"/>
              </a:rPr>
              <a:t>【</a:t>
            </a:r>
            <a:r>
              <a:rPr lang="ja-JP" altLang="en-US" sz="1400" dirty="0" smtClean="0">
                <a:ln w="12700">
                  <a:solidFill>
                    <a:schemeClr val="accent6">
                      <a:lumMod val="75000"/>
                    </a:schemeClr>
                  </a:solidFill>
                  <a:prstDash val="solid"/>
                </a:ln>
                <a:solidFill>
                  <a:schemeClr val="accent6">
                    <a:lumMod val="50000"/>
                  </a:schemeClr>
                </a:solidFill>
                <a:effectLst>
                  <a:outerShdw blurRad="50800" dist="38100" dir="2700000" algn="tl" rotWithShape="0">
                    <a:prstClr val="black">
                      <a:alpha val="40000"/>
                    </a:prstClr>
                  </a:outerShdw>
                </a:effectLst>
                <a:latin typeface="+mn-ea"/>
                <a:ea typeface="ＤＦ平成明朝体W3" pitchFamily="1" charset="-128"/>
              </a:rPr>
              <a:t>均等・均衡待遇の拡大</a:t>
            </a:r>
            <a:r>
              <a:rPr lang="en-US" altLang="ja-JP" sz="1400" dirty="0" smtClean="0">
                <a:ln w="12700">
                  <a:solidFill>
                    <a:schemeClr val="accent6">
                      <a:lumMod val="75000"/>
                    </a:schemeClr>
                  </a:solidFill>
                  <a:prstDash val="solid"/>
                </a:ln>
                <a:solidFill>
                  <a:schemeClr val="accent6">
                    <a:lumMod val="50000"/>
                  </a:schemeClr>
                </a:solidFill>
                <a:effectLst>
                  <a:outerShdw blurRad="50800" dist="38100" dir="2700000" algn="tl" rotWithShape="0">
                    <a:prstClr val="black">
                      <a:alpha val="40000"/>
                    </a:prstClr>
                  </a:outerShdw>
                </a:effectLst>
                <a:latin typeface="+mn-ea"/>
                <a:ea typeface="ＤＦ平成明朝体W3" pitchFamily="1" charset="-128"/>
              </a:rPr>
              <a:t>】</a:t>
            </a:r>
          </a:p>
          <a:p>
            <a:r>
              <a:rPr lang="ja-JP" altLang="en-US" sz="1400" dirty="0" smtClean="0">
                <a:ln w="12700">
                  <a:solidFill>
                    <a:schemeClr val="accent6">
                      <a:lumMod val="75000"/>
                    </a:schemeClr>
                  </a:solidFill>
                  <a:prstDash val="solid"/>
                </a:ln>
                <a:solidFill>
                  <a:schemeClr val="accent6">
                    <a:lumMod val="50000"/>
                  </a:schemeClr>
                </a:solidFill>
                <a:effectLst>
                  <a:outerShdw blurRad="50800" dist="38100" dir="2700000" algn="tl" rotWithShape="0">
                    <a:prstClr val="black">
                      <a:alpha val="40000"/>
                    </a:prstClr>
                  </a:outerShdw>
                </a:effectLst>
                <a:latin typeface="+mn-ea"/>
                <a:ea typeface="ＤＦ平成明朝体W3" pitchFamily="1" charset="-128"/>
              </a:rPr>
              <a:t>　　　</a:t>
            </a:r>
            <a:r>
              <a:rPr lang="ja-JP" altLang="en-US"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・正社員並みの待遇となるパートタイム労働者を拡大（</a:t>
            </a:r>
            <a:r>
              <a:rPr lang="en-US" altLang="ja-JP"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3</a:t>
            </a:r>
            <a:r>
              <a:rPr lang="ja-JP" altLang="en-US"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要件から無期要件を削除）</a:t>
            </a:r>
            <a:endParaRPr lang="en-US" altLang="ja-JP"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endParaRPr>
          </a:p>
          <a:p>
            <a:r>
              <a:rPr lang="en-US" altLang="ja-JP"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     </a:t>
            </a:r>
            <a:r>
              <a:rPr lang="ja-JP" altLang="en-US"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　　～</a:t>
            </a:r>
            <a:r>
              <a:rPr lang="ja-JP" altLang="en-US" sz="1400" u="sng"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現行</a:t>
            </a:r>
            <a:r>
              <a:rPr lang="ja-JP" altLang="en-US"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パートタイム労働法における通常の労働者との差別的取扱い禁止に関する要件～</a:t>
            </a:r>
            <a:endParaRPr lang="en-US" altLang="ja-JP"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endParaRPr>
          </a:p>
          <a:p>
            <a:r>
              <a:rPr lang="ja-JP" altLang="en-US"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　　　　①職務の内容（業務の内容及び責任）</a:t>
            </a:r>
            <a:endParaRPr lang="en-US" altLang="ja-JP"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endParaRPr>
          </a:p>
          <a:p>
            <a:r>
              <a:rPr lang="ja-JP" altLang="en-US"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　　　　②人材活用の仕組みや運用など（人事異動や昇進等の有無及び範囲）</a:t>
            </a:r>
            <a:endParaRPr lang="en-US" altLang="ja-JP"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endParaRPr>
          </a:p>
          <a:p>
            <a:pPr>
              <a:lnSpc>
                <a:spcPct val="150000"/>
              </a:lnSpc>
            </a:pPr>
            <a:r>
              <a:rPr lang="ja-JP" altLang="en-US"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　　　　③無期契約　　</a:t>
            </a:r>
            <a:r>
              <a:rPr lang="ja-JP" altLang="en-US" sz="2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a:t>
            </a:r>
            <a:r>
              <a:rPr lang="ja-JP" altLang="en-US" sz="2400" u="sng"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削除</a:t>
            </a:r>
            <a:endParaRPr lang="en-US" altLang="ja-JP" sz="2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endParaRPr>
          </a:p>
          <a:p>
            <a:pPr>
              <a:lnSpc>
                <a:spcPct val="150000"/>
              </a:lnSpc>
            </a:pPr>
            <a:r>
              <a:rPr lang="ja-JP" altLang="en-US" sz="1400" dirty="0" smtClean="0">
                <a:ln w="12700">
                  <a:solidFill>
                    <a:schemeClr val="accent6">
                      <a:lumMod val="75000"/>
                    </a:schemeClr>
                  </a:solidFill>
                  <a:prstDash val="solid"/>
                </a:ln>
                <a:solidFill>
                  <a:schemeClr val="accent6">
                    <a:lumMod val="50000"/>
                  </a:schemeClr>
                </a:solidFill>
                <a:effectLst>
                  <a:outerShdw blurRad="50800" dist="38100" dir="2700000" algn="tl" rotWithShape="0">
                    <a:prstClr val="black">
                      <a:alpha val="40000"/>
                    </a:prstClr>
                  </a:outerShdw>
                </a:effectLst>
                <a:latin typeface="+mn-ea"/>
                <a:ea typeface="ＤＦ平成明朝体W3" pitchFamily="1" charset="-128"/>
              </a:rPr>
              <a:t>　　　</a:t>
            </a:r>
            <a:r>
              <a:rPr lang="ja-JP" altLang="en-US"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・「短時間労働者の待遇の原則」新設　</a:t>
            </a:r>
            <a:endParaRPr lang="en-US" altLang="ja-JP"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endParaRPr>
          </a:p>
        </p:txBody>
      </p:sp>
      <p:sp>
        <p:nvSpPr>
          <p:cNvPr id="3" name="テキスト ボックス 2"/>
          <p:cNvSpPr txBox="1"/>
          <p:nvPr/>
        </p:nvSpPr>
        <p:spPr>
          <a:xfrm>
            <a:off x="827584" y="365755"/>
            <a:ext cx="7560840" cy="830997"/>
          </a:xfrm>
          <a:prstGeom prst="rect">
            <a:avLst/>
          </a:prstGeom>
          <a:noFill/>
        </p:spPr>
        <p:txBody>
          <a:bodyPr wrap="square" rtlCol="0">
            <a:spAutoFit/>
          </a:bodyPr>
          <a:lstStyle/>
          <a:p>
            <a:pPr algn="ctr"/>
            <a:r>
              <a:rPr lang="ja-JP" altLang="en-US" sz="2400" b="1" dirty="0" smtClean="0">
                <a:solidFill>
                  <a:schemeClr val="bg1"/>
                </a:solidFill>
                <a:latin typeface="+mj-ea"/>
                <a:ea typeface="+mj-ea"/>
              </a:rPr>
              <a:t>パートタイム労働法改正の概要</a:t>
            </a:r>
            <a:endParaRPr lang="en-US" altLang="ja-JP" sz="2400" b="1" dirty="0" smtClean="0">
              <a:solidFill>
                <a:schemeClr val="bg1"/>
              </a:solidFill>
              <a:latin typeface="+mj-ea"/>
              <a:ea typeface="+mj-ea"/>
            </a:endParaRPr>
          </a:p>
          <a:p>
            <a:pPr algn="ctr"/>
            <a:r>
              <a:rPr kumimoji="1" lang="ja-JP" altLang="en-US" sz="2400" b="1" dirty="0" smtClean="0">
                <a:solidFill>
                  <a:schemeClr val="bg1"/>
                </a:solidFill>
                <a:latin typeface="+mj-ea"/>
                <a:ea typeface="+mj-ea"/>
              </a:rPr>
              <a:t>～</a:t>
            </a:r>
            <a:r>
              <a:rPr lang="ja-JP" altLang="en-US" sz="2400" b="1" dirty="0" smtClean="0">
                <a:solidFill>
                  <a:schemeClr val="bg1"/>
                </a:solidFill>
                <a:latin typeface="+mj-ea"/>
                <a:ea typeface="+mj-ea"/>
              </a:rPr>
              <a:t>一部パート労働者の待遇改善</a:t>
            </a:r>
            <a:r>
              <a:rPr kumimoji="1" lang="ja-JP" altLang="en-US" sz="2400" b="1" dirty="0" smtClean="0">
                <a:solidFill>
                  <a:schemeClr val="bg1"/>
                </a:solidFill>
                <a:latin typeface="+mj-ea"/>
                <a:ea typeface="+mj-ea"/>
              </a:rPr>
              <a:t>～</a:t>
            </a:r>
            <a:endParaRPr kumimoji="1" lang="en-US" altLang="ja-JP" sz="2400" b="1" dirty="0" smtClean="0">
              <a:solidFill>
                <a:schemeClr val="bg1"/>
              </a:solidFill>
              <a:latin typeface="+mj-ea"/>
              <a:ea typeface="+mj-ea"/>
            </a:endParaRPr>
          </a:p>
        </p:txBody>
      </p:sp>
      <p:sp>
        <p:nvSpPr>
          <p:cNvPr id="12" name="スライド番号プレースホルダ 11"/>
          <p:cNvSpPr>
            <a:spLocks noGrp="1"/>
          </p:cNvSpPr>
          <p:nvPr>
            <p:ph type="sldNum" sz="quarter" idx="12"/>
          </p:nvPr>
        </p:nvSpPr>
        <p:spPr>
          <a:xfrm>
            <a:off x="6553200" y="6309320"/>
            <a:ext cx="2133600" cy="365125"/>
          </a:xfrm>
        </p:spPr>
        <p:txBody>
          <a:bodyPr/>
          <a:lstStyle/>
          <a:p>
            <a:fld id="{BC21AC2A-99A2-45D4-B5DF-A50C2A5A2CF3}" type="slidenum">
              <a:rPr kumimoji="1" lang="ja-JP" altLang="en-US" smtClean="0"/>
              <a:pPr/>
              <a:t>2</a:t>
            </a:fld>
            <a:endParaRPr kumimoji="1" lang="ja-JP" altLang="en-US" dirty="0"/>
          </a:p>
        </p:txBody>
      </p:sp>
      <p:sp>
        <p:nvSpPr>
          <p:cNvPr id="17" name="テキスト ボックス 16"/>
          <p:cNvSpPr txBox="1"/>
          <p:nvPr/>
        </p:nvSpPr>
        <p:spPr>
          <a:xfrm>
            <a:off x="611560" y="1343670"/>
            <a:ext cx="7992888" cy="954107"/>
          </a:xfrm>
          <a:prstGeom prst="rect">
            <a:avLst/>
          </a:prstGeom>
          <a:noFill/>
        </p:spPr>
        <p:txBody>
          <a:bodyPr wrap="square" rtlCol="0">
            <a:spAutoFit/>
          </a:bodyPr>
          <a:lstStyle/>
          <a:p>
            <a:r>
              <a:rPr lang="en-US" altLang="ja-JP" sz="1400" dirty="0" smtClean="0">
                <a:ln w="12700">
                  <a:solidFill>
                    <a:srgbClr val="00B050"/>
                  </a:solidFill>
                  <a:prstDash val="solid"/>
                </a:ln>
                <a:solidFill>
                  <a:srgbClr val="00B050"/>
                </a:solidFill>
                <a:effectLst>
                  <a:outerShdw blurRad="41275" dist="20320" dir="1800000" algn="tl" rotWithShape="0">
                    <a:srgbClr val="000000">
                      <a:alpha val="40000"/>
                    </a:srgbClr>
                  </a:outerShdw>
                </a:effectLst>
                <a:ea typeface="ＤＦ平成明朝体W3" pitchFamily="1" charset="-128"/>
              </a:rPr>
              <a:t>【</a:t>
            </a:r>
            <a:r>
              <a:rPr lang="ja-JP" altLang="en-US" sz="1400" dirty="0" smtClean="0">
                <a:ln w="12700">
                  <a:solidFill>
                    <a:srgbClr val="00B050"/>
                  </a:solidFill>
                  <a:prstDash val="solid"/>
                </a:ln>
                <a:solidFill>
                  <a:srgbClr val="00B050"/>
                </a:solidFill>
                <a:effectLst>
                  <a:outerShdw blurRad="41275" dist="20320" dir="1800000" algn="tl" rotWithShape="0">
                    <a:srgbClr val="000000">
                      <a:alpha val="40000"/>
                    </a:srgbClr>
                  </a:outerShdw>
                </a:effectLst>
                <a:ea typeface="ＤＦ平成明朝体W3" pitchFamily="1" charset="-128"/>
              </a:rPr>
              <a:t>改正パートタイム労働法の主な内容</a:t>
            </a:r>
            <a:r>
              <a:rPr lang="en-US" altLang="ja-JP" sz="1400" dirty="0" smtClean="0">
                <a:ln w="12700">
                  <a:solidFill>
                    <a:srgbClr val="00B050"/>
                  </a:solidFill>
                  <a:prstDash val="solid"/>
                </a:ln>
                <a:solidFill>
                  <a:srgbClr val="00B050"/>
                </a:solidFill>
                <a:effectLst>
                  <a:outerShdw blurRad="41275" dist="20320" dir="1800000" algn="tl" rotWithShape="0">
                    <a:srgbClr val="000000">
                      <a:alpha val="40000"/>
                    </a:srgbClr>
                  </a:outerShdw>
                </a:effectLst>
                <a:ea typeface="ＤＦ平成明朝体W3" pitchFamily="1" charset="-128"/>
              </a:rPr>
              <a:t>】</a:t>
            </a:r>
          </a:p>
          <a:p>
            <a:r>
              <a:rPr lang="ja-JP" altLang="en-US" sz="1400" dirty="0" smtClean="0">
                <a:ln w="12700">
                  <a:solidFill>
                    <a:schemeClr val="accent6">
                      <a:lumMod val="75000"/>
                    </a:schemeClr>
                  </a:solidFill>
                  <a:prstDash val="solid"/>
                </a:ln>
                <a:solidFill>
                  <a:schemeClr val="accent6">
                    <a:lumMod val="50000"/>
                  </a:schemeClr>
                </a:solidFill>
                <a:ea typeface="ＤＦ平成明朝体W3" pitchFamily="1" charset="-128"/>
              </a:rPr>
              <a:t>○改正の主なポイントは待遇面の一部改善と、事業主の説明義務等の追加</a:t>
            </a:r>
            <a:endParaRPr lang="en-US" altLang="ja-JP" sz="1400" dirty="0" smtClean="0">
              <a:ln w="12700">
                <a:solidFill>
                  <a:schemeClr val="accent6">
                    <a:lumMod val="75000"/>
                  </a:schemeClr>
                </a:solidFill>
                <a:prstDash val="solid"/>
              </a:ln>
              <a:solidFill>
                <a:schemeClr val="accent6">
                  <a:lumMod val="50000"/>
                </a:schemeClr>
              </a:solidFill>
              <a:ea typeface="ＤＦ平成明朝体W3" pitchFamily="1" charset="-128"/>
            </a:endParaRPr>
          </a:p>
          <a:p>
            <a:r>
              <a:rPr lang="ja-JP" altLang="en-US" sz="1400" dirty="0" smtClean="0">
                <a:ln w="12700">
                  <a:solidFill>
                    <a:schemeClr val="accent6">
                      <a:lumMod val="75000"/>
                    </a:schemeClr>
                  </a:solidFill>
                  <a:prstDash val="solid"/>
                </a:ln>
                <a:solidFill>
                  <a:schemeClr val="accent6">
                    <a:lumMod val="50000"/>
                  </a:schemeClr>
                </a:solidFill>
                <a:ea typeface="ＤＦ平成明朝体W3" pitchFamily="1" charset="-128"/>
              </a:rPr>
              <a:t>○正社員並みの待遇となるパートタイム労働者の要件から、「無期契約」が削除された</a:t>
            </a:r>
            <a:endParaRPr lang="en-US" altLang="ja-JP" sz="1400" dirty="0" smtClean="0">
              <a:ln w="12700">
                <a:solidFill>
                  <a:schemeClr val="accent6">
                    <a:lumMod val="75000"/>
                  </a:schemeClr>
                </a:solidFill>
                <a:prstDash val="solid"/>
              </a:ln>
              <a:solidFill>
                <a:schemeClr val="accent6">
                  <a:lumMod val="50000"/>
                </a:schemeClr>
              </a:solidFill>
              <a:ea typeface="ＤＦ平成明朝体W3" pitchFamily="1" charset="-128"/>
            </a:endParaRPr>
          </a:p>
          <a:p>
            <a:r>
              <a:rPr lang="ja-JP" altLang="en-US" sz="1400" dirty="0" smtClean="0">
                <a:ln w="12700">
                  <a:solidFill>
                    <a:schemeClr val="accent6">
                      <a:lumMod val="75000"/>
                    </a:schemeClr>
                  </a:solidFill>
                  <a:prstDash val="solid"/>
                </a:ln>
                <a:solidFill>
                  <a:schemeClr val="accent6">
                    <a:lumMod val="50000"/>
                  </a:schemeClr>
                </a:solidFill>
                <a:ea typeface="ＤＦ平成明朝体W3" pitchFamily="1" charset="-128"/>
              </a:rPr>
              <a:t>○事業主は「短時間労働者の待遇の原則」（新</a:t>
            </a:r>
            <a:r>
              <a:rPr lang="en-US" altLang="ja-JP" sz="1400" dirty="0" smtClean="0">
                <a:ln w="12700">
                  <a:solidFill>
                    <a:schemeClr val="accent6">
                      <a:lumMod val="75000"/>
                    </a:schemeClr>
                  </a:solidFill>
                  <a:prstDash val="solid"/>
                </a:ln>
                <a:solidFill>
                  <a:schemeClr val="accent6">
                    <a:lumMod val="50000"/>
                  </a:schemeClr>
                </a:solidFill>
                <a:ea typeface="ＤＦ平成明朝体W3" pitchFamily="1" charset="-128"/>
              </a:rPr>
              <a:t>8</a:t>
            </a:r>
            <a:r>
              <a:rPr lang="ja-JP" altLang="en-US" sz="1400" dirty="0" smtClean="0">
                <a:ln w="12700">
                  <a:solidFill>
                    <a:schemeClr val="accent6">
                      <a:lumMod val="75000"/>
                    </a:schemeClr>
                  </a:solidFill>
                  <a:prstDash val="solid"/>
                </a:ln>
                <a:solidFill>
                  <a:schemeClr val="accent6">
                    <a:lumMod val="50000"/>
                  </a:schemeClr>
                </a:solidFill>
                <a:ea typeface="ＤＦ平成明朝体W3" pitchFamily="1" charset="-128"/>
              </a:rPr>
              <a:t>条）に基づいて待遇を決定することに</a:t>
            </a:r>
            <a:endParaRPr lang="en-US" altLang="ja-JP" sz="1400" dirty="0" smtClean="0">
              <a:ln w="12700">
                <a:solidFill>
                  <a:schemeClr val="accent6">
                    <a:lumMod val="75000"/>
                  </a:schemeClr>
                </a:solidFill>
                <a:prstDash val="solid"/>
              </a:ln>
              <a:solidFill>
                <a:schemeClr val="accent6">
                  <a:lumMod val="50000"/>
                </a:schemeClr>
              </a:solidFill>
              <a:ea typeface="ＤＦ平成明朝体W3" pitchFamily="1" charset="-128"/>
            </a:endParaRPr>
          </a:p>
        </p:txBody>
      </p:sp>
      <p:pic>
        <p:nvPicPr>
          <p:cNvPr id="25" name="Picture 2" descr="C:\Users\t-sato\Desktop\ふたば（かわいい）.png"/>
          <p:cNvPicPr>
            <a:picLocks noChangeAspect="1" noChangeArrowheads="1"/>
          </p:cNvPicPr>
          <p:nvPr/>
        </p:nvPicPr>
        <p:blipFill>
          <a:blip r:embed="rId2" cstate="print"/>
          <a:srcRect/>
          <a:stretch>
            <a:fillRect/>
          </a:stretch>
        </p:blipFill>
        <p:spPr bwMode="auto">
          <a:xfrm>
            <a:off x="899592" y="2414082"/>
            <a:ext cx="397010" cy="294838"/>
          </a:xfrm>
          <a:prstGeom prst="rect">
            <a:avLst/>
          </a:prstGeom>
          <a:noFill/>
        </p:spPr>
      </p:pic>
      <p:sp>
        <p:nvSpPr>
          <p:cNvPr id="26" name="正方形/長方形 25"/>
          <p:cNvSpPr/>
          <p:nvPr/>
        </p:nvSpPr>
        <p:spPr>
          <a:xfrm>
            <a:off x="107504" y="260648"/>
            <a:ext cx="8640960" cy="6408712"/>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コネクタ 27"/>
          <p:cNvCxnSpPr/>
          <p:nvPr/>
        </p:nvCxnSpPr>
        <p:spPr>
          <a:xfrm>
            <a:off x="1475656" y="4293096"/>
            <a:ext cx="115212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pic>
        <p:nvPicPr>
          <p:cNvPr id="30" name="Picture 2" descr="C:\Users\t-sato\Desktop\ふたば（かわいい）.png"/>
          <p:cNvPicPr>
            <a:picLocks noChangeAspect="1" noChangeArrowheads="1"/>
          </p:cNvPicPr>
          <p:nvPr/>
        </p:nvPicPr>
        <p:blipFill>
          <a:blip r:embed="rId2" cstate="print"/>
          <a:srcRect/>
          <a:stretch>
            <a:fillRect/>
          </a:stretch>
        </p:blipFill>
        <p:spPr bwMode="auto">
          <a:xfrm>
            <a:off x="934630" y="5157192"/>
            <a:ext cx="397010" cy="294838"/>
          </a:xfrm>
          <a:prstGeom prst="rect">
            <a:avLst/>
          </a:prstGeom>
          <a:noFill/>
        </p:spPr>
      </p:pic>
      <p:sp>
        <p:nvSpPr>
          <p:cNvPr id="31" name="テキスト ボックス 30"/>
          <p:cNvSpPr txBox="1"/>
          <p:nvPr/>
        </p:nvSpPr>
        <p:spPr>
          <a:xfrm>
            <a:off x="1043608" y="5047436"/>
            <a:ext cx="7776864" cy="1261884"/>
          </a:xfrm>
          <a:prstGeom prst="rect">
            <a:avLst/>
          </a:prstGeom>
          <a:noFill/>
        </p:spPr>
        <p:txBody>
          <a:bodyPr wrap="square" rtlCol="0">
            <a:spAutoFit/>
          </a:bodyPr>
          <a:lstStyle/>
          <a:p>
            <a:pPr>
              <a:lnSpc>
                <a:spcPct val="150000"/>
              </a:lnSpc>
            </a:pPr>
            <a:r>
              <a:rPr lang="ja-JP" altLang="en-US" dirty="0" smtClean="0">
                <a:ln w="12700">
                  <a:solidFill>
                    <a:srgbClr val="FF9999"/>
                  </a:solidFill>
                  <a:prstDash val="solid"/>
                </a:ln>
                <a:solidFill>
                  <a:srgbClr val="FF9999"/>
                </a:solidFill>
                <a:effectLst>
                  <a:outerShdw blurRad="50800" dist="38100" dir="2700000" algn="tl" rotWithShape="0">
                    <a:prstClr val="black">
                      <a:alpha val="40000"/>
                    </a:prstClr>
                  </a:outerShdw>
                </a:effectLst>
                <a:latin typeface="+mn-ea"/>
              </a:rPr>
              <a:t>　</a:t>
            </a:r>
            <a:r>
              <a:rPr lang="ja-JP" altLang="en-US" dirty="0" smtClean="0">
                <a:ln w="12700">
                  <a:solidFill>
                    <a:srgbClr val="FF7C80"/>
                  </a:solidFill>
                  <a:prstDash val="solid"/>
                </a:ln>
                <a:solidFill>
                  <a:srgbClr val="FF9999"/>
                </a:solidFill>
                <a:effectLst>
                  <a:outerShdw blurRad="50800" dist="38100" dir="2700000" algn="tl" rotWithShape="0">
                    <a:prstClr val="black">
                      <a:alpha val="40000"/>
                    </a:prstClr>
                  </a:outerShdw>
                </a:effectLst>
                <a:latin typeface="+mn-ea"/>
              </a:rPr>
              <a:t>　</a:t>
            </a:r>
            <a:r>
              <a:rPr lang="ja-JP" altLang="en-US" dirty="0" smtClean="0">
                <a:ln w="12700">
                  <a:solidFill>
                    <a:srgbClr val="FF7C80"/>
                  </a:solidFill>
                  <a:prstDash val="solid"/>
                </a:ln>
                <a:solidFill>
                  <a:srgbClr val="FF9999"/>
                </a:solidFill>
                <a:effectLst>
                  <a:outerShdw blurRad="50800" dist="38100" dir="2700000" algn="tl" rotWithShape="0">
                    <a:prstClr val="black">
                      <a:alpha val="40000"/>
                    </a:prstClr>
                  </a:outerShdw>
                </a:effectLst>
                <a:latin typeface="+mn-ea"/>
                <a:ea typeface="ＤＦ平成明朝体W3" pitchFamily="1" charset="-128"/>
              </a:rPr>
              <a:t>事業主の説明義務等が新たに課されます！</a:t>
            </a:r>
            <a:endParaRPr lang="en-US" altLang="ja-JP" dirty="0" smtClean="0">
              <a:ln w="12700">
                <a:solidFill>
                  <a:srgbClr val="FF7C80"/>
                </a:solidFill>
                <a:prstDash val="solid"/>
              </a:ln>
              <a:solidFill>
                <a:srgbClr val="FF9999"/>
              </a:solidFill>
              <a:effectLst>
                <a:outerShdw blurRad="50800" dist="38100" dir="2700000" algn="tl" rotWithShape="0">
                  <a:prstClr val="black">
                    <a:alpha val="40000"/>
                  </a:prstClr>
                </a:outerShdw>
              </a:effectLst>
              <a:latin typeface="+mn-ea"/>
              <a:ea typeface="ＤＦ平成明朝体W3" pitchFamily="1" charset="-128"/>
            </a:endParaRPr>
          </a:p>
          <a:p>
            <a:pPr>
              <a:lnSpc>
                <a:spcPct val="150000"/>
              </a:lnSpc>
            </a:pPr>
            <a:r>
              <a:rPr lang="en-US" altLang="ja-JP" sz="1400" dirty="0" smtClean="0">
                <a:ln w="12700">
                  <a:solidFill>
                    <a:schemeClr val="accent6">
                      <a:lumMod val="75000"/>
                    </a:schemeClr>
                  </a:solidFill>
                  <a:prstDash val="solid"/>
                </a:ln>
                <a:solidFill>
                  <a:schemeClr val="accent6">
                    <a:lumMod val="50000"/>
                  </a:schemeClr>
                </a:solidFill>
                <a:effectLst>
                  <a:outerShdw blurRad="50800" dist="38100" dir="2700000" algn="tl" rotWithShape="0">
                    <a:prstClr val="black">
                      <a:alpha val="40000"/>
                    </a:prstClr>
                  </a:outerShdw>
                </a:effectLst>
                <a:latin typeface="+mn-ea"/>
                <a:ea typeface="ＤＦ平成明朝体W3" pitchFamily="1" charset="-128"/>
              </a:rPr>
              <a:t>【</a:t>
            </a:r>
            <a:r>
              <a:rPr lang="ja-JP" altLang="en-US" sz="1400" dirty="0" smtClean="0">
                <a:ln w="12700">
                  <a:solidFill>
                    <a:schemeClr val="accent6">
                      <a:lumMod val="75000"/>
                    </a:schemeClr>
                  </a:solidFill>
                  <a:prstDash val="solid"/>
                </a:ln>
                <a:solidFill>
                  <a:schemeClr val="accent6">
                    <a:lumMod val="50000"/>
                  </a:schemeClr>
                </a:solidFill>
                <a:effectLst>
                  <a:outerShdw blurRad="50800" dist="38100" dir="2700000" algn="tl" rotWithShape="0">
                    <a:prstClr val="black">
                      <a:alpha val="40000"/>
                    </a:prstClr>
                  </a:outerShdw>
                </a:effectLst>
                <a:latin typeface="+mn-ea"/>
                <a:ea typeface="ＤＦ平成明朝体W3" pitchFamily="1" charset="-128"/>
              </a:rPr>
              <a:t>パートタイム労働者の納得性を高める措置</a:t>
            </a:r>
            <a:r>
              <a:rPr lang="en-US" altLang="ja-JP" sz="1400" dirty="0" smtClean="0">
                <a:ln w="12700">
                  <a:solidFill>
                    <a:schemeClr val="accent6">
                      <a:lumMod val="75000"/>
                    </a:schemeClr>
                  </a:solidFill>
                  <a:prstDash val="solid"/>
                </a:ln>
                <a:solidFill>
                  <a:schemeClr val="accent6">
                    <a:lumMod val="50000"/>
                  </a:schemeClr>
                </a:solidFill>
                <a:effectLst>
                  <a:outerShdw blurRad="50800" dist="38100" dir="2700000" algn="tl" rotWithShape="0">
                    <a:prstClr val="black">
                      <a:alpha val="40000"/>
                    </a:prstClr>
                  </a:outerShdw>
                </a:effectLst>
                <a:latin typeface="+mn-ea"/>
                <a:ea typeface="ＤＦ平成明朝体W3" pitchFamily="1" charset="-128"/>
              </a:rPr>
              <a:t>】</a:t>
            </a:r>
          </a:p>
          <a:p>
            <a:r>
              <a:rPr lang="ja-JP" altLang="en-US"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・雇い入れ</a:t>
            </a:r>
            <a:r>
              <a:rPr lang="ja-JP" altLang="en-US"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時</a:t>
            </a:r>
            <a:r>
              <a:rPr lang="en-US" altLang="ja-JP"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a:t>
            </a:r>
            <a:r>
              <a:rPr lang="ja-JP" altLang="en-US"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契約</a:t>
            </a:r>
            <a:r>
              <a:rPr lang="ja-JP" altLang="en-US"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更新</a:t>
            </a:r>
            <a:r>
              <a:rPr lang="ja-JP" altLang="en-US"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時</a:t>
            </a:r>
            <a:r>
              <a:rPr lang="en-US" altLang="ja-JP"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a:t>
            </a:r>
            <a:r>
              <a:rPr lang="ja-JP" altLang="en-US"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に事業主からパートタイム労働者への</a:t>
            </a:r>
            <a:r>
              <a:rPr lang="ja-JP" altLang="en-US"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待遇等に関する説明を義務化</a:t>
            </a:r>
            <a:endParaRPr lang="en-US" altLang="ja-JP"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endParaRPr>
          </a:p>
          <a:p>
            <a:r>
              <a:rPr lang="ja-JP" altLang="en-US"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・事業主がパートタイム労働者の苦情処理担当者を</a:t>
            </a:r>
            <a:r>
              <a:rPr lang="ja-JP" altLang="en-US"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決め、雇い入れ</a:t>
            </a:r>
            <a:r>
              <a:rPr lang="ja-JP" altLang="en-US"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rPr>
              <a:t>時に周知することを義務化</a:t>
            </a:r>
            <a:endParaRPr lang="en-US" altLang="ja-JP" sz="1400" dirty="0" smtClean="0">
              <a:ln w="12700">
                <a:solidFill>
                  <a:schemeClr val="accent6">
                    <a:lumMod val="75000"/>
                  </a:schemeClr>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endParaRPr>
          </a:p>
        </p:txBody>
      </p:sp>
      <p:pic>
        <p:nvPicPr>
          <p:cNvPr id="3073" name="Picture 1" descr="C:\Users\t-sato\Desktop\かわいい（ねこ）.png"/>
          <p:cNvPicPr>
            <a:picLocks noChangeAspect="1" noChangeArrowheads="1"/>
          </p:cNvPicPr>
          <p:nvPr/>
        </p:nvPicPr>
        <p:blipFill>
          <a:blip r:embed="rId3" cstate="print"/>
          <a:srcRect/>
          <a:stretch>
            <a:fillRect/>
          </a:stretch>
        </p:blipFill>
        <p:spPr bwMode="auto">
          <a:xfrm>
            <a:off x="7596336" y="4128275"/>
            <a:ext cx="754771" cy="668877"/>
          </a:xfrm>
          <a:prstGeom prst="rect">
            <a:avLst/>
          </a:prstGeom>
          <a:noFill/>
        </p:spPr>
      </p:pic>
      <p:sp>
        <p:nvSpPr>
          <p:cNvPr id="33" name="角丸四角形吹き出し 32"/>
          <p:cNvSpPr/>
          <p:nvPr/>
        </p:nvSpPr>
        <p:spPr>
          <a:xfrm>
            <a:off x="5076056" y="4005064"/>
            <a:ext cx="2448272" cy="792088"/>
          </a:xfrm>
          <a:prstGeom prst="wedgeRoundRectCallout">
            <a:avLst>
              <a:gd name="adj1" fmla="val 59456"/>
              <a:gd name="adj2" fmla="val 3269"/>
              <a:gd name="adj3" fmla="val 16667"/>
            </a:avLst>
          </a:prstGeom>
          <a:solidFill>
            <a:schemeClr val="accent6">
              <a:lumMod val="20000"/>
              <a:lumOff val="80000"/>
            </a:schemeClr>
          </a:solidFill>
          <a:ln w="63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ln>
                  <a:solidFill>
                    <a:srgbClr val="F2650E"/>
                  </a:solidFill>
                </a:ln>
                <a:solidFill>
                  <a:srgbClr val="C00000"/>
                </a:solidFill>
                <a:ea typeface="ＤＨＰ平成明朝体W3" pitchFamily="2" charset="-128"/>
              </a:rPr>
              <a:t>２つの要件から見て、正社員と</a:t>
            </a:r>
            <a:endParaRPr lang="en-US" altLang="ja-JP" sz="1200" dirty="0" smtClean="0">
              <a:ln>
                <a:solidFill>
                  <a:srgbClr val="F2650E"/>
                </a:solidFill>
              </a:ln>
              <a:solidFill>
                <a:srgbClr val="C00000"/>
              </a:solidFill>
              <a:ea typeface="ＤＨＰ平成明朝体W3" pitchFamily="2" charset="-128"/>
            </a:endParaRPr>
          </a:p>
          <a:p>
            <a:pPr algn="ctr"/>
            <a:r>
              <a:rPr lang="ja-JP" altLang="en-US" sz="1200" dirty="0" smtClean="0">
                <a:ln>
                  <a:solidFill>
                    <a:srgbClr val="F2650E"/>
                  </a:solidFill>
                </a:ln>
                <a:solidFill>
                  <a:srgbClr val="C00000"/>
                </a:solidFill>
                <a:ea typeface="ＤＨＰ平成明朝体W3" pitchFamily="2" charset="-128"/>
              </a:rPr>
              <a:t>同じ働き方等であれば待遇も</a:t>
            </a:r>
            <a:endParaRPr lang="en-US" altLang="ja-JP" sz="1200" dirty="0" smtClean="0">
              <a:ln>
                <a:solidFill>
                  <a:srgbClr val="F2650E"/>
                </a:solidFill>
              </a:ln>
              <a:solidFill>
                <a:srgbClr val="C00000"/>
              </a:solidFill>
              <a:ea typeface="ＤＨＰ平成明朝体W3" pitchFamily="2" charset="-128"/>
            </a:endParaRPr>
          </a:p>
          <a:p>
            <a:pPr algn="ctr"/>
            <a:r>
              <a:rPr lang="ja-JP" altLang="en-US" sz="1200" dirty="0" smtClean="0">
                <a:ln>
                  <a:solidFill>
                    <a:srgbClr val="F2650E"/>
                  </a:solidFill>
                </a:ln>
                <a:solidFill>
                  <a:srgbClr val="C00000"/>
                </a:solidFill>
                <a:ea typeface="ＤＨＰ平成明朝体W3" pitchFamily="2" charset="-128"/>
              </a:rPr>
              <a:t>一緒になるよ。異なる場合は、</a:t>
            </a:r>
            <a:endParaRPr lang="en-US" altLang="ja-JP" sz="1200" dirty="0" smtClean="0">
              <a:ln>
                <a:solidFill>
                  <a:srgbClr val="F2650E"/>
                </a:solidFill>
              </a:ln>
              <a:solidFill>
                <a:srgbClr val="C00000"/>
              </a:solidFill>
              <a:ea typeface="ＤＨＰ平成明朝体W3" pitchFamily="2" charset="-128"/>
            </a:endParaRPr>
          </a:p>
          <a:p>
            <a:pPr algn="ctr"/>
            <a:r>
              <a:rPr kumimoji="1" lang="ja-JP" altLang="en-US" sz="1200" dirty="0" smtClean="0">
                <a:ln>
                  <a:solidFill>
                    <a:srgbClr val="F2650E"/>
                  </a:solidFill>
                </a:ln>
                <a:solidFill>
                  <a:srgbClr val="C00000"/>
                </a:solidFill>
                <a:ea typeface="ＤＨＰ平成明朝体W3" pitchFamily="2" charset="-128"/>
              </a:rPr>
              <a:t>働き方等に応じた待遇になるよ。</a:t>
            </a:r>
            <a:endParaRPr kumimoji="1" lang="ja-JP" altLang="en-US" sz="1200" dirty="0">
              <a:ln>
                <a:solidFill>
                  <a:srgbClr val="F2650E"/>
                </a:solidFill>
              </a:ln>
              <a:solidFill>
                <a:srgbClr val="C00000"/>
              </a:solidFill>
              <a:ea typeface="ＤＨＰ平成明朝体W3" pitchFamily="2"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角丸四角形 16"/>
          <p:cNvSpPr/>
          <p:nvPr/>
        </p:nvSpPr>
        <p:spPr>
          <a:xfrm>
            <a:off x="683568" y="332656"/>
            <a:ext cx="7776864" cy="936104"/>
          </a:xfrm>
          <a:prstGeom prst="round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accent6">
                  <a:lumMod val="75000"/>
                </a:schemeClr>
              </a:solidFill>
            </a:endParaRPr>
          </a:p>
        </p:txBody>
      </p:sp>
      <p:sp>
        <p:nvSpPr>
          <p:cNvPr id="3" name="テキスト ボックス 2"/>
          <p:cNvSpPr txBox="1"/>
          <p:nvPr/>
        </p:nvSpPr>
        <p:spPr>
          <a:xfrm>
            <a:off x="827584" y="404664"/>
            <a:ext cx="7560840" cy="830997"/>
          </a:xfrm>
          <a:prstGeom prst="rect">
            <a:avLst/>
          </a:prstGeom>
          <a:noFill/>
        </p:spPr>
        <p:txBody>
          <a:bodyPr wrap="square" rtlCol="0">
            <a:spAutoFit/>
          </a:bodyPr>
          <a:lstStyle/>
          <a:p>
            <a:pPr algn="ctr"/>
            <a:r>
              <a:rPr lang="ja-JP" altLang="en-US" sz="2400" b="1" dirty="0" smtClean="0">
                <a:solidFill>
                  <a:schemeClr val="bg1"/>
                </a:solidFill>
                <a:latin typeface="+mj-ea"/>
                <a:ea typeface="+mj-ea"/>
              </a:rPr>
              <a:t>改正法に定められているパートタイム労働者の待遇</a:t>
            </a:r>
            <a:endParaRPr lang="en-US" altLang="ja-JP" sz="2400" b="1" dirty="0" smtClean="0">
              <a:solidFill>
                <a:schemeClr val="bg1"/>
              </a:solidFill>
              <a:latin typeface="+mj-ea"/>
              <a:ea typeface="+mj-ea"/>
            </a:endParaRPr>
          </a:p>
          <a:p>
            <a:pPr algn="ctr"/>
            <a:r>
              <a:rPr lang="ja-JP" altLang="en-US" sz="2400" b="1" dirty="0" smtClean="0">
                <a:solidFill>
                  <a:schemeClr val="bg1"/>
                </a:solidFill>
                <a:latin typeface="+mj-ea"/>
                <a:ea typeface="+mj-ea"/>
              </a:rPr>
              <a:t>～職務や働き方によって待遇が分かれます～</a:t>
            </a:r>
            <a:endParaRPr kumimoji="1" lang="en-US" altLang="ja-JP" sz="2400" b="1" dirty="0" smtClean="0">
              <a:solidFill>
                <a:schemeClr val="bg1"/>
              </a:solidFill>
              <a:latin typeface="+mj-ea"/>
              <a:ea typeface="+mj-ea"/>
            </a:endParaRPr>
          </a:p>
        </p:txBody>
      </p:sp>
      <p:sp>
        <p:nvSpPr>
          <p:cNvPr id="4" name="正方形/長方形 3"/>
          <p:cNvSpPr/>
          <p:nvPr/>
        </p:nvSpPr>
        <p:spPr>
          <a:xfrm>
            <a:off x="180000" y="180000"/>
            <a:ext cx="8640960" cy="6489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スライド番号プレースホルダ 15"/>
          <p:cNvSpPr>
            <a:spLocks noGrp="1"/>
          </p:cNvSpPr>
          <p:nvPr>
            <p:ph type="sldNum" sz="quarter" idx="12"/>
          </p:nvPr>
        </p:nvSpPr>
        <p:spPr>
          <a:xfrm>
            <a:off x="6553200" y="6309320"/>
            <a:ext cx="2133600" cy="365125"/>
          </a:xfrm>
        </p:spPr>
        <p:txBody>
          <a:bodyPr/>
          <a:lstStyle/>
          <a:p>
            <a:fld id="{BC21AC2A-99A2-45D4-B5DF-A50C2A5A2CF3}" type="slidenum">
              <a:rPr kumimoji="1" lang="ja-JP" altLang="en-US" smtClean="0"/>
              <a:pPr/>
              <a:t>3</a:t>
            </a:fld>
            <a:endParaRPr kumimoji="1" lang="ja-JP" altLang="en-US"/>
          </a:p>
        </p:txBody>
      </p:sp>
      <p:sp>
        <p:nvSpPr>
          <p:cNvPr id="18" name="テキスト ボックス 17"/>
          <p:cNvSpPr txBox="1"/>
          <p:nvPr/>
        </p:nvSpPr>
        <p:spPr>
          <a:xfrm>
            <a:off x="611560" y="1343670"/>
            <a:ext cx="7992888" cy="1169551"/>
          </a:xfrm>
          <a:prstGeom prst="rect">
            <a:avLst/>
          </a:prstGeom>
          <a:noFill/>
        </p:spPr>
        <p:txBody>
          <a:bodyPr wrap="square" rtlCol="0">
            <a:spAutoFit/>
          </a:bodyPr>
          <a:lstStyle/>
          <a:p>
            <a:r>
              <a:rPr lang="en-US" altLang="ja-JP" sz="1400" dirty="0" smtClean="0">
                <a:ln w="12700">
                  <a:solidFill>
                    <a:srgbClr val="00B050"/>
                  </a:solidFill>
                  <a:prstDash val="solid"/>
                </a:ln>
                <a:solidFill>
                  <a:srgbClr val="00B050"/>
                </a:solidFill>
                <a:effectLst>
                  <a:outerShdw blurRad="41275" dist="20320" dir="1800000" algn="tl" rotWithShape="0">
                    <a:srgbClr val="000000">
                      <a:alpha val="40000"/>
                    </a:srgbClr>
                  </a:outerShdw>
                </a:effectLst>
                <a:ea typeface="ＤＦ平成明朝体W3" pitchFamily="1" charset="-128"/>
              </a:rPr>
              <a:t>【</a:t>
            </a:r>
            <a:r>
              <a:rPr lang="ja-JP" altLang="en-US" sz="1400" dirty="0" smtClean="0">
                <a:ln w="12700">
                  <a:solidFill>
                    <a:srgbClr val="00B050"/>
                  </a:solidFill>
                  <a:prstDash val="solid"/>
                </a:ln>
                <a:solidFill>
                  <a:srgbClr val="00B050"/>
                </a:solidFill>
                <a:effectLst>
                  <a:outerShdw blurRad="41275" dist="20320" dir="1800000" algn="tl" rotWithShape="0">
                    <a:srgbClr val="000000">
                      <a:alpha val="40000"/>
                    </a:srgbClr>
                  </a:outerShdw>
                </a:effectLst>
                <a:ea typeface="ＤＦ平成明朝体W3" pitchFamily="1" charset="-128"/>
              </a:rPr>
              <a:t>パートタイム</a:t>
            </a:r>
            <a:r>
              <a:rPr lang="ja-JP" altLang="en-US" sz="1400" dirty="0" smtClean="0">
                <a:ln w="12700">
                  <a:solidFill>
                    <a:srgbClr val="00B050"/>
                  </a:solidFill>
                  <a:prstDash val="solid"/>
                </a:ln>
                <a:solidFill>
                  <a:srgbClr val="00B050"/>
                </a:solidFill>
                <a:effectLst>
                  <a:outerShdw blurRad="41275" dist="20320" dir="1800000" algn="tl" rotWithShape="0">
                    <a:srgbClr val="000000">
                      <a:alpha val="40000"/>
                    </a:srgbClr>
                  </a:outerShdw>
                </a:effectLst>
                <a:ea typeface="ＤＦ平成明朝体W3" pitchFamily="1" charset="-128"/>
              </a:rPr>
              <a:t>労働法に定められたタイプ分けと待遇</a:t>
            </a:r>
            <a:r>
              <a:rPr lang="en-US" altLang="ja-JP" sz="1400" dirty="0" smtClean="0">
                <a:ln w="12700">
                  <a:solidFill>
                    <a:srgbClr val="00B050"/>
                  </a:solidFill>
                  <a:prstDash val="solid"/>
                </a:ln>
                <a:solidFill>
                  <a:srgbClr val="00B050"/>
                </a:solidFill>
                <a:effectLst>
                  <a:outerShdw blurRad="41275" dist="20320" dir="1800000" algn="tl" rotWithShape="0">
                    <a:srgbClr val="000000">
                      <a:alpha val="40000"/>
                    </a:srgbClr>
                  </a:outerShdw>
                </a:effectLst>
                <a:ea typeface="ＤＦ平成明朝体W3" pitchFamily="1" charset="-128"/>
              </a:rPr>
              <a:t>】</a:t>
            </a:r>
            <a:endParaRPr lang="en-US" altLang="ja-JP" sz="1400" dirty="0" smtClean="0">
              <a:ln w="12700">
                <a:solidFill>
                  <a:srgbClr val="00B050"/>
                </a:solidFill>
                <a:prstDash val="solid"/>
              </a:ln>
              <a:solidFill>
                <a:srgbClr val="00B050"/>
              </a:solidFill>
              <a:effectLst>
                <a:outerShdw blurRad="41275" dist="20320" dir="1800000" algn="tl" rotWithShape="0">
                  <a:srgbClr val="000000">
                    <a:alpha val="40000"/>
                  </a:srgbClr>
                </a:outerShdw>
              </a:effectLst>
              <a:ea typeface="ＤＦ平成明朝体W3" pitchFamily="1" charset="-128"/>
            </a:endParaRPr>
          </a:p>
          <a:p>
            <a:r>
              <a:rPr lang="ja-JP" altLang="en-US" sz="1400" dirty="0" smtClean="0">
                <a:ln w="12700">
                  <a:solidFill>
                    <a:schemeClr val="accent6">
                      <a:lumMod val="75000"/>
                    </a:schemeClr>
                  </a:solidFill>
                  <a:prstDash val="solid"/>
                </a:ln>
                <a:solidFill>
                  <a:schemeClr val="accent6">
                    <a:lumMod val="50000"/>
                  </a:schemeClr>
                </a:solidFill>
                <a:ea typeface="ＤＦ平成明朝体W3" pitchFamily="1" charset="-128"/>
              </a:rPr>
              <a:t>○パートタイム労働者と正社員を比較する場合には、</a:t>
            </a:r>
            <a:r>
              <a:rPr lang="ja-JP" altLang="en-US" sz="1400" u="sng" dirty="0" smtClean="0">
                <a:ln w="12700">
                  <a:solidFill>
                    <a:schemeClr val="accent6">
                      <a:lumMod val="75000"/>
                    </a:schemeClr>
                  </a:solidFill>
                  <a:prstDash val="solid"/>
                </a:ln>
                <a:solidFill>
                  <a:schemeClr val="accent6">
                    <a:lumMod val="50000"/>
                  </a:schemeClr>
                </a:solidFill>
                <a:ea typeface="ＤＦ平成明朝体W3" pitchFamily="1" charset="-128"/>
              </a:rPr>
              <a:t>同じ事業所内の正社員等と比較</a:t>
            </a:r>
            <a:endParaRPr lang="en-US" altLang="ja-JP" sz="1400" u="sng" dirty="0" smtClean="0">
              <a:ln w="12700">
                <a:solidFill>
                  <a:schemeClr val="accent6">
                    <a:lumMod val="75000"/>
                  </a:schemeClr>
                </a:solidFill>
                <a:prstDash val="solid"/>
              </a:ln>
              <a:solidFill>
                <a:schemeClr val="accent6">
                  <a:lumMod val="50000"/>
                </a:schemeClr>
              </a:solidFill>
              <a:ea typeface="ＤＦ平成明朝体W3" pitchFamily="1" charset="-128"/>
            </a:endParaRPr>
          </a:p>
          <a:p>
            <a:r>
              <a:rPr lang="ja-JP" altLang="en-US" sz="1400" dirty="0" smtClean="0">
                <a:ln w="12700">
                  <a:solidFill>
                    <a:schemeClr val="accent6">
                      <a:lumMod val="75000"/>
                    </a:schemeClr>
                  </a:solidFill>
                  <a:prstDash val="solid"/>
                </a:ln>
                <a:solidFill>
                  <a:schemeClr val="accent6">
                    <a:lumMod val="50000"/>
                  </a:schemeClr>
                </a:solidFill>
                <a:ea typeface="ＤＦ平成明朝体W3" pitchFamily="1" charset="-128"/>
              </a:rPr>
              <a:t>○パートタイム労働者と正社員の待遇は、働き方などにより以下の３タイプに分けられている</a:t>
            </a:r>
            <a:endParaRPr lang="en-US" altLang="ja-JP" sz="1400" dirty="0" smtClean="0">
              <a:ln w="12700">
                <a:solidFill>
                  <a:schemeClr val="accent6">
                    <a:lumMod val="75000"/>
                  </a:schemeClr>
                </a:solidFill>
                <a:prstDash val="solid"/>
              </a:ln>
              <a:solidFill>
                <a:schemeClr val="accent6">
                  <a:lumMod val="50000"/>
                </a:schemeClr>
              </a:solidFill>
              <a:ea typeface="ＤＦ平成明朝体W3" pitchFamily="1" charset="-128"/>
            </a:endParaRPr>
          </a:p>
          <a:p>
            <a:r>
              <a:rPr lang="ja-JP" altLang="en-US" sz="1400" dirty="0" smtClean="0">
                <a:ln w="12700">
                  <a:solidFill>
                    <a:schemeClr val="accent6">
                      <a:lumMod val="75000"/>
                    </a:schemeClr>
                  </a:solidFill>
                  <a:prstDash val="solid"/>
                </a:ln>
                <a:solidFill>
                  <a:schemeClr val="accent6">
                    <a:lumMod val="50000"/>
                  </a:schemeClr>
                </a:solidFill>
                <a:ea typeface="ＤＦ平成明朝体W3" pitchFamily="1" charset="-128"/>
              </a:rPr>
              <a:t>○以下のタイプ分けは行政から事業主に指導する際の基準</a:t>
            </a:r>
            <a:endParaRPr lang="en-US" altLang="ja-JP" sz="1400" dirty="0" smtClean="0">
              <a:ln w="12700">
                <a:solidFill>
                  <a:schemeClr val="accent6">
                    <a:lumMod val="75000"/>
                  </a:schemeClr>
                </a:solidFill>
                <a:prstDash val="solid"/>
              </a:ln>
              <a:solidFill>
                <a:schemeClr val="accent6">
                  <a:lumMod val="50000"/>
                </a:schemeClr>
              </a:solidFill>
              <a:ea typeface="ＤＦ平成明朝体W3" pitchFamily="1" charset="-128"/>
            </a:endParaRPr>
          </a:p>
          <a:p>
            <a:r>
              <a:rPr lang="ja-JP" altLang="en-US" sz="1400" dirty="0" smtClean="0">
                <a:ln w="12700">
                  <a:solidFill>
                    <a:schemeClr val="accent6">
                      <a:lumMod val="75000"/>
                    </a:schemeClr>
                  </a:solidFill>
                  <a:prstDash val="solid"/>
                </a:ln>
                <a:solidFill>
                  <a:schemeClr val="accent6">
                    <a:lumMod val="50000"/>
                  </a:schemeClr>
                </a:solidFill>
                <a:ea typeface="ＤＦ平成明朝体W3" pitchFamily="1" charset="-128"/>
              </a:rPr>
              <a:t>　</a:t>
            </a:r>
            <a:r>
              <a:rPr lang="ja-JP" altLang="en-US" sz="1400" dirty="0" smtClean="0">
                <a:ln w="12700">
                  <a:solidFill>
                    <a:schemeClr val="accent6">
                      <a:lumMod val="75000"/>
                    </a:schemeClr>
                  </a:solidFill>
                  <a:prstDash val="solid"/>
                </a:ln>
                <a:solidFill>
                  <a:schemeClr val="accent6">
                    <a:lumMod val="50000"/>
                  </a:schemeClr>
                </a:solidFill>
                <a:ea typeface="ＤＦ平成明朝体W3" pitchFamily="1" charset="-128"/>
              </a:rPr>
              <a:t>（タイプ</a:t>
            </a:r>
            <a:r>
              <a:rPr lang="ja-JP" altLang="en-US" sz="1400" dirty="0" smtClean="0">
                <a:ln w="12700">
                  <a:solidFill>
                    <a:schemeClr val="accent6">
                      <a:lumMod val="75000"/>
                    </a:schemeClr>
                  </a:solidFill>
                  <a:prstDash val="solid"/>
                </a:ln>
                <a:solidFill>
                  <a:schemeClr val="accent6">
                    <a:lumMod val="50000"/>
                  </a:schemeClr>
                </a:solidFill>
                <a:ea typeface="ＤＦ平成明朝体W3" pitchFamily="1" charset="-128"/>
              </a:rPr>
              <a:t>②</a:t>
            </a:r>
            <a:r>
              <a:rPr lang="ja-JP" altLang="en-US" sz="1400" dirty="0" smtClean="0">
                <a:ln w="12700">
                  <a:solidFill>
                    <a:schemeClr val="accent6">
                      <a:lumMod val="75000"/>
                    </a:schemeClr>
                  </a:solidFill>
                  <a:prstDash val="solid"/>
                </a:ln>
                <a:solidFill>
                  <a:schemeClr val="accent6">
                    <a:lumMod val="50000"/>
                  </a:schemeClr>
                </a:solidFill>
                <a:ea typeface="ＤＦ平成明朝体W3" pitchFamily="1" charset="-128"/>
              </a:rPr>
              <a:t>③の待遇に</a:t>
            </a:r>
            <a:r>
              <a:rPr lang="ja-JP" altLang="en-US" sz="1400" dirty="0" smtClean="0">
                <a:ln w="12700">
                  <a:solidFill>
                    <a:schemeClr val="accent6">
                      <a:lumMod val="75000"/>
                    </a:schemeClr>
                  </a:solidFill>
                  <a:prstDash val="solid"/>
                </a:ln>
                <a:solidFill>
                  <a:schemeClr val="accent6">
                    <a:lumMod val="50000"/>
                  </a:schemeClr>
                </a:solidFill>
                <a:ea typeface="ＤＦ平成明朝体W3" pitchFamily="1" charset="-128"/>
              </a:rPr>
              <a:t>ついては、裁判などで異なる見解が出ることもあり得る）</a:t>
            </a:r>
            <a:endParaRPr lang="en-US" altLang="ja-JP" sz="1400" dirty="0" smtClean="0">
              <a:ln w="12700">
                <a:solidFill>
                  <a:schemeClr val="accent6">
                    <a:lumMod val="75000"/>
                  </a:schemeClr>
                </a:solidFill>
                <a:prstDash val="solid"/>
              </a:ln>
              <a:solidFill>
                <a:schemeClr val="accent6">
                  <a:lumMod val="50000"/>
                </a:schemeClr>
              </a:solidFill>
              <a:ea typeface="ＤＦ平成明朝体W3" pitchFamily="1" charset="-128"/>
            </a:endParaRPr>
          </a:p>
        </p:txBody>
      </p:sp>
      <p:sp>
        <p:nvSpPr>
          <p:cNvPr id="23" name="Text Box 101"/>
          <p:cNvSpPr txBox="1">
            <a:spLocks noChangeArrowheads="1"/>
          </p:cNvSpPr>
          <p:nvPr/>
        </p:nvSpPr>
        <p:spPr bwMode="auto">
          <a:xfrm>
            <a:off x="899592" y="4884834"/>
            <a:ext cx="8082806" cy="812447"/>
          </a:xfrm>
          <a:prstGeom prst="rect">
            <a:avLst/>
          </a:prstGeom>
          <a:noFill/>
          <a:ln w="9525">
            <a:noFill/>
            <a:miter lim="800000"/>
            <a:headEnd/>
            <a:tailEnd/>
          </a:ln>
        </p:spPr>
        <p:txBody>
          <a:bodyPr wrap="square" lIns="91356" tIns="45679" rIns="91356" bIns="45679">
            <a:spAutoFit/>
          </a:bodyPr>
          <a:lstStyle/>
          <a:p>
            <a:pPr>
              <a:lnSpc>
                <a:spcPct val="90000"/>
              </a:lnSpc>
            </a:pPr>
            <a:r>
              <a:rPr lang="ja-JP" altLang="en-US" sz="1300" dirty="0" smtClean="0">
                <a:solidFill>
                  <a:prstClr val="black"/>
                </a:solidFill>
                <a:latin typeface="Arial" pitchFamily="34" charset="0"/>
                <a:ea typeface="ＤＦ平成明朝体W3" pitchFamily="1" charset="-128"/>
              </a:rPr>
              <a:t>◎ ・・・短時間</a:t>
            </a:r>
            <a:r>
              <a:rPr lang="ja-JP" altLang="en-US" sz="1300" dirty="0">
                <a:solidFill>
                  <a:prstClr val="black"/>
                </a:solidFill>
                <a:latin typeface="Arial" pitchFamily="34" charset="0"/>
                <a:ea typeface="ＤＦ平成明朝体W3" pitchFamily="1" charset="-128"/>
              </a:rPr>
              <a:t>労働者であることに</a:t>
            </a:r>
            <a:r>
              <a:rPr lang="ja-JP" altLang="en-US" sz="1300" dirty="0" smtClean="0">
                <a:solidFill>
                  <a:prstClr val="black"/>
                </a:solidFill>
                <a:latin typeface="Arial" pitchFamily="34" charset="0"/>
                <a:ea typeface="ＤＦ平成明朝体W3" pitchFamily="1" charset="-128"/>
              </a:rPr>
              <a:t>よる正社員との差別的</a:t>
            </a:r>
            <a:r>
              <a:rPr lang="ja-JP" altLang="en-US" sz="1300" dirty="0">
                <a:solidFill>
                  <a:prstClr val="black"/>
                </a:solidFill>
                <a:latin typeface="Arial" pitchFamily="34" charset="0"/>
                <a:ea typeface="ＤＦ平成明朝体W3" pitchFamily="1" charset="-128"/>
              </a:rPr>
              <a:t>取扱いの禁止</a:t>
            </a:r>
            <a:r>
              <a:rPr lang="ja-JP" altLang="en-US" sz="1300" dirty="0" smtClean="0">
                <a:solidFill>
                  <a:prstClr val="black"/>
                </a:solidFill>
                <a:latin typeface="Arial" pitchFamily="34" charset="0"/>
                <a:ea typeface="ＤＦ平成明朝体W3" pitchFamily="1" charset="-128"/>
              </a:rPr>
              <a:t>（義務化）</a:t>
            </a:r>
            <a:endParaRPr lang="en-US" altLang="ja-JP" sz="1300" dirty="0" smtClean="0">
              <a:solidFill>
                <a:prstClr val="black"/>
              </a:solidFill>
              <a:latin typeface="Arial" pitchFamily="34" charset="0"/>
              <a:ea typeface="ＤＦ平成明朝体W3" pitchFamily="1" charset="-128"/>
            </a:endParaRPr>
          </a:p>
          <a:p>
            <a:pPr>
              <a:lnSpc>
                <a:spcPct val="90000"/>
              </a:lnSpc>
            </a:pPr>
            <a:r>
              <a:rPr lang="ja-JP" altLang="en-US" sz="1300" dirty="0" smtClean="0">
                <a:solidFill>
                  <a:prstClr val="black"/>
                </a:solidFill>
                <a:latin typeface="Arial" pitchFamily="34" charset="0"/>
                <a:ea typeface="ＤＦ平成明朝体W3" pitchFamily="1" charset="-128"/>
              </a:rPr>
              <a:t>○</a:t>
            </a:r>
            <a:r>
              <a:rPr lang="ja-JP" altLang="en-US" sz="1300" dirty="0">
                <a:solidFill>
                  <a:prstClr val="black"/>
                </a:solidFill>
                <a:latin typeface="Arial" pitchFamily="34" charset="0"/>
                <a:ea typeface="ＤＦ平成明朝体W3" pitchFamily="1" charset="-128"/>
              </a:rPr>
              <a:t>・</a:t>
            </a:r>
            <a:r>
              <a:rPr lang="ja-JP" altLang="en-US" sz="1300" dirty="0" smtClean="0">
                <a:solidFill>
                  <a:prstClr val="black"/>
                </a:solidFill>
                <a:latin typeface="Arial" pitchFamily="34" charset="0"/>
                <a:ea typeface="ＤＦ平成明朝体W3" pitchFamily="1" charset="-128"/>
              </a:rPr>
              <a:t>・・実施義務・配慮義務（正社員と同じ待遇する取り組みや配慮をしなくてはならない義務）</a:t>
            </a:r>
            <a:endParaRPr lang="en-US" altLang="ja-JP" sz="1300" dirty="0" smtClean="0">
              <a:solidFill>
                <a:prstClr val="black"/>
              </a:solidFill>
              <a:latin typeface="Arial" pitchFamily="34" charset="0"/>
              <a:ea typeface="ＤＦ平成明朝体W3" pitchFamily="1" charset="-128"/>
            </a:endParaRPr>
          </a:p>
          <a:p>
            <a:pPr>
              <a:lnSpc>
                <a:spcPct val="90000"/>
              </a:lnSpc>
            </a:pPr>
            <a:r>
              <a:rPr lang="ja-JP" altLang="en-US" sz="1300" dirty="0" smtClean="0">
                <a:solidFill>
                  <a:prstClr val="black"/>
                </a:solidFill>
                <a:latin typeface="Arial" pitchFamily="34" charset="0"/>
                <a:ea typeface="ＤＦ平成明朝体W3" pitchFamily="1" charset="-128"/>
              </a:rPr>
              <a:t>△・・・職務の内容、成果、意欲、能力、経験</a:t>
            </a:r>
            <a:r>
              <a:rPr lang="ja-JP" altLang="en-US" sz="1300" dirty="0" smtClean="0">
                <a:solidFill>
                  <a:prstClr val="black"/>
                </a:solidFill>
                <a:latin typeface="Arial" pitchFamily="34" charset="0"/>
                <a:ea typeface="ＤＦ平成明朝体W3" pitchFamily="1" charset="-128"/>
              </a:rPr>
              <a:t>等の勘案を努力義務として法律</a:t>
            </a:r>
            <a:r>
              <a:rPr lang="ja-JP" altLang="en-US" sz="1300" dirty="0" smtClean="0">
                <a:solidFill>
                  <a:prstClr val="black"/>
                </a:solidFill>
                <a:latin typeface="Arial" pitchFamily="34" charset="0"/>
                <a:ea typeface="ＤＦ平成明朝体W3" pitchFamily="1" charset="-128"/>
              </a:rPr>
              <a:t>本文に</a:t>
            </a:r>
            <a:r>
              <a:rPr lang="ja-JP" altLang="en-US" sz="1300" dirty="0" smtClean="0">
                <a:solidFill>
                  <a:prstClr val="black"/>
                </a:solidFill>
                <a:latin typeface="Arial" pitchFamily="34" charset="0"/>
                <a:ea typeface="ＤＦ平成明朝体W3" pitchFamily="1" charset="-128"/>
              </a:rPr>
              <a:t>規定</a:t>
            </a:r>
            <a:endParaRPr lang="en-US" altLang="ja-JP" sz="1300" dirty="0" smtClean="0">
              <a:solidFill>
                <a:prstClr val="black"/>
              </a:solidFill>
              <a:latin typeface="Arial" pitchFamily="34" charset="0"/>
              <a:ea typeface="ＤＦ平成明朝体W3" pitchFamily="1" charset="-128"/>
            </a:endParaRPr>
          </a:p>
          <a:p>
            <a:pPr>
              <a:lnSpc>
                <a:spcPct val="90000"/>
              </a:lnSpc>
            </a:pPr>
            <a:r>
              <a:rPr lang="en-US" altLang="ja-JP" sz="1300" dirty="0" smtClean="0">
                <a:solidFill>
                  <a:prstClr val="black"/>
                </a:solidFill>
                <a:latin typeface="Arial" pitchFamily="34" charset="0"/>
                <a:ea typeface="ＤＦ平成明朝体W3" pitchFamily="1" charset="-128"/>
              </a:rPr>
              <a:t>―</a:t>
            </a:r>
            <a:r>
              <a:rPr lang="ja-JP" altLang="en-US" sz="1300" dirty="0" smtClean="0">
                <a:solidFill>
                  <a:prstClr val="black"/>
                </a:solidFill>
                <a:latin typeface="Arial" pitchFamily="34" charset="0"/>
                <a:ea typeface="ＤＦ平成明朝体W3" pitchFamily="1" charset="-128"/>
              </a:rPr>
              <a:t> ・・・法律本文に規定はないが、指針（ガイドライン）に努力義務として規定</a:t>
            </a:r>
            <a:endParaRPr lang="ja-JP" altLang="en-US" sz="1300" dirty="0">
              <a:solidFill>
                <a:prstClr val="black"/>
              </a:solidFill>
              <a:latin typeface="Arial" pitchFamily="34" charset="0"/>
              <a:ea typeface="ＤＦ平成明朝体W3" pitchFamily="1" charset="-128"/>
            </a:endParaRPr>
          </a:p>
        </p:txBody>
      </p:sp>
      <p:pic>
        <p:nvPicPr>
          <p:cNvPr id="1028" name="Picture 4"/>
          <p:cNvPicPr>
            <a:picLocks noChangeAspect="1" noChangeArrowheads="1"/>
          </p:cNvPicPr>
          <p:nvPr/>
        </p:nvPicPr>
        <p:blipFill>
          <a:blip r:embed="rId3" cstate="print"/>
          <a:srcRect/>
          <a:stretch>
            <a:fillRect/>
          </a:stretch>
        </p:blipFill>
        <p:spPr bwMode="auto">
          <a:xfrm>
            <a:off x="683568" y="2564904"/>
            <a:ext cx="7871619" cy="2282702"/>
          </a:xfrm>
          <a:prstGeom prst="rect">
            <a:avLst/>
          </a:prstGeom>
          <a:noFill/>
          <a:ln w="9525">
            <a:noFill/>
            <a:miter lim="800000"/>
            <a:headEnd/>
            <a:tailEnd/>
          </a:ln>
          <a:effectLst/>
        </p:spPr>
      </p:pic>
      <p:sp>
        <p:nvSpPr>
          <p:cNvPr id="15" name="テキスト ボックス 14"/>
          <p:cNvSpPr txBox="1"/>
          <p:nvPr/>
        </p:nvSpPr>
        <p:spPr>
          <a:xfrm>
            <a:off x="611560" y="5366246"/>
            <a:ext cx="7992888" cy="1231106"/>
          </a:xfrm>
          <a:prstGeom prst="rect">
            <a:avLst/>
          </a:prstGeom>
          <a:noFill/>
          <a:ln>
            <a:noFill/>
          </a:ln>
        </p:spPr>
        <p:txBody>
          <a:bodyPr wrap="square" rtlCol="0">
            <a:spAutoFit/>
          </a:bodyPr>
          <a:lstStyle/>
          <a:p>
            <a:endParaRPr lang="en-US" altLang="ja-JP" dirty="0" smtClean="0">
              <a:ln w="12700">
                <a:solidFill>
                  <a:srgbClr val="FF9999"/>
                </a:solidFill>
                <a:prstDash val="solid"/>
              </a:ln>
              <a:solidFill>
                <a:srgbClr val="FF7C80"/>
              </a:solidFill>
              <a:effectLst>
                <a:outerShdw blurRad="41275" dist="20320" dir="1800000" algn="tl" rotWithShape="0">
                  <a:srgbClr val="000000">
                    <a:alpha val="40000"/>
                  </a:srgbClr>
                </a:outerShdw>
              </a:effectLst>
              <a:latin typeface="+mn-ea"/>
            </a:endParaRPr>
          </a:p>
          <a:p>
            <a:r>
              <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a:t>
            </a:r>
            <a:r>
              <a:rPr lang="ja-JP" altLang="en-US"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今回の改正から事業主が②③のパートタイム労働者の待遇を決めるときには、職務の内容や人材活用の仕組み、その他の事情を考えて、正社員との待遇格差が不合理にならないように設定することとなった。そのため上の表で◎になっていない場合も、待遇格差がひどい場合には裁判などで不合理と認められることがある。疑問は労働組合や行政（労働局雇用均等室）に相談を。</a:t>
            </a:r>
            <a:endPar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a:xfrm>
            <a:off x="685800" y="1382911"/>
            <a:ext cx="7772400" cy="1470025"/>
          </a:xfrm>
          <a:prstGeom prst="rect">
            <a:avLst/>
          </a:prstGeom>
        </p:spPr>
        <p:txBody>
          <a:bodyPr vert="horz" lIns="91440" tIns="45720" rIns="91440" bIns="45720" rtlCol="0"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3600" b="1" cap="all" dirty="0" smtClean="0">
                <a:ln>
                  <a:solidFill>
                    <a:srgbClr val="F2650E"/>
                  </a:solidFill>
                </a:ln>
                <a:solidFill>
                  <a:schemeClr val="accent2">
                    <a:lumMod val="75000"/>
                  </a:schemeClr>
                </a:solidFill>
                <a:latin typeface="+mj-ea"/>
                <a:ea typeface="+mj-ea"/>
                <a:cs typeface="+mj-cs"/>
              </a:rPr>
              <a:t>パートタイム労働</a:t>
            </a:r>
            <a:r>
              <a:rPr kumimoji="1" lang="ja-JP" altLang="en-US" sz="3600" b="1" i="0" u="none" strike="noStrike" kern="1200" cap="all" spc="0" normalizeH="0" baseline="0" noProof="0" dirty="0" smtClean="0">
                <a:ln>
                  <a:solidFill>
                    <a:srgbClr val="F2650E"/>
                  </a:solidFill>
                </a:ln>
                <a:solidFill>
                  <a:schemeClr val="accent2">
                    <a:lumMod val="75000"/>
                  </a:schemeClr>
                </a:solidFill>
                <a:effectLst/>
                <a:uLnTx/>
                <a:uFillTx/>
                <a:latin typeface="+mj-ea"/>
                <a:ea typeface="+mj-ea"/>
                <a:cs typeface="+mj-cs"/>
              </a:rPr>
              <a:t>法を</a:t>
            </a:r>
            <a:endParaRPr kumimoji="1" lang="en-US" altLang="ja-JP" sz="3600" b="1" i="0" u="none" strike="noStrike" kern="1200" cap="all" spc="0" normalizeH="0" baseline="0" noProof="0" dirty="0" smtClean="0">
              <a:ln>
                <a:solidFill>
                  <a:srgbClr val="F2650E"/>
                </a:solidFill>
              </a:ln>
              <a:solidFill>
                <a:schemeClr val="accent2">
                  <a:lumMod val="75000"/>
                </a:schemeClr>
              </a:solidFill>
              <a:effectLst/>
              <a:uLnTx/>
              <a:uFillTx/>
              <a:latin typeface="+mj-ea"/>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3600" b="1" cap="all" dirty="0" smtClean="0">
                <a:ln>
                  <a:solidFill>
                    <a:srgbClr val="F2650E"/>
                  </a:solidFill>
                </a:ln>
                <a:solidFill>
                  <a:schemeClr val="accent2">
                    <a:lumMod val="75000"/>
                  </a:schemeClr>
                </a:solidFill>
                <a:latin typeface="+mj-ea"/>
                <a:ea typeface="+mj-ea"/>
                <a:cs typeface="+mj-cs"/>
              </a:rPr>
              <a:t>より深く理解するために</a:t>
            </a:r>
            <a:endParaRPr kumimoji="1" lang="ja-JP" altLang="en-US" sz="3600" b="1" i="0" u="none" strike="noStrike" kern="1200" cap="all" spc="0" normalizeH="0" baseline="0" noProof="0" dirty="0">
              <a:ln>
                <a:solidFill>
                  <a:srgbClr val="F2650E"/>
                </a:solidFill>
              </a:ln>
              <a:solidFill>
                <a:schemeClr val="accent2">
                  <a:lumMod val="75000"/>
                </a:schemeClr>
              </a:solidFill>
              <a:effectLst/>
              <a:uLnTx/>
              <a:uFillTx/>
              <a:latin typeface="+mj-ea"/>
              <a:ea typeface="+mj-ea"/>
              <a:cs typeface="+mj-cs"/>
            </a:endParaRPr>
          </a:p>
        </p:txBody>
      </p:sp>
      <p:sp>
        <p:nvSpPr>
          <p:cNvPr id="2" name="スライド番号プレースホルダ 1"/>
          <p:cNvSpPr>
            <a:spLocks noGrp="1"/>
          </p:cNvSpPr>
          <p:nvPr>
            <p:ph type="sldNum" sz="quarter" idx="12"/>
          </p:nvPr>
        </p:nvSpPr>
        <p:spPr/>
        <p:txBody>
          <a:bodyPr/>
          <a:lstStyle/>
          <a:p>
            <a:fld id="{BC21AC2A-99A2-45D4-B5DF-A50C2A5A2CF3}" type="slidenum">
              <a:rPr kumimoji="1" lang="ja-JP" altLang="en-US" smtClean="0"/>
              <a:pPr/>
              <a:t>4</a:t>
            </a:fld>
            <a:endParaRPr kumimoji="1" lang="ja-JP" altLang="en-US"/>
          </a:p>
        </p:txBody>
      </p:sp>
      <p:sp>
        <p:nvSpPr>
          <p:cNvPr id="8" name="正方形/長方形 7"/>
          <p:cNvSpPr/>
          <p:nvPr/>
        </p:nvSpPr>
        <p:spPr>
          <a:xfrm>
            <a:off x="180000" y="180000"/>
            <a:ext cx="8640472" cy="6489360"/>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1507" name="Picture 3" descr="C:\Users\t-sato\Desktop\かわいいイラスト\うさぎ家族（かわいい）.png"/>
          <p:cNvPicPr>
            <a:picLocks noChangeAspect="1" noChangeArrowheads="1"/>
          </p:cNvPicPr>
          <p:nvPr/>
        </p:nvPicPr>
        <p:blipFill>
          <a:blip r:embed="rId2" cstate="print"/>
          <a:srcRect/>
          <a:stretch>
            <a:fillRect/>
          </a:stretch>
        </p:blipFill>
        <p:spPr bwMode="auto">
          <a:xfrm>
            <a:off x="4788024" y="3212976"/>
            <a:ext cx="3551056" cy="223224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683568" y="332656"/>
            <a:ext cx="7776864" cy="936104"/>
          </a:xfrm>
          <a:prstGeom prst="round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accent6">
                  <a:lumMod val="75000"/>
                </a:schemeClr>
              </a:solidFill>
            </a:endParaRPr>
          </a:p>
        </p:txBody>
      </p:sp>
      <p:sp>
        <p:nvSpPr>
          <p:cNvPr id="2" name="スライド番号プレースホルダ 1"/>
          <p:cNvSpPr>
            <a:spLocks noGrp="1"/>
          </p:cNvSpPr>
          <p:nvPr>
            <p:ph type="sldNum" sz="quarter" idx="12"/>
          </p:nvPr>
        </p:nvSpPr>
        <p:spPr/>
        <p:txBody>
          <a:bodyPr/>
          <a:lstStyle/>
          <a:p>
            <a:fld id="{BC21AC2A-99A2-45D4-B5DF-A50C2A5A2CF3}" type="slidenum">
              <a:rPr kumimoji="1" lang="ja-JP" altLang="en-US" smtClean="0"/>
              <a:pPr/>
              <a:t>5</a:t>
            </a:fld>
            <a:endParaRPr kumimoji="1" lang="ja-JP" altLang="en-US"/>
          </a:p>
        </p:txBody>
      </p:sp>
      <p:sp>
        <p:nvSpPr>
          <p:cNvPr id="5" name="テキスト ボックス 4"/>
          <p:cNvSpPr txBox="1"/>
          <p:nvPr/>
        </p:nvSpPr>
        <p:spPr>
          <a:xfrm>
            <a:off x="827584" y="404664"/>
            <a:ext cx="7560840" cy="830997"/>
          </a:xfrm>
          <a:prstGeom prst="rect">
            <a:avLst/>
          </a:prstGeom>
          <a:noFill/>
        </p:spPr>
        <p:txBody>
          <a:bodyPr wrap="square" rtlCol="0">
            <a:spAutoFit/>
          </a:bodyPr>
          <a:lstStyle/>
          <a:p>
            <a:pPr algn="ctr"/>
            <a:r>
              <a:rPr kumimoji="1" lang="ja-JP" altLang="en-US" sz="2400" b="1" dirty="0" smtClean="0">
                <a:solidFill>
                  <a:schemeClr val="bg1"/>
                </a:solidFill>
                <a:latin typeface="+mj-ea"/>
                <a:ea typeface="+mj-ea"/>
              </a:rPr>
              <a:t>パート</a:t>
            </a:r>
            <a:r>
              <a:rPr lang="ja-JP" altLang="en-US" sz="2400" b="1" dirty="0" smtClean="0">
                <a:solidFill>
                  <a:schemeClr val="bg1"/>
                </a:solidFill>
                <a:latin typeface="+mj-ea"/>
                <a:ea typeface="+mj-ea"/>
              </a:rPr>
              <a:t>タイム労働法をより深く理解するための基礎知識</a:t>
            </a:r>
            <a:endParaRPr lang="en-US" altLang="ja-JP" sz="2400" b="1" dirty="0" smtClean="0">
              <a:solidFill>
                <a:schemeClr val="bg1"/>
              </a:solidFill>
              <a:latin typeface="+mj-ea"/>
              <a:ea typeface="+mj-ea"/>
            </a:endParaRPr>
          </a:p>
          <a:p>
            <a:pPr algn="ctr"/>
            <a:r>
              <a:rPr lang="ja-JP" altLang="en-US" sz="2400" b="1" dirty="0" smtClean="0">
                <a:solidFill>
                  <a:schemeClr val="bg1"/>
                </a:solidFill>
                <a:latin typeface="+mj-ea"/>
                <a:ea typeface="+mj-ea"/>
              </a:rPr>
              <a:t>～</a:t>
            </a:r>
            <a:r>
              <a:rPr kumimoji="1" lang="ja-JP" altLang="en-US" sz="2400" b="1" dirty="0" smtClean="0">
                <a:solidFill>
                  <a:schemeClr val="bg1"/>
                </a:solidFill>
                <a:latin typeface="+mj-ea"/>
                <a:ea typeface="+mj-ea"/>
              </a:rPr>
              <a:t>短時間勤務であれば契約社員などもパート労働者～</a:t>
            </a:r>
            <a:endParaRPr kumimoji="1" lang="en-US" altLang="ja-JP" sz="2400" b="1" dirty="0" smtClean="0">
              <a:solidFill>
                <a:schemeClr val="bg1"/>
              </a:solidFill>
              <a:latin typeface="+mj-ea"/>
              <a:ea typeface="+mj-ea"/>
            </a:endParaRPr>
          </a:p>
        </p:txBody>
      </p:sp>
      <p:sp>
        <p:nvSpPr>
          <p:cNvPr id="6" name="正方形/長方形 5"/>
          <p:cNvSpPr/>
          <p:nvPr/>
        </p:nvSpPr>
        <p:spPr>
          <a:xfrm>
            <a:off x="180000" y="180000"/>
            <a:ext cx="8640960" cy="6489360"/>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11560" y="1343670"/>
            <a:ext cx="7992888" cy="954107"/>
          </a:xfrm>
          <a:prstGeom prst="rect">
            <a:avLst/>
          </a:prstGeom>
          <a:noFill/>
        </p:spPr>
        <p:txBody>
          <a:bodyPr wrap="square" rtlCol="0">
            <a:spAutoFit/>
          </a:bodyPr>
          <a:lstStyle/>
          <a:p>
            <a:r>
              <a:rPr lang="en-US" altLang="ja-JP" sz="1400" dirty="0" smtClean="0">
                <a:ln w="12700">
                  <a:solidFill>
                    <a:srgbClr val="00B050"/>
                  </a:solidFill>
                  <a:prstDash val="solid"/>
                </a:ln>
                <a:solidFill>
                  <a:srgbClr val="00B050"/>
                </a:solidFill>
                <a:effectLst>
                  <a:outerShdw blurRad="41275" dist="20320" dir="1800000" algn="tl" rotWithShape="0">
                    <a:srgbClr val="000000">
                      <a:alpha val="40000"/>
                    </a:srgbClr>
                  </a:outerShdw>
                </a:effectLst>
                <a:ea typeface="ＤＦ平成明朝体W3" pitchFamily="1" charset="-128"/>
              </a:rPr>
              <a:t>【</a:t>
            </a:r>
            <a:r>
              <a:rPr lang="ja-JP" altLang="en-US" sz="1400" dirty="0" smtClean="0">
                <a:ln w="12700">
                  <a:solidFill>
                    <a:srgbClr val="00B050"/>
                  </a:solidFill>
                  <a:prstDash val="solid"/>
                </a:ln>
                <a:solidFill>
                  <a:srgbClr val="00B050"/>
                </a:solidFill>
                <a:effectLst>
                  <a:outerShdw blurRad="41275" dist="20320" dir="1800000" algn="tl" rotWithShape="0">
                    <a:srgbClr val="000000">
                      <a:alpha val="40000"/>
                    </a:srgbClr>
                  </a:outerShdw>
                </a:effectLst>
                <a:ea typeface="ＤＦ平成明朝体W3" pitchFamily="1" charset="-128"/>
              </a:rPr>
              <a:t>パートタイム労働法</a:t>
            </a:r>
            <a:r>
              <a:rPr lang="ja-JP" altLang="en-US" sz="1400" dirty="0" smtClean="0">
                <a:ln w="12700">
                  <a:solidFill>
                    <a:srgbClr val="00B050"/>
                  </a:solidFill>
                  <a:prstDash val="solid"/>
                </a:ln>
                <a:solidFill>
                  <a:srgbClr val="00B050"/>
                </a:solidFill>
                <a:effectLst>
                  <a:outerShdw blurRad="41275" dist="20320" dir="1800000" algn="tl" rotWithShape="0">
                    <a:srgbClr val="000000">
                      <a:alpha val="40000"/>
                    </a:srgbClr>
                  </a:outerShdw>
                </a:effectLst>
                <a:ea typeface="ＤＦ平成明朝体W3" pitchFamily="1" charset="-128"/>
              </a:rPr>
              <a:t>の</a:t>
            </a:r>
            <a:r>
              <a:rPr lang="ja-JP" altLang="en-US" sz="1400" dirty="0" smtClean="0">
                <a:ln w="12700">
                  <a:solidFill>
                    <a:srgbClr val="00B050"/>
                  </a:solidFill>
                  <a:prstDash val="solid"/>
                </a:ln>
                <a:solidFill>
                  <a:srgbClr val="00B050"/>
                </a:solidFill>
                <a:effectLst>
                  <a:outerShdw blurRad="41275" dist="20320" dir="1800000" algn="tl" rotWithShape="0">
                    <a:srgbClr val="000000">
                      <a:alpha val="40000"/>
                    </a:srgbClr>
                  </a:outerShdw>
                </a:effectLst>
                <a:ea typeface="ＤＦ平成明朝体W3" pitchFamily="1" charset="-128"/>
              </a:rPr>
              <a:t>基礎</a:t>
            </a:r>
            <a:r>
              <a:rPr lang="ja-JP" altLang="en-US" sz="1400" dirty="0" smtClean="0">
                <a:ln w="12700">
                  <a:solidFill>
                    <a:srgbClr val="00B050"/>
                  </a:solidFill>
                  <a:prstDash val="solid"/>
                </a:ln>
                <a:solidFill>
                  <a:srgbClr val="00B050"/>
                </a:solidFill>
                <a:effectLst>
                  <a:outerShdw blurRad="41275" dist="20320" dir="1800000" algn="tl" rotWithShape="0">
                    <a:srgbClr val="000000">
                      <a:alpha val="40000"/>
                    </a:srgbClr>
                  </a:outerShdw>
                </a:effectLst>
                <a:ea typeface="ＤＦ平成明朝体W3" pitchFamily="1" charset="-128"/>
              </a:rPr>
              <a:t>知識</a:t>
            </a:r>
            <a:r>
              <a:rPr lang="en-US" altLang="ja-JP" sz="1400" dirty="0" smtClean="0">
                <a:ln w="12700">
                  <a:solidFill>
                    <a:srgbClr val="00B050"/>
                  </a:solidFill>
                  <a:prstDash val="solid"/>
                </a:ln>
                <a:solidFill>
                  <a:srgbClr val="00B050"/>
                </a:solidFill>
                <a:effectLst>
                  <a:outerShdw blurRad="41275" dist="20320" dir="1800000" algn="tl" rotWithShape="0">
                    <a:srgbClr val="000000">
                      <a:alpha val="40000"/>
                    </a:srgbClr>
                  </a:outerShdw>
                </a:effectLst>
                <a:ea typeface="ＤＦ平成明朝体W3" pitchFamily="1" charset="-128"/>
              </a:rPr>
              <a:t>】</a:t>
            </a:r>
          </a:p>
          <a:p>
            <a:r>
              <a:rPr lang="ja-JP" altLang="en-US" sz="1400" dirty="0" smtClean="0">
                <a:ln w="12700">
                  <a:solidFill>
                    <a:schemeClr val="accent6">
                      <a:lumMod val="75000"/>
                    </a:schemeClr>
                  </a:solidFill>
                  <a:prstDash val="solid"/>
                </a:ln>
                <a:solidFill>
                  <a:schemeClr val="accent6">
                    <a:lumMod val="50000"/>
                  </a:schemeClr>
                </a:solidFill>
                <a:ea typeface="ＤＦ平成明朝体W3" pitchFamily="1" charset="-128"/>
              </a:rPr>
              <a:t>○パートタイム労働法は「短時間労働者」のための法律です</a:t>
            </a:r>
            <a:endParaRPr lang="en-US" altLang="ja-JP" sz="1400" dirty="0" smtClean="0">
              <a:ln w="12700">
                <a:solidFill>
                  <a:schemeClr val="accent6">
                    <a:lumMod val="75000"/>
                  </a:schemeClr>
                </a:solidFill>
                <a:prstDash val="solid"/>
              </a:ln>
              <a:solidFill>
                <a:schemeClr val="accent6">
                  <a:lumMod val="50000"/>
                </a:schemeClr>
              </a:solidFill>
              <a:ea typeface="ＤＦ平成明朝体W3" pitchFamily="1" charset="-128"/>
            </a:endParaRPr>
          </a:p>
          <a:p>
            <a:r>
              <a:rPr lang="ja-JP" altLang="en-US" sz="1400" dirty="0" smtClean="0">
                <a:ln w="12700">
                  <a:solidFill>
                    <a:schemeClr val="accent6">
                      <a:lumMod val="75000"/>
                    </a:schemeClr>
                  </a:solidFill>
                  <a:prstDash val="solid"/>
                </a:ln>
                <a:solidFill>
                  <a:schemeClr val="accent6">
                    <a:lumMod val="50000"/>
                  </a:schemeClr>
                </a:solidFill>
                <a:ea typeface="ＤＦ平成明朝体W3" pitchFamily="1" charset="-128"/>
              </a:rPr>
              <a:t>○「短時間労働者」には「契約社員」や「アルバイト」なども含まれます</a:t>
            </a:r>
            <a:endParaRPr lang="en-US" altLang="ja-JP" sz="1400" dirty="0" smtClean="0">
              <a:ln w="12700">
                <a:solidFill>
                  <a:schemeClr val="accent6">
                    <a:lumMod val="75000"/>
                  </a:schemeClr>
                </a:solidFill>
                <a:prstDash val="solid"/>
              </a:ln>
              <a:solidFill>
                <a:schemeClr val="accent6">
                  <a:lumMod val="50000"/>
                </a:schemeClr>
              </a:solidFill>
              <a:ea typeface="ＤＦ平成明朝体W3" pitchFamily="1" charset="-128"/>
            </a:endParaRPr>
          </a:p>
          <a:p>
            <a:r>
              <a:rPr lang="ja-JP" altLang="en-US" sz="1400" dirty="0" smtClean="0">
                <a:ln w="12700">
                  <a:solidFill>
                    <a:schemeClr val="accent6">
                      <a:lumMod val="75000"/>
                    </a:schemeClr>
                  </a:solidFill>
                  <a:prstDash val="solid"/>
                </a:ln>
                <a:solidFill>
                  <a:schemeClr val="accent6">
                    <a:lumMod val="50000"/>
                  </a:schemeClr>
                </a:solidFill>
                <a:ea typeface="ＤＦ平成明朝体W3" pitchFamily="1" charset="-128"/>
              </a:rPr>
              <a:t>○パートタイム労働法は行政が事業主を指導するための法律です</a:t>
            </a:r>
            <a:endParaRPr lang="en-US" altLang="ja-JP" sz="1400" dirty="0" smtClean="0">
              <a:ln w="12700">
                <a:solidFill>
                  <a:schemeClr val="accent6">
                    <a:lumMod val="75000"/>
                  </a:schemeClr>
                </a:solidFill>
                <a:prstDash val="solid"/>
              </a:ln>
              <a:solidFill>
                <a:schemeClr val="accent6">
                  <a:lumMod val="50000"/>
                </a:schemeClr>
              </a:solidFill>
              <a:ea typeface="ＤＦ平成明朝体W3" pitchFamily="1" charset="-128"/>
            </a:endParaRPr>
          </a:p>
        </p:txBody>
      </p:sp>
      <p:grpSp>
        <p:nvGrpSpPr>
          <p:cNvPr id="19" name="グループ化 18"/>
          <p:cNvGrpSpPr/>
          <p:nvPr/>
        </p:nvGrpSpPr>
        <p:grpSpPr>
          <a:xfrm>
            <a:off x="467544" y="2348881"/>
            <a:ext cx="8352928" cy="4585871"/>
            <a:chOff x="467544" y="2564905"/>
            <a:chExt cx="8352928" cy="4585871"/>
          </a:xfrm>
        </p:grpSpPr>
        <p:sp>
          <p:nvSpPr>
            <p:cNvPr id="9" name="角丸四角形 8"/>
            <p:cNvSpPr/>
            <p:nvPr/>
          </p:nvSpPr>
          <p:spPr>
            <a:xfrm>
              <a:off x="467544" y="2780928"/>
              <a:ext cx="8208912" cy="1152128"/>
            </a:xfrm>
            <a:prstGeom prst="roundRect">
              <a:avLst/>
            </a:prstGeom>
            <a:solidFill>
              <a:srgbClr val="FFCC00">
                <a:alpha val="1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467544" y="4005064"/>
              <a:ext cx="8208912" cy="1296144"/>
            </a:xfrm>
            <a:prstGeom prst="roundRect">
              <a:avLst/>
            </a:prstGeom>
            <a:solidFill>
              <a:srgbClr val="FFCC00">
                <a:alpha val="1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467544" y="5373216"/>
              <a:ext cx="8208912" cy="1368152"/>
            </a:xfrm>
            <a:prstGeom prst="roundRect">
              <a:avLst/>
            </a:prstGeom>
            <a:solidFill>
              <a:srgbClr val="FFCC00">
                <a:alpha val="1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827584" y="2564905"/>
              <a:ext cx="7992888" cy="4585871"/>
            </a:xfrm>
            <a:prstGeom prst="rect">
              <a:avLst/>
            </a:prstGeom>
            <a:noFill/>
            <a:ln>
              <a:noFill/>
            </a:ln>
          </p:spPr>
          <p:txBody>
            <a:bodyPr wrap="square" rtlCol="0">
              <a:spAutoFit/>
            </a:bodyPr>
            <a:lstStyle/>
            <a:p>
              <a:endParaRPr lang="en-US" altLang="ja-JP" dirty="0" smtClean="0">
                <a:ln w="12700">
                  <a:solidFill>
                    <a:srgbClr val="FF9999"/>
                  </a:solidFill>
                  <a:prstDash val="solid"/>
                </a:ln>
                <a:solidFill>
                  <a:srgbClr val="FF7C80"/>
                </a:solidFill>
                <a:effectLst>
                  <a:outerShdw blurRad="41275" dist="20320" dir="1800000" algn="tl" rotWithShape="0">
                    <a:srgbClr val="000000">
                      <a:alpha val="40000"/>
                    </a:srgbClr>
                  </a:outerShdw>
                </a:effectLst>
                <a:latin typeface="+mn-ea"/>
              </a:endParaRPr>
            </a:p>
            <a:p>
              <a:r>
                <a:rPr lang="ja-JP" altLang="en-US" sz="2000" b="1" dirty="0" smtClean="0">
                  <a:ln w="12700">
                    <a:solidFill>
                      <a:srgbClr val="FF9999"/>
                    </a:solidFill>
                    <a:prstDash val="solid"/>
                  </a:ln>
                  <a:solidFill>
                    <a:srgbClr val="FF7C80"/>
                  </a:solidFill>
                  <a:effectLst>
                    <a:outerShdw blurRad="41275" dist="20320" dir="1800000" algn="tl" rotWithShape="0">
                      <a:srgbClr val="000000">
                        <a:alpha val="40000"/>
                      </a:srgbClr>
                    </a:outerShdw>
                  </a:effectLst>
                  <a:latin typeface="+mn-ea"/>
                </a:rPr>
                <a:t>　</a:t>
              </a:r>
              <a:r>
                <a:rPr lang="ja-JP" altLang="en-US" b="1" dirty="0" smtClean="0">
                  <a:ln w="12700">
                    <a:solidFill>
                      <a:srgbClr val="FF7C80"/>
                    </a:solidFill>
                    <a:prstDash val="solid"/>
                  </a:ln>
                  <a:solidFill>
                    <a:srgbClr val="FF7C80"/>
                  </a:solidFill>
                  <a:effectLst>
                    <a:outerShdw blurRad="50800" dist="38100" dir="2700000" algn="tl" rotWithShape="0">
                      <a:prstClr val="black">
                        <a:alpha val="40000"/>
                      </a:prstClr>
                    </a:outerShdw>
                  </a:effectLst>
                  <a:latin typeface="+mn-ea"/>
                  <a:ea typeface="ＤＦ平成明朝体W3" pitchFamily="1" charset="-128"/>
                </a:rPr>
                <a:t>パートタイム労働法の基本知識その１</a:t>
              </a:r>
              <a:endParaRPr lang="en-US" altLang="ja-JP" b="1" dirty="0" smtClean="0">
                <a:ln w="12700">
                  <a:solidFill>
                    <a:srgbClr val="FF7C80"/>
                  </a:solidFill>
                  <a:prstDash val="solid"/>
                </a:ln>
                <a:solidFill>
                  <a:srgbClr val="FF7C80"/>
                </a:solidFill>
                <a:effectLst>
                  <a:outerShdw blurRad="50800" dist="38100" dir="2700000" algn="tl" rotWithShape="0">
                    <a:prstClr val="black">
                      <a:alpha val="40000"/>
                    </a:prstClr>
                  </a:outerShdw>
                </a:effectLst>
                <a:latin typeface="+mn-ea"/>
                <a:ea typeface="ＤＦ平成明朝体W3" pitchFamily="1" charset="-128"/>
              </a:endParaRPr>
            </a:p>
            <a:p>
              <a:r>
                <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a:t>
              </a:r>
              <a:r>
                <a:rPr lang="ja-JP" altLang="en-US"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法律の正式名称</a:t>
              </a:r>
              <a:r>
                <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a:t>
              </a:r>
              <a:r>
                <a:rPr lang="ja-JP" altLang="en-US"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　</a:t>
              </a:r>
              <a:endPar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endParaRPr>
            </a:p>
            <a:p>
              <a:r>
                <a:rPr lang="ja-JP" altLang="en-US"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「パートタイム労働法」の正式名称は、</a:t>
              </a:r>
              <a:endPar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endParaRPr>
            </a:p>
            <a:p>
              <a:r>
                <a:rPr lang="ja-JP" altLang="en-US"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「短時間労働者の雇用管理の改善などに関する法律」です</a:t>
              </a:r>
              <a:endPar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endParaRPr>
            </a:p>
            <a:p>
              <a:endParaRPr lang="en-US" altLang="ja-JP" b="1" dirty="0" smtClean="0">
                <a:ln w="12700">
                  <a:solidFill>
                    <a:srgbClr val="FF0000"/>
                  </a:solidFill>
                  <a:prstDash val="solid"/>
                </a:ln>
                <a:solidFill>
                  <a:srgbClr val="FF0000"/>
                </a:solidFill>
                <a:effectLst>
                  <a:reflection blurRad="6350" stA="55000" endA="300" endPos="45500" dir="5400000" sy="-100000" algn="bl" rotWithShape="0"/>
                </a:effectLst>
                <a:latin typeface="+mn-ea"/>
                <a:ea typeface="ＤＦ平成明朝体W3" pitchFamily="1" charset="-128"/>
              </a:endParaRPr>
            </a:p>
            <a:p>
              <a:r>
                <a:rPr lang="ja-JP" altLang="en-US" b="1" dirty="0" smtClean="0">
                  <a:ln w="12700">
                    <a:solidFill>
                      <a:srgbClr val="FF9999"/>
                    </a:solidFill>
                    <a:prstDash val="solid"/>
                  </a:ln>
                  <a:solidFill>
                    <a:srgbClr val="FF7C80"/>
                  </a:solidFill>
                  <a:effectLst>
                    <a:outerShdw blurRad="41275" dist="20320" dir="1800000" algn="tl" rotWithShape="0">
                      <a:srgbClr val="000000">
                        <a:alpha val="40000"/>
                      </a:srgbClr>
                    </a:outerShdw>
                  </a:effectLst>
                  <a:latin typeface="+mn-ea"/>
                  <a:ea typeface="ＤＦ平成明朝体W3" pitchFamily="1" charset="-128"/>
                </a:rPr>
                <a:t>　</a:t>
              </a:r>
              <a:r>
                <a:rPr lang="ja-JP" altLang="en-US" b="1" dirty="0" smtClean="0">
                  <a:ln w="12700">
                    <a:solidFill>
                      <a:srgbClr val="FF7C80"/>
                    </a:solidFill>
                    <a:prstDash val="solid"/>
                  </a:ln>
                  <a:solidFill>
                    <a:srgbClr val="FF7C80"/>
                  </a:solidFill>
                  <a:effectLst>
                    <a:outerShdw blurRad="50800" dist="38100" dir="2700000" algn="tl" rotWithShape="0">
                      <a:prstClr val="black">
                        <a:alpha val="40000"/>
                      </a:prstClr>
                    </a:outerShdw>
                  </a:effectLst>
                  <a:latin typeface="+mn-ea"/>
                  <a:ea typeface="ＤＦ平成明朝体W3" pitchFamily="1" charset="-128"/>
                </a:rPr>
                <a:t>パートタイム労働法の基本知識その２</a:t>
              </a:r>
              <a:endParaRPr lang="en-US" altLang="ja-JP" b="1" dirty="0" smtClean="0">
                <a:ln w="12700">
                  <a:solidFill>
                    <a:srgbClr val="FF7C80"/>
                  </a:solidFill>
                  <a:prstDash val="solid"/>
                </a:ln>
                <a:solidFill>
                  <a:srgbClr val="FF7C80"/>
                </a:solidFill>
                <a:effectLst>
                  <a:outerShdw blurRad="50800" dist="38100" dir="2700000" algn="tl" rotWithShape="0">
                    <a:prstClr val="black">
                      <a:alpha val="40000"/>
                    </a:prstClr>
                  </a:outerShdw>
                </a:effectLst>
                <a:latin typeface="+mn-ea"/>
                <a:ea typeface="ＤＦ平成明朝体W3" pitchFamily="1" charset="-128"/>
              </a:endParaRPr>
            </a:p>
            <a:p>
              <a:r>
                <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a:t>
              </a:r>
              <a:r>
                <a:rPr lang="ja-JP" altLang="en-US"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法律上のパートタイム労働者とは？</a:t>
              </a:r>
              <a:r>
                <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a:t>
              </a:r>
            </a:p>
            <a:p>
              <a:r>
                <a:rPr lang="ja-JP" altLang="en-US" sz="1400" dirty="0" smtClean="0">
                  <a:ln w="12700">
                    <a:solidFill>
                      <a:srgbClr val="F2650E"/>
                    </a:solidFill>
                    <a:prstDash val="solid"/>
                  </a:ln>
                  <a:solidFill>
                    <a:schemeClr val="accent2">
                      <a:lumMod val="50000"/>
                    </a:schemeClr>
                  </a:solidFill>
                  <a:effectLst>
                    <a:outerShdw blurRad="38100" dist="38100" dir="2700000" algn="tl">
                      <a:srgbClr val="000000">
                        <a:alpha val="43137"/>
                      </a:srgbClr>
                    </a:outerShdw>
                  </a:effectLst>
                  <a:latin typeface="+mn-ea"/>
                  <a:ea typeface="ＤＦ平成明朝体W3" pitchFamily="1" charset="-128"/>
                </a:rPr>
                <a:t>・同じ事業所の中で「通常の労働者」（一週間の所定労働時間が最長の正社員等）より、</a:t>
              </a:r>
              <a:endParaRPr lang="en-US" altLang="ja-JP" sz="1400" dirty="0" smtClean="0">
                <a:ln w="12700">
                  <a:solidFill>
                    <a:srgbClr val="F2650E"/>
                  </a:solidFill>
                  <a:prstDash val="solid"/>
                </a:ln>
                <a:solidFill>
                  <a:schemeClr val="accent2">
                    <a:lumMod val="50000"/>
                  </a:schemeClr>
                </a:solidFill>
                <a:effectLst>
                  <a:outerShdw blurRad="38100" dist="38100" dir="2700000" algn="tl">
                    <a:srgbClr val="000000">
                      <a:alpha val="43137"/>
                    </a:srgbClr>
                  </a:outerShdw>
                </a:effectLst>
                <a:latin typeface="+mn-ea"/>
                <a:ea typeface="ＤＦ平成明朝体W3" pitchFamily="1" charset="-128"/>
              </a:endParaRPr>
            </a:p>
            <a:p>
              <a:r>
                <a:rPr lang="ja-JP" altLang="en-US" sz="1400" dirty="0" smtClean="0">
                  <a:ln w="12700">
                    <a:solidFill>
                      <a:srgbClr val="F2650E"/>
                    </a:solidFill>
                    <a:prstDash val="solid"/>
                  </a:ln>
                  <a:solidFill>
                    <a:schemeClr val="accent2">
                      <a:lumMod val="50000"/>
                    </a:schemeClr>
                  </a:solidFill>
                  <a:effectLst>
                    <a:outerShdw blurRad="38100" dist="38100" dir="2700000" algn="tl">
                      <a:srgbClr val="000000">
                        <a:alpha val="43137"/>
                      </a:srgbClr>
                    </a:outerShdw>
                  </a:effectLst>
                  <a:latin typeface="+mn-ea"/>
                  <a:ea typeface="ＤＦ平成明朝体W3" pitchFamily="1" charset="-128"/>
                </a:rPr>
                <a:t>　短時間で勤務する労働者が法律の対象です</a:t>
              </a:r>
              <a:endParaRPr lang="en-US" altLang="ja-JP" sz="1400" dirty="0" smtClean="0">
                <a:ln w="12700">
                  <a:solidFill>
                    <a:srgbClr val="F2650E"/>
                  </a:solidFill>
                  <a:prstDash val="solid"/>
                </a:ln>
                <a:solidFill>
                  <a:schemeClr val="accent2">
                    <a:lumMod val="50000"/>
                  </a:schemeClr>
                </a:solidFill>
                <a:effectLst>
                  <a:outerShdw blurRad="38100" dist="38100" dir="2700000" algn="tl">
                    <a:srgbClr val="000000">
                      <a:alpha val="43137"/>
                    </a:srgbClr>
                  </a:outerShdw>
                </a:effectLst>
                <a:latin typeface="+mn-ea"/>
                <a:ea typeface="ＤＦ平成明朝体W3" pitchFamily="1" charset="-128"/>
              </a:endParaRPr>
            </a:p>
            <a:p>
              <a:r>
                <a:rPr lang="ja-JP" altLang="en-US" sz="1400" dirty="0" smtClean="0">
                  <a:ln w="12700">
                    <a:solidFill>
                      <a:srgbClr val="F2650E"/>
                    </a:solidFill>
                    <a:prstDash val="solid"/>
                  </a:ln>
                  <a:solidFill>
                    <a:schemeClr val="accent2">
                      <a:lumMod val="50000"/>
                    </a:schemeClr>
                  </a:solidFill>
                  <a:effectLst>
                    <a:outerShdw blurRad="38100" dist="38100" dir="2700000" algn="tl">
                      <a:srgbClr val="000000">
                        <a:alpha val="43137"/>
                      </a:srgbClr>
                    </a:outerShdw>
                  </a:effectLst>
                  <a:latin typeface="+mn-ea"/>
                  <a:ea typeface="ＤＦ平成明朝体W3" pitchFamily="1" charset="-128"/>
                </a:rPr>
                <a:t>・いわゆる「パート」だけではなく、「契約社員」や「アルバイト」なども含まれます</a:t>
              </a:r>
              <a:endParaRPr lang="en-US" altLang="ja-JP" sz="1400" dirty="0" smtClean="0">
                <a:ln w="12700">
                  <a:solidFill>
                    <a:srgbClr val="F2650E"/>
                  </a:solidFill>
                  <a:prstDash val="solid"/>
                </a:ln>
                <a:solidFill>
                  <a:schemeClr val="accent2">
                    <a:lumMod val="50000"/>
                  </a:schemeClr>
                </a:solidFill>
                <a:effectLst>
                  <a:outerShdw blurRad="38100" dist="38100" dir="2700000" algn="tl">
                    <a:srgbClr val="000000">
                      <a:alpha val="43137"/>
                    </a:srgbClr>
                  </a:outerShdw>
                </a:effectLst>
                <a:latin typeface="+mn-ea"/>
                <a:ea typeface="ＤＦ平成明朝体W3" pitchFamily="1" charset="-128"/>
              </a:endParaRPr>
            </a:p>
            <a:p>
              <a:r>
                <a:rPr lang="ja-JP" altLang="en-US" dirty="0" smtClean="0">
                  <a:ln w="12700">
                    <a:solidFill>
                      <a:srgbClr val="FF9999"/>
                    </a:solidFill>
                    <a:prstDash val="solid"/>
                  </a:ln>
                  <a:solidFill>
                    <a:srgbClr val="FF7C80"/>
                  </a:solidFill>
                  <a:effectLst>
                    <a:outerShdw blurRad="41275" dist="20320" dir="1800000" algn="tl" rotWithShape="0">
                      <a:srgbClr val="000000">
                        <a:alpha val="40000"/>
                      </a:srgbClr>
                    </a:outerShdw>
                  </a:effectLst>
                  <a:latin typeface="+mn-ea"/>
                  <a:ea typeface="ＤＦ平成明朝体W3" pitchFamily="1" charset="-128"/>
                </a:rPr>
                <a:t>　</a:t>
              </a:r>
              <a:endParaRPr lang="en-US" altLang="ja-JP" dirty="0" smtClean="0">
                <a:ln w="12700">
                  <a:solidFill>
                    <a:srgbClr val="FF9999"/>
                  </a:solidFill>
                  <a:prstDash val="solid"/>
                </a:ln>
                <a:solidFill>
                  <a:srgbClr val="FF7C80"/>
                </a:solidFill>
                <a:effectLst>
                  <a:outerShdw blurRad="41275" dist="20320" dir="1800000" algn="tl" rotWithShape="0">
                    <a:srgbClr val="000000">
                      <a:alpha val="40000"/>
                    </a:srgbClr>
                  </a:outerShdw>
                </a:effectLst>
                <a:latin typeface="+mn-ea"/>
                <a:ea typeface="ＤＦ平成明朝体W3" pitchFamily="1" charset="-128"/>
              </a:endParaRPr>
            </a:p>
            <a:p>
              <a:r>
                <a:rPr lang="ja-JP" altLang="en-US" b="1" dirty="0" smtClean="0">
                  <a:ln w="12700">
                    <a:solidFill>
                      <a:srgbClr val="FF9999"/>
                    </a:solidFill>
                    <a:prstDash val="solid"/>
                  </a:ln>
                  <a:solidFill>
                    <a:srgbClr val="FF7C80"/>
                  </a:solidFill>
                  <a:effectLst>
                    <a:outerShdw blurRad="41275" dist="20320" dir="1800000" algn="tl" rotWithShape="0">
                      <a:srgbClr val="000000">
                        <a:alpha val="40000"/>
                      </a:srgbClr>
                    </a:outerShdw>
                  </a:effectLst>
                  <a:latin typeface="+mn-ea"/>
                  <a:ea typeface="ＤＦ平成明朝体W3" pitchFamily="1" charset="-128"/>
                </a:rPr>
                <a:t>　</a:t>
              </a:r>
              <a:r>
                <a:rPr lang="ja-JP" altLang="en-US" b="1" dirty="0" smtClean="0">
                  <a:ln w="12700">
                    <a:solidFill>
                      <a:srgbClr val="FF7C80"/>
                    </a:solidFill>
                    <a:prstDash val="solid"/>
                  </a:ln>
                  <a:solidFill>
                    <a:srgbClr val="FF7C80"/>
                  </a:solidFill>
                  <a:effectLst>
                    <a:outerShdw blurRad="50800" dist="38100" dir="2700000" algn="tl" rotWithShape="0">
                      <a:prstClr val="black">
                        <a:alpha val="40000"/>
                      </a:prstClr>
                    </a:outerShdw>
                  </a:effectLst>
                  <a:latin typeface="+mn-ea"/>
                  <a:ea typeface="ＤＦ平成明朝体W3" pitchFamily="1" charset="-128"/>
                </a:rPr>
                <a:t>パートタイム労働法の基本知識その３</a:t>
              </a:r>
              <a:endParaRPr lang="en-US" altLang="ja-JP" b="1" dirty="0" smtClean="0">
                <a:ln w="12700">
                  <a:solidFill>
                    <a:srgbClr val="FF7C80"/>
                  </a:solidFill>
                  <a:prstDash val="solid"/>
                </a:ln>
                <a:solidFill>
                  <a:srgbClr val="FF7C80"/>
                </a:solidFill>
                <a:effectLst>
                  <a:outerShdw blurRad="50800" dist="38100" dir="2700000" algn="tl" rotWithShape="0">
                    <a:prstClr val="black">
                      <a:alpha val="40000"/>
                    </a:prstClr>
                  </a:outerShdw>
                </a:effectLst>
                <a:latin typeface="+mn-ea"/>
                <a:ea typeface="ＤＦ平成明朝体W3" pitchFamily="1" charset="-128"/>
              </a:endParaRPr>
            </a:p>
            <a:p>
              <a:r>
                <a:rPr lang="en-US" altLang="ja-JP" sz="1400" dirty="0" smtClean="0">
                  <a:ln w="12700">
                    <a:solidFill>
                      <a:srgbClr val="F2650E"/>
                    </a:solidFill>
                    <a:prstDash val="solid"/>
                  </a:ln>
                  <a:solidFill>
                    <a:schemeClr val="accent2">
                      <a:lumMod val="50000"/>
                    </a:schemeClr>
                  </a:solidFill>
                  <a:effectLst>
                    <a:outerShdw blurRad="38100" dist="38100" dir="2700000" algn="tl">
                      <a:srgbClr val="000000">
                        <a:alpha val="43137"/>
                      </a:srgbClr>
                    </a:outerShdw>
                  </a:effectLst>
                  <a:latin typeface="+mn-ea"/>
                  <a:ea typeface="ＤＦ平成明朝体W3" pitchFamily="1" charset="-128"/>
                </a:rPr>
                <a:t>【</a:t>
              </a:r>
              <a:r>
                <a:rPr lang="ja-JP" altLang="en-US" sz="1400" dirty="0" smtClean="0">
                  <a:ln w="12700">
                    <a:solidFill>
                      <a:srgbClr val="F2650E"/>
                    </a:solidFill>
                    <a:prstDash val="solid"/>
                  </a:ln>
                  <a:solidFill>
                    <a:schemeClr val="accent2">
                      <a:lumMod val="50000"/>
                    </a:schemeClr>
                  </a:solidFill>
                  <a:effectLst>
                    <a:outerShdw blurRad="38100" dist="38100" dir="2700000" algn="tl">
                      <a:srgbClr val="000000">
                        <a:alpha val="43137"/>
                      </a:srgbClr>
                    </a:outerShdw>
                  </a:effectLst>
                  <a:latin typeface="+mn-ea"/>
                  <a:ea typeface="ＤＦ平成明朝体W3" pitchFamily="1" charset="-128"/>
                </a:rPr>
                <a:t>パートタイム労働法は行政指導の法律</a:t>
              </a:r>
              <a:r>
                <a:rPr lang="en-US" altLang="ja-JP" sz="1400" dirty="0" smtClean="0">
                  <a:ln w="12700">
                    <a:solidFill>
                      <a:srgbClr val="F2650E"/>
                    </a:solidFill>
                    <a:prstDash val="solid"/>
                  </a:ln>
                  <a:solidFill>
                    <a:schemeClr val="accent2">
                      <a:lumMod val="50000"/>
                    </a:schemeClr>
                  </a:solidFill>
                  <a:effectLst>
                    <a:outerShdw blurRad="38100" dist="38100" dir="2700000" algn="tl">
                      <a:srgbClr val="000000">
                        <a:alpha val="43137"/>
                      </a:srgbClr>
                    </a:outerShdw>
                  </a:effectLst>
                  <a:latin typeface="+mn-ea"/>
                  <a:ea typeface="ＤＦ平成明朝体W3" pitchFamily="1" charset="-128"/>
                </a:rPr>
                <a:t>】</a:t>
              </a:r>
            </a:p>
            <a:p>
              <a:r>
                <a:rPr lang="ja-JP" altLang="en-US" sz="1400" dirty="0" smtClean="0">
                  <a:ln w="12700">
                    <a:solidFill>
                      <a:srgbClr val="F2650E"/>
                    </a:solidFill>
                    <a:prstDash val="solid"/>
                  </a:ln>
                  <a:solidFill>
                    <a:schemeClr val="accent2">
                      <a:lumMod val="50000"/>
                    </a:schemeClr>
                  </a:solidFill>
                  <a:effectLst>
                    <a:outerShdw blurRad="38100" dist="38100" dir="2700000" algn="tl">
                      <a:srgbClr val="000000">
                        <a:alpha val="43137"/>
                      </a:srgbClr>
                    </a:outerShdw>
                  </a:effectLst>
                  <a:latin typeface="+mn-ea"/>
                  <a:ea typeface="ＤＦ平成明朝体W3" pitchFamily="1" charset="-128"/>
                </a:rPr>
                <a:t>・事業主へ義務を課し、義務違反に対して行政からの指導を行い是正を促す法律</a:t>
              </a:r>
              <a:endParaRPr lang="en-US" altLang="ja-JP" sz="1400" dirty="0" smtClean="0">
                <a:ln w="12700">
                  <a:solidFill>
                    <a:srgbClr val="F2650E"/>
                  </a:solidFill>
                  <a:prstDash val="solid"/>
                </a:ln>
                <a:solidFill>
                  <a:schemeClr val="accent2">
                    <a:lumMod val="50000"/>
                  </a:schemeClr>
                </a:solidFill>
                <a:effectLst>
                  <a:outerShdw blurRad="38100" dist="38100" dir="2700000" algn="tl">
                    <a:srgbClr val="000000">
                      <a:alpha val="43137"/>
                    </a:srgbClr>
                  </a:outerShdw>
                </a:effectLst>
                <a:latin typeface="+mn-ea"/>
                <a:ea typeface="ＤＦ平成明朝体W3" pitchFamily="1" charset="-128"/>
              </a:endParaRPr>
            </a:p>
            <a:p>
              <a:r>
                <a:rPr lang="ja-JP" altLang="en-US" sz="1400" dirty="0" smtClean="0">
                  <a:ln w="12700">
                    <a:solidFill>
                      <a:srgbClr val="F2650E"/>
                    </a:solidFill>
                    <a:prstDash val="solid"/>
                  </a:ln>
                  <a:solidFill>
                    <a:schemeClr val="accent2">
                      <a:lumMod val="50000"/>
                    </a:schemeClr>
                  </a:solidFill>
                  <a:effectLst>
                    <a:outerShdw blurRad="38100" dist="38100" dir="2700000" algn="tl">
                      <a:srgbClr val="000000">
                        <a:alpha val="43137"/>
                      </a:srgbClr>
                    </a:outerShdw>
                  </a:effectLst>
                  <a:latin typeface="+mn-ea"/>
                  <a:ea typeface="ＤＦ平成明朝体W3" pitchFamily="1" charset="-128"/>
                </a:rPr>
                <a:t>・パートタイム労働者は、法律違反に対して行政（各都道府県労働局雇用均等室）へ相談し、</a:t>
              </a:r>
              <a:endParaRPr lang="en-US" altLang="ja-JP" sz="1400" dirty="0" smtClean="0">
                <a:ln w="12700">
                  <a:solidFill>
                    <a:srgbClr val="F2650E"/>
                  </a:solidFill>
                  <a:prstDash val="solid"/>
                </a:ln>
                <a:solidFill>
                  <a:schemeClr val="accent2">
                    <a:lumMod val="50000"/>
                  </a:schemeClr>
                </a:solidFill>
                <a:effectLst>
                  <a:outerShdw blurRad="38100" dist="38100" dir="2700000" algn="tl">
                    <a:srgbClr val="000000">
                      <a:alpha val="43137"/>
                    </a:srgbClr>
                  </a:outerShdw>
                </a:effectLst>
                <a:latin typeface="+mn-ea"/>
                <a:ea typeface="ＤＦ平成明朝体W3" pitchFamily="1" charset="-128"/>
              </a:endParaRPr>
            </a:p>
            <a:p>
              <a:r>
                <a:rPr lang="ja-JP" altLang="en-US" sz="1400" dirty="0" smtClean="0">
                  <a:ln w="12700">
                    <a:solidFill>
                      <a:srgbClr val="F2650E"/>
                    </a:solidFill>
                    <a:prstDash val="solid"/>
                  </a:ln>
                  <a:solidFill>
                    <a:schemeClr val="accent2">
                      <a:lumMod val="50000"/>
                    </a:schemeClr>
                  </a:solidFill>
                  <a:effectLst>
                    <a:outerShdw blurRad="38100" dist="38100" dir="2700000" algn="tl">
                      <a:srgbClr val="000000">
                        <a:alpha val="43137"/>
                      </a:srgbClr>
                    </a:outerShdw>
                  </a:effectLst>
                  <a:latin typeface="+mn-ea"/>
                  <a:ea typeface="ＤＦ平成明朝体W3" pitchFamily="1" charset="-128"/>
                </a:rPr>
                <a:t>　行政から事業主へ指導をしてもらうことが場合によっては可能です</a:t>
              </a:r>
              <a:endParaRPr lang="en-US" altLang="ja-JP" sz="1400" dirty="0" smtClean="0">
                <a:ln w="12700">
                  <a:solidFill>
                    <a:srgbClr val="F2650E"/>
                  </a:solidFill>
                  <a:prstDash val="solid"/>
                </a:ln>
                <a:solidFill>
                  <a:schemeClr val="accent2">
                    <a:lumMod val="50000"/>
                  </a:schemeClr>
                </a:solidFill>
                <a:effectLst>
                  <a:outerShdw blurRad="38100" dist="38100" dir="2700000" algn="tl">
                    <a:srgbClr val="000000">
                      <a:alpha val="43137"/>
                    </a:srgbClr>
                  </a:outerShdw>
                </a:effectLst>
                <a:latin typeface="+mn-ea"/>
                <a:ea typeface="ＤＦ平成明朝体W3" pitchFamily="1" charset="-128"/>
              </a:endParaRPr>
            </a:p>
            <a:p>
              <a:endParaRPr lang="en-US" altLang="ja-JP" sz="1400" b="1" dirty="0" smtClean="0">
                <a:ln w="12700">
                  <a:solidFill>
                    <a:srgbClr val="F2650E"/>
                  </a:solidFill>
                  <a:prstDash val="solid"/>
                </a:ln>
                <a:solidFill>
                  <a:srgbClr val="FF0000"/>
                </a:solidFill>
                <a:latin typeface="+mn-ea"/>
              </a:endParaRPr>
            </a:p>
            <a:p>
              <a:endParaRPr lang="en-US" altLang="ja-JP" sz="1400" b="1" dirty="0" smtClean="0">
                <a:ln w="12700">
                  <a:solidFill>
                    <a:srgbClr val="F2650E"/>
                  </a:solidFill>
                  <a:prstDash val="solid"/>
                </a:ln>
                <a:solidFill>
                  <a:srgbClr val="FF0000"/>
                </a:solidFill>
                <a:latin typeface="+mn-ea"/>
              </a:endParaRPr>
            </a:p>
          </p:txBody>
        </p:sp>
        <p:pic>
          <p:nvPicPr>
            <p:cNvPr id="2050" name="Picture 2" descr="C:\Users\t-sato\Desktop\ふたば（かわいい）.png"/>
            <p:cNvPicPr>
              <a:picLocks noChangeAspect="1" noChangeArrowheads="1"/>
            </p:cNvPicPr>
            <p:nvPr/>
          </p:nvPicPr>
          <p:blipFill>
            <a:blip r:embed="rId3" cstate="print"/>
            <a:srcRect/>
            <a:stretch>
              <a:fillRect/>
            </a:stretch>
          </p:blipFill>
          <p:spPr bwMode="auto">
            <a:xfrm>
              <a:off x="574590" y="2918138"/>
              <a:ext cx="397010" cy="294838"/>
            </a:xfrm>
            <a:prstGeom prst="rect">
              <a:avLst/>
            </a:prstGeom>
            <a:noFill/>
          </p:spPr>
        </p:pic>
        <p:pic>
          <p:nvPicPr>
            <p:cNvPr id="17" name="Picture 2" descr="C:\Users\t-sato\Desktop\ふたば（かわいい）.png"/>
            <p:cNvPicPr>
              <a:picLocks noChangeAspect="1" noChangeArrowheads="1"/>
            </p:cNvPicPr>
            <p:nvPr/>
          </p:nvPicPr>
          <p:blipFill>
            <a:blip r:embed="rId3" cstate="print"/>
            <a:srcRect/>
            <a:stretch>
              <a:fillRect/>
            </a:stretch>
          </p:blipFill>
          <p:spPr bwMode="auto">
            <a:xfrm>
              <a:off x="574590" y="4142274"/>
              <a:ext cx="397010" cy="294838"/>
            </a:xfrm>
            <a:prstGeom prst="rect">
              <a:avLst/>
            </a:prstGeom>
            <a:noFill/>
          </p:spPr>
        </p:pic>
        <p:pic>
          <p:nvPicPr>
            <p:cNvPr id="18" name="Picture 2" descr="C:\Users\t-sato\Desktop\ふたば（かわいい）.png"/>
            <p:cNvPicPr>
              <a:picLocks noChangeAspect="1" noChangeArrowheads="1"/>
            </p:cNvPicPr>
            <p:nvPr/>
          </p:nvPicPr>
          <p:blipFill>
            <a:blip r:embed="rId3" cstate="print"/>
            <a:srcRect/>
            <a:stretch>
              <a:fillRect/>
            </a:stretch>
          </p:blipFill>
          <p:spPr bwMode="auto">
            <a:xfrm>
              <a:off x="574590" y="5517232"/>
              <a:ext cx="397010" cy="294838"/>
            </a:xfrm>
            <a:prstGeom prst="rect">
              <a:avLst/>
            </a:prstGeom>
            <a:noFill/>
          </p:spPr>
        </p:pic>
      </p:grpSp>
      <p:pic>
        <p:nvPicPr>
          <p:cNvPr id="2051" name="Picture 3" descr="C:\Users\t-sato\Desktop\いぬ（かわいい）.png"/>
          <p:cNvPicPr>
            <a:picLocks noChangeAspect="1" noChangeArrowheads="1"/>
          </p:cNvPicPr>
          <p:nvPr/>
        </p:nvPicPr>
        <p:blipFill>
          <a:blip r:embed="rId4" cstate="print"/>
          <a:srcRect/>
          <a:stretch>
            <a:fillRect/>
          </a:stretch>
        </p:blipFill>
        <p:spPr bwMode="auto">
          <a:xfrm>
            <a:off x="7740352" y="2636912"/>
            <a:ext cx="843775" cy="897633"/>
          </a:xfrm>
          <a:prstGeom prst="rect">
            <a:avLst/>
          </a:prstGeom>
          <a:noFill/>
        </p:spPr>
      </p:pic>
      <p:pic>
        <p:nvPicPr>
          <p:cNvPr id="2053" name="Picture 5" descr="C:\Users\t-sato\Desktop\あり（かわいい）.png"/>
          <p:cNvPicPr>
            <a:picLocks noChangeAspect="1" noChangeArrowheads="1"/>
          </p:cNvPicPr>
          <p:nvPr/>
        </p:nvPicPr>
        <p:blipFill>
          <a:blip r:embed="rId5" cstate="print"/>
          <a:srcRect/>
          <a:stretch>
            <a:fillRect/>
          </a:stretch>
        </p:blipFill>
        <p:spPr bwMode="auto">
          <a:xfrm>
            <a:off x="7740352" y="1484784"/>
            <a:ext cx="1033846" cy="689230"/>
          </a:xfrm>
          <a:prstGeom prst="rect">
            <a:avLst/>
          </a:prstGeom>
          <a:noFill/>
        </p:spPr>
      </p:pic>
      <p:pic>
        <p:nvPicPr>
          <p:cNvPr id="2054" name="Picture 6" descr="C:\Users\t-sato\Desktop\いぬ２（かわいい）.png"/>
          <p:cNvPicPr>
            <a:picLocks noChangeAspect="1" noChangeArrowheads="1"/>
          </p:cNvPicPr>
          <p:nvPr/>
        </p:nvPicPr>
        <p:blipFill>
          <a:blip r:embed="rId6" cstate="print"/>
          <a:srcRect/>
          <a:stretch>
            <a:fillRect/>
          </a:stretch>
        </p:blipFill>
        <p:spPr bwMode="auto">
          <a:xfrm>
            <a:off x="7956376" y="4005064"/>
            <a:ext cx="578146" cy="768482"/>
          </a:xfrm>
          <a:prstGeom prst="rect">
            <a:avLst/>
          </a:prstGeom>
          <a:noFill/>
        </p:spPr>
      </p:pic>
      <p:pic>
        <p:nvPicPr>
          <p:cNvPr id="2055" name="Picture 7" descr="C:\Users\t-sato\Desktop\いぬ３（かわいい）.png"/>
          <p:cNvPicPr>
            <a:picLocks noChangeAspect="1" noChangeArrowheads="1"/>
          </p:cNvPicPr>
          <p:nvPr/>
        </p:nvPicPr>
        <p:blipFill>
          <a:blip r:embed="rId7" cstate="print"/>
          <a:srcRect/>
          <a:stretch>
            <a:fillRect/>
          </a:stretch>
        </p:blipFill>
        <p:spPr bwMode="auto">
          <a:xfrm>
            <a:off x="7934654" y="5445224"/>
            <a:ext cx="597786" cy="506557"/>
          </a:xfrm>
          <a:prstGeom prst="rect">
            <a:avLst/>
          </a:prstGeom>
          <a:noFill/>
        </p:spPr>
      </p:pic>
      <p:sp>
        <p:nvSpPr>
          <p:cNvPr id="23" name="角丸四角形吹き出し 22"/>
          <p:cNvSpPr/>
          <p:nvPr/>
        </p:nvSpPr>
        <p:spPr>
          <a:xfrm>
            <a:off x="6660232" y="1628800"/>
            <a:ext cx="1152128" cy="864096"/>
          </a:xfrm>
          <a:prstGeom prst="wedgeRoundRectCallout">
            <a:avLst>
              <a:gd name="adj1" fmla="val 76181"/>
              <a:gd name="adj2" fmla="val 3794"/>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n>
                  <a:solidFill>
                    <a:srgbClr val="F2650E"/>
                  </a:solidFill>
                </a:ln>
                <a:solidFill>
                  <a:srgbClr val="C00000"/>
                </a:solidFill>
              </a:rPr>
              <a:t>パート法も</a:t>
            </a:r>
            <a:endParaRPr kumimoji="1" lang="en-US" altLang="ja-JP" sz="1200" dirty="0" smtClean="0">
              <a:ln>
                <a:solidFill>
                  <a:srgbClr val="F2650E"/>
                </a:solidFill>
              </a:ln>
              <a:solidFill>
                <a:srgbClr val="C00000"/>
              </a:solidFill>
            </a:endParaRPr>
          </a:p>
          <a:p>
            <a:pPr algn="ctr"/>
            <a:r>
              <a:rPr kumimoji="1" lang="ja-JP" altLang="en-US" sz="1200" dirty="0" smtClean="0">
                <a:ln>
                  <a:solidFill>
                    <a:srgbClr val="F2650E"/>
                  </a:solidFill>
                </a:ln>
                <a:solidFill>
                  <a:srgbClr val="C00000"/>
                </a:solidFill>
              </a:rPr>
              <a:t>均等法と同じ</a:t>
            </a:r>
            <a:endParaRPr kumimoji="1" lang="en-US" altLang="ja-JP" sz="1200" dirty="0" smtClean="0">
              <a:ln>
                <a:solidFill>
                  <a:srgbClr val="F2650E"/>
                </a:solidFill>
              </a:ln>
              <a:solidFill>
                <a:srgbClr val="C00000"/>
              </a:solidFill>
            </a:endParaRPr>
          </a:p>
          <a:p>
            <a:pPr algn="ctr"/>
            <a:r>
              <a:rPr lang="ja-JP" altLang="en-US" sz="1200" dirty="0" smtClean="0">
                <a:ln>
                  <a:solidFill>
                    <a:srgbClr val="F2650E"/>
                  </a:solidFill>
                </a:ln>
                <a:solidFill>
                  <a:srgbClr val="C00000"/>
                </a:solidFill>
              </a:rPr>
              <a:t>行政指導の</a:t>
            </a:r>
            <a:endParaRPr lang="en-US" altLang="ja-JP" sz="1200" dirty="0" smtClean="0">
              <a:ln>
                <a:solidFill>
                  <a:srgbClr val="F2650E"/>
                </a:solidFill>
              </a:ln>
              <a:solidFill>
                <a:srgbClr val="C00000"/>
              </a:solidFill>
            </a:endParaRPr>
          </a:p>
          <a:p>
            <a:pPr algn="ctr"/>
            <a:r>
              <a:rPr lang="ja-JP" altLang="en-US" sz="1200" dirty="0" smtClean="0">
                <a:ln>
                  <a:solidFill>
                    <a:srgbClr val="F2650E"/>
                  </a:solidFill>
                </a:ln>
                <a:solidFill>
                  <a:srgbClr val="C00000"/>
                </a:solidFill>
              </a:rPr>
              <a:t>法律なんだな</a:t>
            </a:r>
            <a:endParaRPr kumimoji="1" lang="ja-JP" altLang="en-US" sz="1200" dirty="0">
              <a:ln>
                <a:solidFill>
                  <a:srgbClr val="F2650E"/>
                </a:solidFill>
              </a:ln>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683568" y="332656"/>
            <a:ext cx="7776864" cy="936104"/>
          </a:xfrm>
          <a:prstGeom prst="round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accent6">
                  <a:lumMod val="75000"/>
                </a:schemeClr>
              </a:solidFill>
            </a:endParaRPr>
          </a:p>
        </p:txBody>
      </p:sp>
      <p:sp>
        <p:nvSpPr>
          <p:cNvPr id="2" name="スライド番号プレースホルダ 1"/>
          <p:cNvSpPr>
            <a:spLocks noGrp="1"/>
          </p:cNvSpPr>
          <p:nvPr>
            <p:ph type="sldNum" sz="quarter" idx="12"/>
          </p:nvPr>
        </p:nvSpPr>
        <p:spPr/>
        <p:txBody>
          <a:bodyPr/>
          <a:lstStyle/>
          <a:p>
            <a:fld id="{BC21AC2A-99A2-45D4-B5DF-A50C2A5A2CF3}" type="slidenum">
              <a:rPr kumimoji="1" lang="ja-JP" altLang="en-US" smtClean="0"/>
              <a:pPr/>
              <a:t>6</a:t>
            </a:fld>
            <a:endParaRPr kumimoji="1" lang="ja-JP" altLang="en-US"/>
          </a:p>
        </p:txBody>
      </p:sp>
      <p:sp>
        <p:nvSpPr>
          <p:cNvPr id="4" name="テキスト ボックス 3"/>
          <p:cNvSpPr txBox="1"/>
          <p:nvPr/>
        </p:nvSpPr>
        <p:spPr>
          <a:xfrm>
            <a:off x="827584" y="404664"/>
            <a:ext cx="7560840" cy="830997"/>
          </a:xfrm>
          <a:prstGeom prst="rect">
            <a:avLst/>
          </a:prstGeom>
          <a:noFill/>
        </p:spPr>
        <p:txBody>
          <a:bodyPr wrap="square" rtlCol="0">
            <a:spAutoFit/>
          </a:bodyPr>
          <a:lstStyle/>
          <a:p>
            <a:pPr algn="ctr"/>
            <a:r>
              <a:rPr kumimoji="1" lang="ja-JP" altLang="en-US" sz="2400" b="1" dirty="0" smtClean="0">
                <a:solidFill>
                  <a:schemeClr val="bg1"/>
                </a:solidFill>
                <a:latin typeface="+mj-ea"/>
                <a:ea typeface="+mj-ea"/>
              </a:rPr>
              <a:t>パートタイム労働法のその他の主なポイント</a:t>
            </a:r>
            <a:endParaRPr kumimoji="1" lang="en-US" altLang="ja-JP" sz="2400" b="1" dirty="0" smtClean="0">
              <a:solidFill>
                <a:schemeClr val="bg1"/>
              </a:solidFill>
              <a:latin typeface="+mj-ea"/>
              <a:ea typeface="+mj-ea"/>
            </a:endParaRPr>
          </a:p>
          <a:p>
            <a:pPr algn="ctr"/>
            <a:r>
              <a:rPr lang="ja-JP" altLang="en-US" sz="2400" b="1" dirty="0" smtClean="0">
                <a:solidFill>
                  <a:schemeClr val="bg1"/>
                </a:solidFill>
                <a:latin typeface="+mj-ea"/>
                <a:ea typeface="+mj-ea"/>
              </a:rPr>
              <a:t>～労働条件等の文書交付や正社員への転換機会など～</a:t>
            </a:r>
            <a:endParaRPr kumimoji="1" lang="en-US" altLang="ja-JP" sz="2400" b="1" dirty="0" smtClean="0">
              <a:solidFill>
                <a:schemeClr val="bg1"/>
              </a:solidFill>
              <a:latin typeface="+mj-ea"/>
              <a:ea typeface="+mj-ea"/>
            </a:endParaRPr>
          </a:p>
        </p:txBody>
      </p:sp>
      <p:sp>
        <p:nvSpPr>
          <p:cNvPr id="6" name="正方形/長方形 5"/>
          <p:cNvSpPr/>
          <p:nvPr/>
        </p:nvSpPr>
        <p:spPr>
          <a:xfrm>
            <a:off x="180000" y="180000"/>
            <a:ext cx="8640960" cy="6489360"/>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11560" y="1343670"/>
            <a:ext cx="7992888" cy="954107"/>
          </a:xfrm>
          <a:prstGeom prst="rect">
            <a:avLst/>
          </a:prstGeom>
          <a:noFill/>
        </p:spPr>
        <p:txBody>
          <a:bodyPr wrap="square" rtlCol="0">
            <a:spAutoFit/>
          </a:bodyPr>
          <a:lstStyle/>
          <a:p>
            <a:r>
              <a:rPr lang="en-US" altLang="ja-JP" sz="1400" dirty="0" smtClean="0">
                <a:ln w="12700">
                  <a:solidFill>
                    <a:srgbClr val="00B050"/>
                  </a:solidFill>
                  <a:prstDash val="solid"/>
                </a:ln>
                <a:solidFill>
                  <a:srgbClr val="00B050"/>
                </a:solidFill>
                <a:effectLst>
                  <a:outerShdw blurRad="41275" dist="20320" dir="1800000" algn="tl" rotWithShape="0">
                    <a:srgbClr val="000000">
                      <a:alpha val="40000"/>
                    </a:srgbClr>
                  </a:outerShdw>
                </a:effectLst>
                <a:ea typeface="ＤＦ平成明朝体W3" pitchFamily="1" charset="-128"/>
              </a:rPr>
              <a:t>【</a:t>
            </a:r>
            <a:r>
              <a:rPr lang="ja-JP" altLang="en-US" sz="1400" dirty="0" smtClean="0">
                <a:ln w="12700">
                  <a:solidFill>
                    <a:srgbClr val="00B050"/>
                  </a:solidFill>
                  <a:prstDash val="solid"/>
                </a:ln>
                <a:solidFill>
                  <a:srgbClr val="00B050"/>
                </a:solidFill>
                <a:effectLst>
                  <a:outerShdw blurRad="41275" dist="20320" dir="1800000" algn="tl" rotWithShape="0">
                    <a:srgbClr val="000000">
                      <a:alpha val="40000"/>
                    </a:srgbClr>
                  </a:outerShdw>
                </a:effectLst>
                <a:ea typeface="ＤＦ平成明朝体W3" pitchFamily="1" charset="-128"/>
              </a:rPr>
              <a:t>パートタイム労働法のその他の主な内容</a:t>
            </a:r>
            <a:r>
              <a:rPr lang="en-US" altLang="ja-JP" sz="1400" dirty="0" smtClean="0">
                <a:ln w="12700">
                  <a:solidFill>
                    <a:srgbClr val="00B050"/>
                  </a:solidFill>
                  <a:prstDash val="solid"/>
                </a:ln>
                <a:solidFill>
                  <a:srgbClr val="00B050"/>
                </a:solidFill>
                <a:effectLst>
                  <a:outerShdw blurRad="41275" dist="20320" dir="1800000" algn="tl" rotWithShape="0">
                    <a:srgbClr val="000000">
                      <a:alpha val="40000"/>
                    </a:srgbClr>
                  </a:outerShdw>
                </a:effectLst>
                <a:ea typeface="ＤＦ平成明朝体W3" pitchFamily="1" charset="-128"/>
              </a:rPr>
              <a:t>】</a:t>
            </a:r>
          </a:p>
          <a:p>
            <a:r>
              <a:rPr lang="ja-JP" altLang="en-US" sz="1400" dirty="0" smtClean="0">
                <a:ln w="12700">
                  <a:solidFill>
                    <a:schemeClr val="accent6">
                      <a:lumMod val="75000"/>
                    </a:schemeClr>
                  </a:solidFill>
                  <a:prstDash val="solid"/>
                </a:ln>
                <a:solidFill>
                  <a:schemeClr val="accent6">
                    <a:lumMod val="50000"/>
                  </a:schemeClr>
                </a:solidFill>
                <a:ea typeface="ＤＦ平成明朝体W3" pitchFamily="1" charset="-128"/>
              </a:rPr>
              <a:t>○昇給、退職手当、</a:t>
            </a:r>
            <a:r>
              <a:rPr lang="ja-JP" altLang="en-US" sz="1400" dirty="0" smtClean="0">
                <a:ln w="12700">
                  <a:solidFill>
                    <a:schemeClr val="accent6">
                      <a:lumMod val="75000"/>
                    </a:schemeClr>
                  </a:solidFill>
                  <a:prstDash val="solid"/>
                </a:ln>
                <a:solidFill>
                  <a:schemeClr val="accent6">
                    <a:lumMod val="50000"/>
                  </a:schemeClr>
                </a:solidFill>
                <a:ea typeface="ＤＦ平成明朝体W3" pitchFamily="1" charset="-128"/>
              </a:rPr>
              <a:t>賞与の各有無を明記した文書等の</a:t>
            </a:r>
            <a:r>
              <a:rPr lang="ja-JP" altLang="en-US" sz="1400" dirty="0" smtClean="0">
                <a:ln w="12700">
                  <a:solidFill>
                    <a:schemeClr val="accent6">
                      <a:lumMod val="75000"/>
                    </a:schemeClr>
                  </a:solidFill>
                  <a:prstDash val="solid"/>
                </a:ln>
                <a:solidFill>
                  <a:schemeClr val="accent6">
                    <a:lumMod val="50000"/>
                  </a:schemeClr>
                </a:solidFill>
                <a:ea typeface="ＤＦ平成明朝体W3" pitchFamily="1" charset="-128"/>
              </a:rPr>
              <a:t>交付義務</a:t>
            </a:r>
            <a:endParaRPr lang="en-US" altLang="ja-JP" sz="1400" dirty="0" smtClean="0">
              <a:ln w="12700">
                <a:solidFill>
                  <a:schemeClr val="accent6">
                    <a:lumMod val="75000"/>
                  </a:schemeClr>
                </a:solidFill>
                <a:prstDash val="solid"/>
              </a:ln>
              <a:solidFill>
                <a:schemeClr val="accent6">
                  <a:lumMod val="50000"/>
                </a:schemeClr>
              </a:solidFill>
              <a:ea typeface="ＤＦ平成明朝体W3" pitchFamily="1" charset="-128"/>
            </a:endParaRPr>
          </a:p>
          <a:p>
            <a:r>
              <a:rPr lang="ja-JP" altLang="en-US" sz="1400" dirty="0" smtClean="0">
                <a:ln w="12700">
                  <a:solidFill>
                    <a:schemeClr val="accent6">
                      <a:lumMod val="75000"/>
                    </a:schemeClr>
                  </a:solidFill>
                  <a:prstDash val="solid"/>
                </a:ln>
                <a:solidFill>
                  <a:schemeClr val="accent6">
                    <a:lumMod val="50000"/>
                  </a:schemeClr>
                </a:solidFill>
                <a:ea typeface="ＤＦ平成明朝体W3" pitchFamily="1" charset="-128"/>
              </a:rPr>
              <a:t>○正社員への転換の推進に取り組む義務</a:t>
            </a:r>
            <a:endParaRPr lang="en-US" altLang="ja-JP" sz="1400" dirty="0" smtClean="0">
              <a:ln w="12700">
                <a:solidFill>
                  <a:schemeClr val="accent6">
                    <a:lumMod val="75000"/>
                  </a:schemeClr>
                </a:solidFill>
                <a:prstDash val="solid"/>
              </a:ln>
              <a:solidFill>
                <a:schemeClr val="accent6">
                  <a:lumMod val="50000"/>
                </a:schemeClr>
              </a:solidFill>
              <a:ea typeface="ＤＦ平成明朝体W3" pitchFamily="1" charset="-128"/>
            </a:endParaRPr>
          </a:p>
          <a:p>
            <a:r>
              <a:rPr lang="ja-JP" altLang="en-US" sz="1400" dirty="0" smtClean="0">
                <a:ln w="12700">
                  <a:solidFill>
                    <a:schemeClr val="accent6">
                      <a:lumMod val="75000"/>
                    </a:schemeClr>
                  </a:solidFill>
                  <a:prstDash val="solid"/>
                </a:ln>
                <a:solidFill>
                  <a:schemeClr val="accent6">
                    <a:lumMod val="50000"/>
                  </a:schemeClr>
                </a:solidFill>
                <a:ea typeface="ＤＦ平成明朝体W3" pitchFamily="1" charset="-128"/>
              </a:rPr>
              <a:t>○この他、改正法施行までに省令・指針等が改正予定</a:t>
            </a:r>
            <a:endParaRPr lang="en-US" altLang="ja-JP" sz="1400" dirty="0" smtClean="0">
              <a:ln w="12700">
                <a:solidFill>
                  <a:schemeClr val="accent6">
                    <a:lumMod val="75000"/>
                  </a:schemeClr>
                </a:solidFill>
                <a:prstDash val="solid"/>
              </a:ln>
              <a:solidFill>
                <a:schemeClr val="accent6">
                  <a:lumMod val="50000"/>
                </a:schemeClr>
              </a:solidFill>
              <a:ea typeface="ＤＦ平成明朝体W3" pitchFamily="1" charset="-128"/>
            </a:endParaRPr>
          </a:p>
        </p:txBody>
      </p:sp>
      <p:sp>
        <p:nvSpPr>
          <p:cNvPr id="8" name="角丸四角形 7"/>
          <p:cNvSpPr/>
          <p:nvPr/>
        </p:nvSpPr>
        <p:spPr>
          <a:xfrm>
            <a:off x="467544" y="2564904"/>
            <a:ext cx="8280920" cy="1296144"/>
          </a:xfrm>
          <a:prstGeom prst="roundRect">
            <a:avLst/>
          </a:prstGeom>
          <a:solidFill>
            <a:srgbClr val="FFCC00">
              <a:alpha val="1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Picture 2" descr="C:\Users\t-sato\Desktop\ふたば（かわいい）.png"/>
          <p:cNvPicPr>
            <a:picLocks noChangeAspect="1" noChangeArrowheads="1"/>
          </p:cNvPicPr>
          <p:nvPr/>
        </p:nvPicPr>
        <p:blipFill>
          <a:blip r:embed="rId3" cstate="print"/>
          <a:srcRect/>
          <a:stretch>
            <a:fillRect/>
          </a:stretch>
        </p:blipFill>
        <p:spPr bwMode="auto">
          <a:xfrm>
            <a:off x="574590" y="2702114"/>
            <a:ext cx="397010" cy="294838"/>
          </a:xfrm>
          <a:prstGeom prst="rect">
            <a:avLst/>
          </a:prstGeom>
          <a:noFill/>
        </p:spPr>
      </p:pic>
      <p:sp>
        <p:nvSpPr>
          <p:cNvPr id="10" name="テキスト ボックス 9"/>
          <p:cNvSpPr txBox="1"/>
          <p:nvPr/>
        </p:nvSpPr>
        <p:spPr>
          <a:xfrm>
            <a:off x="827584" y="2322165"/>
            <a:ext cx="7992888" cy="1538883"/>
          </a:xfrm>
          <a:prstGeom prst="rect">
            <a:avLst/>
          </a:prstGeom>
          <a:noFill/>
          <a:ln>
            <a:noFill/>
          </a:ln>
        </p:spPr>
        <p:txBody>
          <a:bodyPr wrap="square" rtlCol="0">
            <a:spAutoFit/>
          </a:bodyPr>
          <a:lstStyle/>
          <a:p>
            <a:endParaRPr lang="en-US" altLang="ja-JP" dirty="0" smtClean="0">
              <a:ln w="12700">
                <a:solidFill>
                  <a:srgbClr val="FF9999"/>
                </a:solidFill>
                <a:prstDash val="solid"/>
              </a:ln>
              <a:solidFill>
                <a:srgbClr val="FF7C80"/>
              </a:solidFill>
              <a:effectLst>
                <a:outerShdw blurRad="41275" dist="20320" dir="1800000" algn="tl" rotWithShape="0">
                  <a:srgbClr val="000000">
                    <a:alpha val="40000"/>
                  </a:srgbClr>
                </a:outerShdw>
              </a:effectLst>
              <a:latin typeface="+mn-ea"/>
            </a:endParaRPr>
          </a:p>
          <a:p>
            <a:r>
              <a:rPr lang="ja-JP" altLang="en-US" sz="2000" b="1" dirty="0" smtClean="0">
                <a:ln w="12700">
                  <a:solidFill>
                    <a:srgbClr val="FF9999"/>
                  </a:solidFill>
                  <a:prstDash val="solid"/>
                </a:ln>
                <a:solidFill>
                  <a:srgbClr val="FF7C80"/>
                </a:solidFill>
                <a:effectLst>
                  <a:outerShdw blurRad="41275" dist="20320" dir="1800000" algn="tl" rotWithShape="0">
                    <a:srgbClr val="000000">
                      <a:alpha val="40000"/>
                    </a:srgbClr>
                  </a:outerShdw>
                </a:effectLst>
                <a:latin typeface="+mn-ea"/>
              </a:rPr>
              <a:t>　</a:t>
            </a:r>
            <a:r>
              <a:rPr lang="ja-JP" altLang="en-US" b="1" dirty="0" smtClean="0">
                <a:ln w="12700">
                  <a:solidFill>
                    <a:srgbClr val="FF7C80"/>
                  </a:solidFill>
                  <a:prstDash val="solid"/>
                </a:ln>
                <a:solidFill>
                  <a:srgbClr val="FF7C80"/>
                </a:solidFill>
                <a:effectLst>
                  <a:outerShdw blurRad="50800" dist="38100" dir="2700000" algn="tl" rotWithShape="0">
                    <a:prstClr val="black">
                      <a:alpha val="40000"/>
                    </a:prstClr>
                  </a:outerShdw>
                </a:effectLst>
                <a:latin typeface="+mn-ea"/>
                <a:ea typeface="ＤＦ平成明朝体W3" pitchFamily="1" charset="-128"/>
              </a:rPr>
              <a:t>雇い入れ時に昇給</a:t>
            </a:r>
            <a:r>
              <a:rPr lang="ja-JP" altLang="en-US" sz="1000" b="1" dirty="0" smtClean="0">
                <a:ln w="12700">
                  <a:solidFill>
                    <a:srgbClr val="FF7C80"/>
                  </a:solidFill>
                  <a:prstDash val="solid"/>
                </a:ln>
                <a:solidFill>
                  <a:srgbClr val="FF7C80"/>
                </a:solidFill>
                <a:effectLst>
                  <a:outerShdw blurRad="50800" dist="38100" dir="2700000" algn="tl" rotWithShape="0">
                    <a:prstClr val="black">
                      <a:alpha val="40000"/>
                    </a:prstClr>
                  </a:outerShdw>
                </a:effectLst>
                <a:latin typeface="+mn-ea"/>
                <a:ea typeface="ＤＦ平成明朝体W3" pitchFamily="1" charset="-128"/>
              </a:rPr>
              <a:t>、</a:t>
            </a:r>
            <a:r>
              <a:rPr lang="ja-JP" altLang="en-US" b="1" dirty="0" smtClean="0">
                <a:ln w="12700">
                  <a:solidFill>
                    <a:srgbClr val="FF7C80"/>
                  </a:solidFill>
                  <a:prstDash val="solid"/>
                </a:ln>
                <a:solidFill>
                  <a:srgbClr val="FF7C80"/>
                </a:solidFill>
                <a:effectLst>
                  <a:outerShdw blurRad="50800" dist="38100" dir="2700000" algn="tl" rotWithShape="0">
                    <a:prstClr val="black">
                      <a:alpha val="40000"/>
                    </a:prstClr>
                  </a:outerShdw>
                </a:effectLst>
                <a:latin typeface="+mn-ea"/>
                <a:ea typeface="ＤＦ平成明朝体W3" pitchFamily="1" charset="-128"/>
              </a:rPr>
              <a:t>退職手当</a:t>
            </a:r>
            <a:r>
              <a:rPr lang="ja-JP" altLang="en-US" sz="1000" b="1" dirty="0" smtClean="0">
                <a:ln w="12700">
                  <a:solidFill>
                    <a:srgbClr val="FF7C80"/>
                  </a:solidFill>
                  <a:prstDash val="solid"/>
                </a:ln>
                <a:solidFill>
                  <a:srgbClr val="FF7C80"/>
                </a:solidFill>
                <a:effectLst>
                  <a:outerShdw blurRad="50800" dist="38100" dir="2700000" algn="tl" rotWithShape="0">
                    <a:prstClr val="black">
                      <a:alpha val="40000"/>
                    </a:prstClr>
                  </a:outerShdw>
                </a:effectLst>
                <a:latin typeface="+mn-ea"/>
                <a:ea typeface="ＤＦ平成明朝体W3" pitchFamily="1" charset="-128"/>
              </a:rPr>
              <a:t>、</a:t>
            </a:r>
            <a:r>
              <a:rPr lang="ja-JP" altLang="en-US" b="1" dirty="0" smtClean="0">
                <a:ln w="12700">
                  <a:solidFill>
                    <a:srgbClr val="FF7C80"/>
                  </a:solidFill>
                  <a:prstDash val="solid"/>
                </a:ln>
                <a:solidFill>
                  <a:srgbClr val="FF7C80"/>
                </a:solidFill>
                <a:effectLst>
                  <a:outerShdw blurRad="50800" dist="38100" dir="2700000" algn="tl" rotWithShape="0">
                    <a:prstClr val="black">
                      <a:alpha val="40000"/>
                    </a:prstClr>
                  </a:outerShdw>
                </a:effectLst>
                <a:latin typeface="+mn-ea"/>
                <a:ea typeface="ＤＦ平成明朝体W3" pitchFamily="1" charset="-128"/>
              </a:rPr>
              <a:t>賞与</a:t>
            </a:r>
            <a:r>
              <a:rPr lang="ja-JP" altLang="en-US" b="1" dirty="0" smtClean="0">
                <a:ln w="12700">
                  <a:solidFill>
                    <a:srgbClr val="FF7C80"/>
                  </a:solidFill>
                  <a:prstDash val="solid"/>
                </a:ln>
                <a:solidFill>
                  <a:srgbClr val="FF7C80"/>
                </a:solidFill>
                <a:effectLst>
                  <a:outerShdw blurRad="50800" dist="38100" dir="2700000" algn="tl" rotWithShape="0">
                    <a:prstClr val="black">
                      <a:alpha val="40000"/>
                    </a:prstClr>
                  </a:outerShdw>
                </a:effectLst>
                <a:latin typeface="+mn-ea"/>
                <a:ea typeface="ＤＦ平成明朝体W3" pitchFamily="1" charset="-128"/>
              </a:rPr>
              <a:t>の有無に</a:t>
            </a:r>
            <a:r>
              <a:rPr lang="ja-JP" altLang="en-US" b="1" dirty="0" smtClean="0">
                <a:ln w="12700">
                  <a:solidFill>
                    <a:srgbClr val="FF7C80"/>
                  </a:solidFill>
                  <a:prstDash val="solid"/>
                </a:ln>
                <a:solidFill>
                  <a:srgbClr val="FF7C80"/>
                </a:solidFill>
                <a:effectLst>
                  <a:outerShdw blurRad="50800" dist="38100" dir="2700000" algn="tl" rotWithShape="0">
                    <a:prstClr val="black">
                      <a:alpha val="40000"/>
                    </a:prstClr>
                  </a:outerShdw>
                </a:effectLst>
                <a:latin typeface="+mn-ea"/>
                <a:ea typeface="ＤＦ平成明朝体W3" pitchFamily="1" charset="-128"/>
              </a:rPr>
              <a:t>ついて明示した文書等交付義務</a:t>
            </a:r>
            <a:endParaRPr lang="en-US" altLang="ja-JP" b="1" dirty="0" smtClean="0">
              <a:ln w="12700">
                <a:solidFill>
                  <a:srgbClr val="FF7C80"/>
                </a:solidFill>
                <a:prstDash val="solid"/>
              </a:ln>
              <a:solidFill>
                <a:srgbClr val="FF7C80"/>
              </a:solidFill>
              <a:effectLst>
                <a:outerShdw blurRad="50800" dist="38100" dir="2700000" algn="tl" rotWithShape="0">
                  <a:prstClr val="black">
                    <a:alpha val="40000"/>
                  </a:prstClr>
                </a:outerShdw>
              </a:effectLst>
              <a:latin typeface="+mn-ea"/>
              <a:ea typeface="ＤＦ平成明朝体W3" pitchFamily="1" charset="-128"/>
            </a:endParaRPr>
          </a:p>
          <a:p>
            <a:r>
              <a:rPr lang="ja-JP" altLang="en-US"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・労働基準法は労働者の雇い入れ時に、</a:t>
            </a:r>
            <a:endPar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endParaRPr>
          </a:p>
          <a:p>
            <a:r>
              <a:rPr lang="ja-JP" altLang="en-US"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  賃金や労働時間、その他の労働条件の文書交付を義務づけています</a:t>
            </a:r>
            <a:endPar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endParaRPr>
          </a:p>
          <a:p>
            <a:r>
              <a:rPr lang="ja-JP" altLang="en-US"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・パートタイム労働法では労基法で定める内容のほかに、パートタイム労働者の雇い入れ時に</a:t>
            </a:r>
            <a:endPar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endParaRPr>
          </a:p>
          <a:p>
            <a:r>
              <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  </a:t>
            </a:r>
            <a:r>
              <a:rPr lang="ja-JP" altLang="en-US"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「昇給の有無」「退職手当の有無」「賞与の有無」についても文書等による明示を義務付け</a:t>
            </a:r>
            <a:endPar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endParaRPr>
          </a:p>
        </p:txBody>
      </p:sp>
      <p:grpSp>
        <p:nvGrpSpPr>
          <p:cNvPr id="29" name="グループ化 28"/>
          <p:cNvGrpSpPr/>
          <p:nvPr/>
        </p:nvGrpSpPr>
        <p:grpSpPr>
          <a:xfrm>
            <a:off x="467544" y="3618309"/>
            <a:ext cx="8352928" cy="1610891"/>
            <a:chOff x="467544" y="3618309"/>
            <a:chExt cx="8352928" cy="1610891"/>
          </a:xfrm>
        </p:grpSpPr>
        <p:sp>
          <p:nvSpPr>
            <p:cNvPr id="22" name="角丸四角形 21"/>
            <p:cNvSpPr/>
            <p:nvPr/>
          </p:nvSpPr>
          <p:spPr>
            <a:xfrm>
              <a:off x="467544" y="3933056"/>
              <a:ext cx="8280920" cy="1296144"/>
            </a:xfrm>
            <a:prstGeom prst="roundRect">
              <a:avLst/>
            </a:prstGeom>
            <a:solidFill>
              <a:srgbClr val="FFCC00">
                <a:alpha val="1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Ｃ</a:t>
              </a:r>
              <a:endParaRPr kumimoji="1" lang="ja-JP" altLang="en-US" dirty="0"/>
            </a:p>
          </p:txBody>
        </p:sp>
        <p:pic>
          <p:nvPicPr>
            <p:cNvPr id="21" name="Picture 2" descr="C:\Users\t-sato\Desktop\ふたば（かわいい）.png"/>
            <p:cNvPicPr>
              <a:picLocks noChangeAspect="1" noChangeArrowheads="1"/>
            </p:cNvPicPr>
            <p:nvPr/>
          </p:nvPicPr>
          <p:blipFill>
            <a:blip r:embed="rId3" cstate="print"/>
            <a:srcRect/>
            <a:stretch>
              <a:fillRect/>
            </a:stretch>
          </p:blipFill>
          <p:spPr bwMode="auto">
            <a:xfrm>
              <a:off x="574590" y="4005064"/>
              <a:ext cx="397010" cy="294838"/>
            </a:xfrm>
            <a:prstGeom prst="rect">
              <a:avLst/>
            </a:prstGeom>
            <a:noFill/>
          </p:spPr>
        </p:pic>
        <p:sp>
          <p:nvSpPr>
            <p:cNvPr id="24" name="テキスト ボックス 23"/>
            <p:cNvSpPr txBox="1"/>
            <p:nvPr/>
          </p:nvSpPr>
          <p:spPr>
            <a:xfrm>
              <a:off x="827584" y="3618309"/>
              <a:ext cx="7992888" cy="1538883"/>
            </a:xfrm>
            <a:prstGeom prst="rect">
              <a:avLst/>
            </a:prstGeom>
            <a:noFill/>
            <a:ln>
              <a:noFill/>
            </a:ln>
          </p:spPr>
          <p:txBody>
            <a:bodyPr wrap="square" rtlCol="0">
              <a:spAutoFit/>
            </a:bodyPr>
            <a:lstStyle/>
            <a:p>
              <a:endParaRPr lang="en-US" altLang="ja-JP" dirty="0" smtClean="0">
                <a:ln w="12700">
                  <a:solidFill>
                    <a:srgbClr val="FF9999"/>
                  </a:solidFill>
                  <a:prstDash val="solid"/>
                </a:ln>
                <a:solidFill>
                  <a:srgbClr val="FF7C80"/>
                </a:solidFill>
                <a:effectLst>
                  <a:outerShdw blurRad="41275" dist="20320" dir="1800000" algn="tl" rotWithShape="0">
                    <a:srgbClr val="000000">
                      <a:alpha val="40000"/>
                    </a:srgbClr>
                  </a:outerShdw>
                </a:effectLst>
                <a:latin typeface="+mn-ea"/>
                <a:ea typeface="ＤＦ平成明朝体W3" pitchFamily="1" charset="-128"/>
              </a:endParaRPr>
            </a:p>
            <a:p>
              <a:r>
                <a:rPr lang="ja-JP" altLang="en-US" sz="2000" b="1" dirty="0" smtClean="0">
                  <a:ln w="12700">
                    <a:solidFill>
                      <a:srgbClr val="FF9999"/>
                    </a:solidFill>
                    <a:prstDash val="solid"/>
                  </a:ln>
                  <a:solidFill>
                    <a:srgbClr val="FF7C80"/>
                  </a:solidFill>
                  <a:effectLst>
                    <a:outerShdw blurRad="41275" dist="20320" dir="1800000" algn="tl" rotWithShape="0">
                      <a:srgbClr val="000000">
                        <a:alpha val="40000"/>
                      </a:srgbClr>
                    </a:outerShdw>
                  </a:effectLst>
                  <a:latin typeface="+mn-ea"/>
                  <a:ea typeface="ＤＦ平成明朝体W3" pitchFamily="1" charset="-128"/>
                </a:rPr>
                <a:t>  </a:t>
              </a:r>
              <a:r>
                <a:rPr lang="ja-JP" altLang="en-US" b="1" dirty="0" smtClean="0">
                  <a:ln w="12700">
                    <a:solidFill>
                      <a:srgbClr val="FF7C80"/>
                    </a:solidFill>
                    <a:prstDash val="solid"/>
                  </a:ln>
                  <a:solidFill>
                    <a:srgbClr val="FF7C80"/>
                  </a:solidFill>
                  <a:effectLst>
                    <a:outerShdw blurRad="50800" dist="38100" dir="2700000" algn="tl" rotWithShape="0">
                      <a:prstClr val="black">
                        <a:alpha val="40000"/>
                      </a:prstClr>
                    </a:outerShdw>
                  </a:effectLst>
                  <a:latin typeface="+mn-ea"/>
                  <a:ea typeface="ＤＦ平成明朝体W3" pitchFamily="1" charset="-128"/>
                </a:rPr>
                <a:t>正社員へ転換するための機会を整備する義務</a:t>
              </a:r>
              <a:endParaRPr lang="en-US" altLang="ja-JP" dirty="0" smtClean="0">
                <a:ln w="12700">
                  <a:solidFill>
                    <a:srgbClr val="FF7C80"/>
                  </a:solidFill>
                  <a:prstDash val="solid"/>
                </a:ln>
                <a:solidFill>
                  <a:srgbClr val="FF0000"/>
                </a:solidFill>
                <a:effectLst>
                  <a:outerShdw blurRad="50800" dist="38100" dir="2700000" algn="tl" rotWithShape="0">
                    <a:prstClr val="black">
                      <a:alpha val="40000"/>
                    </a:prstClr>
                  </a:outerShdw>
                </a:effectLst>
                <a:latin typeface="+mn-ea"/>
                <a:ea typeface="ＤＦ平成明朝体W3" pitchFamily="1" charset="-128"/>
              </a:endParaRPr>
            </a:p>
            <a:p>
              <a:r>
                <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a:t>
              </a:r>
              <a:r>
                <a:rPr lang="ja-JP" altLang="en-US"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正社員への転換機会を整備するための措置は以下の通り</a:t>
              </a:r>
              <a:r>
                <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a:t>
              </a:r>
              <a:r>
                <a:rPr lang="ja-JP" altLang="en-US" sz="10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＊この他の措置でも何らか取り組んでいればよい</a:t>
              </a:r>
              <a:endParaRPr lang="en-US" altLang="ja-JP" sz="10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endParaRPr>
            </a:p>
            <a:p>
              <a:r>
                <a:rPr lang="ja-JP" altLang="en-US"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・正社員募集時にパートタイム労働者へその募集内容を周知する</a:t>
              </a:r>
              <a:endPar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endParaRPr>
            </a:p>
            <a:p>
              <a:r>
                <a:rPr lang="ja-JP" altLang="en-US"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・正社員のポストを社内公募する場合既に雇っているパートタイム労働者にも応募の機会を付与</a:t>
              </a:r>
              <a:endPar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endParaRPr>
            </a:p>
            <a:p>
              <a:r>
                <a:rPr lang="ja-JP" altLang="en-US"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・正社員への試験制度を設けるなど転換制度の導入　</a:t>
              </a:r>
              <a:endPar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endParaRPr>
            </a:p>
          </p:txBody>
        </p:sp>
      </p:grpSp>
      <p:pic>
        <p:nvPicPr>
          <p:cNvPr id="3075" name="Picture 3" descr="C:\Users\t-sato\Desktop\くま（かわいい）.png"/>
          <p:cNvPicPr>
            <a:picLocks noChangeAspect="1" noChangeArrowheads="1"/>
          </p:cNvPicPr>
          <p:nvPr/>
        </p:nvPicPr>
        <p:blipFill>
          <a:blip r:embed="rId4" cstate="print"/>
          <a:srcRect/>
          <a:stretch>
            <a:fillRect/>
          </a:stretch>
        </p:blipFill>
        <p:spPr bwMode="auto">
          <a:xfrm>
            <a:off x="7524328" y="1589458"/>
            <a:ext cx="837826" cy="831430"/>
          </a:xfrm>
          <a:prstGeom prst="rect">
            <a:avLst/>
          </a:prstGeom>
          <a:noFill/>
        </p:spPr>
      </p:pic>
      <p:sp>
        <p:nvSpPr>
          <p:cNvPr id="27" name="角丸四角形吹き出し 26"/>
          <p:cNvSpPr/>
          <p:nvPr/>
        </p:nvSpPr>
        <p:spPr>
          <a:xfrm>
            <a:off x="5724128" y="1340768"/>
            <a:ext cx="1728192" cy="1152128"/>
          </a:xfrm>
          <a:prstGeom prst="wedgeRoundRectCallout">
            <a:avLst>
              <a:gd name="adj1" fmla="val 63726"/>
              <a:gd name="adj2" fmla="val 15093"/>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ln>
                  <a:solidFill>
                    <a:srgbClr val="F2650E"/>
                  </a:solidFill>
                </a:ln>
                <a:solidFill>
                  <a:schemeClr val="accent2">
                    <a:lumMod val="50000"/>
                  </a:schemeClr>
                </a:solidFill>
              </a:rPr>
              <a:t>幅広く「決まり」が</a:t>
            </a:r>
            <a:endParaRPr lang="en-US" altLang="ja-JP" sz="1200" dirty="0" smtClean="0">
              <a:ln>
                <a:solidFill>
                  <a:srgbClr val="F2650E"/>
                </a:solidFill>
              </a:ln>
              <a:solidFill>
                <a:schemeClr val="accent2">
                  <a:lumMod val="50000"/>
                </a:schemeClr>
              </a:solidFill>
            </a:endParaRPr>
          </a:p>
          <a:p>
            <a:pPr algn="ctr"/>
            <a:r>
              <a:rPr lang="ja-JP" altLang="en-US" sz="1200" dirty="0" smtClean="0">
                <a:ln>
                  <a:solidFill>
                    <a:srgbClr val="F2650E"/>
                  </a:solidFill>
                </a:ln>
                <a:solidFill>
                  <a:schemeClr val="accent2">
                    <a:lumMod val="50000"/>
                  </a:schemeClr>
                </a:solidFill>
              </a:rPr>
              <a:t>整備されているよね。</a:t>
            </a:r>
            <a:endParaRPr lang="en-US" altLang="ja-JP" sz="1200" dirty="0" smtClean="0">
              <a:ln>
                <a:solidFill>
                  <a:srgbClr val="F2650E"/>
                </a:solidFill>
              </a:ln>
              <a:solidFill>
                <a:schemeClr val="accent2">
                  <a:lumMod val="50000"/>
                </a:schemeClr>
              </a:solidFill>
            </a:endParaRPr>
          </a:p>
          <a:p>
            <a:pPr algn="ctr"/>
            <a:r>
              <a:rPr lang="ja-JP" altLang="en-US" sz="1200" dirty="0" smtClean="0">
                <a:ln>
                  <a:solidFill>
                    <a:srgbClr val="F2650E"/>
                  </a:solidFill>
                </a:ln>
                <a:solidFill>
                  <a:schemeClr val="accent2">
                    <a:lumMod val="50000"/>
                  </a:schemeClr>
                </a:solidFill>
              </a:rPr>
              <a:t>法律違反かどうか</a:t>
            </a:r>
            <a:endParaRPr lang="en-US" altLang="ja-JP" sz="1200" dirty="0" smtClean="0">
              <a:ln>
                <a:solidFill>
                  <a:srgbClr val="F2650E"/>
                </a:solidFill>
              </a:ln>
              <a:solidFill>
                <a:schemeClr val="accent2">
                  <a:lumMod val="50000"/>
                </a:schemeClr>
              </a:solidFill>
            </a:endParaRPr>
          </a:p>
          <a:p>
            <a:pPr algn="ctr"/>
            <a:r>
              <a:rPr lang="ja-JP" altLang="en-US" sz="1200" dirty="0" smtClean="0">
                <a:ln>
                  <a:solidFill>
                    <a:srgbClr val="F2650E"/>
                  </a:solidFill>
                </a:ln>
                <a:solidFill>
                  <a:schemeClr val="accent2">
                    <a:lumMod val="50000"/>
                  </a:schemeClr>
                </a:solidFill>
              </a:rPr>
              <a:t>疑問がある場合には、</a:t>
            </a:r>
            <a:endParaRPr lang="en-US" altLang="ja-JP" sz="1200" dirty="0" smtClean="0">
              <a:ln>
                <a:solidFill>
                  <a:srgbClr val="F2650E"/>
                </a:solidFill>
              </a:ln>
              <a:solidFill>
                <a:schemeClr val="accent2">
                  <a:lumMod val="50000"/>
                </a:schemeClr>
              </a:solidFill>
            </a:endParaRPr>
          </a:p>
          <a:p>
            <a:pPr algn="ctr"/>
            <a:r>
              <a:rPr lang="ja-JP" altLang="en-US" sz="1200" dirty="0" smtClean="0">
                <a:ln>
                  <a:solidFill>
                    <a:srgbClr val="F2650E"/>
                  </a:solidFill>
                </a:ln>
                <a:solidFill>
                  <a:schemeClr val="accent2">
                    <a:lumMod val="50000"/>
                  </a:schemeClr>
                </a:solidFill>
              </a:rPr>
              <a:t>労働組合や行政に</a:t>
            </a:r>
            <a:endParaRPr lang="en-US" altLang="ja-JP" sz="1200" dirty="0" smtClean="0">
              <a:ln>
                <a:solidFill>
                  <a:srgbClr val="F2650E"/>
                </a:solidFill>
              </a:ln>
              <a:solidFill>
                <a:schemeClr val="accent2">
                  <a:lumMod val="50000"/>
                </a:schemeClr>
              </a:solidFill>
            </a:endParaRPr>
          </a:p>
          <a:p>
            <a:pPr algn="ctr"/>
            <a:r>
              <a:rPr lang="ja-JP" altLang="en-US" sz="1200" dirty="0" smtClean="0">
                <a:ln>
                  <a:solidFill>
                    <a:srgbClr val="F2650E"/>
                  </a:solidFill>
                </a:ln>
                <a:solidFill>
                  <a:schemeClr val="accent2">
                    <a:lumMod val="50000"/>
                  </a:schemeClr>
                </a:solidFill>
              </a:rPr>
              <a:t>相談してみよう</a:t>
            </a:r>
            <a:endParaRPr lang="en-US" altLang="ja-JP" sz="1200" dirty="0" smtClean="0">
              <a:ln>
                <a:solidFill>
                  <a:srgbClr val="F2650E"/>
                </a:solidFill>
              </a:ln>
              <a:solidFill>
                <a:schemeClr val="accent2">
                  <a:lumMod val="50000"/>
                </a:schemeClr>
              </a:solidFill>
            </a:endParaRPr>
          </a:p>
        </p:txBody>
      </p:sp>
      <p:sp>
        <p:nvSpPr>
          <p:cNvPr id="25" name="テキスト ボックス 24"/>
          <p:cNvSpPr txBox="1"/>
          <p:nvPr/>
        </p:nvSpPr>
        <p:spPr>
          <a:xfrm>
            <a:off x="611560" y="5078214"/>
            <a:ext cx="7992888" cy="1446550"/>
          </a:xfrm>
          <a:prstGeom prst="rect">
            <a:avLst/>
          </a:prstGeom>
          <a:noFill/>
          <a:ln>
            <a:noFill/>
          </a:ln>
        </p:spPr>
        <p:txBody>
          <a:bodyPr wrap="square" rtlCol="0">
            <a:spAutoFit/>
          </a:bodyPr>
          <a:lstStyle/>
          <a:p>
            <a:endParaRPr lang="en-US" altLang="ja-JP" dirty="0" smtClean="0">
              <a:ln w="12700">
                <a:solidFill>
                  <a:srgbClr val="FF9999"/>
                </a:solidFill>
                <a:prstDash val="solid"/>
              </a:ln>
              <a:solidFill>
                <a:srgbClr val="FF7C80"/>
              </a:solidFill>
              <a:effectLst>
                <a:outerShdw blurRad="41275" dist="20320" dir="1800000" algn="tl" rotWithShape="0">
                  <a:srgbClr val="000000">
                    <a:alpha val="40000"/>
                  </a:srgbClr>
                </a:outerShdw>
              </a:effectLst>
              <a:latin typeface="+mn-ea"/>
            </a:endParaRPr>
          </a:p>
          <a:p>
            <a:r>
              <a:rPr lang="ja-JP" altLang="en-US"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今回のパートタイム労働法の改正は、法律本文についてはその内容が決められたが、法律の細かい部分（実務的な運用等）を定めている「省令」「指針」「通達」については、まだ新しい改正内容が決められていない（</a:t>
            </a:r>
            <a:r>
              <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2014</a:t>
            </a:r>
            <a:r>
              <a:rPr lang="ja-JP" altLang="en-US"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年</a:t>
            </a:r>
            <a:r>
              <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5</a:t>
            </a:r>
            <a:r>
              <a:rPr lang="ja-JP" altLang="en-US"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月現在）。</a:t>
            </a:r>
            <a:endPar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endParaRPr>
          </a:p>
          <a:p>
            <a:r>
              <a:rPr lang="ja-JP" altLang="en-US"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rPr>
              <a:t>　新しい省令・指針も、法律本文と同時に施行される予定のため、その動向をチェックしていく必要がある。</a:t>
            </a:r>
            <a:endParaRPr lang="en-US" altLang="ja-JP" sz="1400" dirty="0" smtClean="0">
              <a:ln w="12700">
                <a:solidFill>
                  <a:srgbClr val="F2650E"/>
                </a:solidFill>
                <a:prstDash val="solid"/>
              </a:ln>
              <a:solidFill>
                <a:schemeClr val="accent2">
                  <a:lumMod val="50000"/>
                </a:schemeClr>
              </a:solidFill>
              <a:effectLst>
                <a:outerShdw blurRad="41275" dist="20320" dir="1800000" algn="tl" rotWithShape="0">
                  <a:srgbClr val="000000">
                    <a:alpha val="40000"/>
                  </a:srgbClr>
                </a:outerShdw>
              </a:effectLst>
              <a:latin typeface="+mn-ea"/>
              <a:ea typeface="ＤＦ平成明朝体W3" pitchFamily="1"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1939</TotalTime>
  <Words>769</Words>
  <Application>Microsoft Office PowerPoint</Application>
  <PresentationFormat>画面に合わせる (4:3)</PresentationFormat>
  <Paragraphs>105</Paragraphs>
  <Slides>6</Slides>
  <Notes>3</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パートタイム労働法について</vt:lpstr>
      <vt:lpstr>スライド 2</vt:lpstr>
      <vt:lpstr>スライド 3</vt:lpstr>
      <vt:lpstr>スライド 4</vt:lpstr>
      <vt:lpstr>スライド 5</vt:lpstr>
      <vt:lpstr>スライド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t-sato</dc:creator>
  <cp:lastModifiedBy>t-sato</cp:lastModifiedBy>
  <cp:revision>185</cp:revision>
  <dcterms:created xsi:type="dcterms:W3CDTF">2013-06-11T01:17:37Z</dcterms:created>
  <dcterms:modified xsi:type="dcterms:W3CDTF">2014-05-17T02:01:12Z</dcterms:modified>
</cp:coreProperties>
</file>