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63" r:id="rId2"/>
    <p:sldId id="265" r:id="rId3"/>
    <p:sldId id="267" r:id="rId4"/>
    <p:sldId id="268" r:id="rId5"/>
    <p:sldId id="262" r:id="rId6"/>
    <p:sldId id="260" r:id="rId7"/>
    <p:sldId id="264" r:id="rId8"/>
    <p:sldId id="266" r:id="rId9"/>
    <p:sldId id="258" r:id="rId10"/>
    <p:sldId id="270" r:id="rId11"/>
    <p:sldId id="261"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66"/>
    <a:srgbClr val="FFCCCC"/>
    <a:srgbClr val="FF9900"/>
    <a:srgbClr val="FFCC66"/>
    <a:srgbClr val="FF9999"/>
    <a:srgbClr val="FF99CC"/>
    <a:srgbClr val="FFCCFF"/>
    <a:srgbClr val="CC66F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359" autoAdjust="0"/>
  </p:normalViewPr>
  <p:slideViewPr>
    <p:cSldViewPr>
      <p:cViewPr>
        <p:scale>
          <a:sx n="100" d="100"/>
          <a:sy n="100" d="100"/>
        </p:scale>
        <p:origin x="-70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778DE1-7973-4964-946E-788AC1B5F83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9A9205D6-62F6-40F5-980F-2998CE6D3A4F}">
      <dgm:prSet phldrT="[テキスト]" custT="1"/>
      <dgm:spPr>
        <a:solidFill>
          <a:srgbClr val="FF7C80"/>
        </a:solidFill>
      </dgm:spPr>
      <dgm:t>
        <a:bodyPr/>
        <a:lstStyle/>
        <a:p>
          <a:r>
            <a:rPr kumimoji="1" lang="en-US" altLang="ja-JP" sz="2400" b="1" dirty="0" smtClean="0"/>
            <a:t>【</a:t>
          </a:r>
          <a:r>
            <a:rPr kumimoji="1" lang="ja-JP" altLang="en-US" sz="2400" b="1" dirty="0" smtClean="0"/>
            <a:t>目指す形</a:t>
          </a:r>
          <a:r>
            <a:rPr kumimoji="1" lang="en-US" altLang="ja-JP" sz="2400" b="1" dirty="0" smtClean="0"/>
            <a:t>】</a:t>
          </a:r>
        </a:p>
        <a:p>
          <a:r>
            <a:rPr kumimoji="1" lang="ja-JP" altLang="en-US" sz="2400" b="1" dirty="0" smtClean="0"/>
            <a:t>男女雇用平等法</a:t>
          </a:r>
          <a:endParaRPr kumimoji="1" lang="ja-JP" altLang="en-US" sz="2400" b="1" dirty="0"/>
        </a:p>
      </dgm:t>
    </dgm:pt>
    <dgm:pt modelId="{AAEC8061-F704-49BC-B921-BDA43544C620}" type="sibTrans" cxnId="{B6CC2A50-4093-4907-A41F-BD3DB6EC3E3F}">
      <dgm:prSet/>
      <dgm:spPr/>
      <dgm:t>
        <a:bodyPr/>
        <a:lstStyle/>
        <a:p>
          <a:endParaRPr kumimoji="1" lang="ja-JP" altLang="en-US"/>
        </a:p>
      </dgm:t>
    </dgm:pt>
    <dgm:pt modelId="{04952061-BDBE-4196-9563-F0B35B69B70D}" type="parTrans" cxnId="{B6CC2A50-4093-4907-A41F-BD3DB6EC3E3F}">
      <dgm:prSet/>
      <dgm:spPr/>
      <dgm:t>
        <a:bodyPr/>
        <a:lstStyle/>
        <a:p>
          <a:endParaRPr kumimoji="1" lang="ja-JP" altLang="en-US"/>
        </a:p>
      </dgm:t>
    </dgm:pt>
    <dgm:pt modelId="{CCD1E321-90C7-46DB-B781-8DB71EACABAE}">
      <dgm:prSet phldrT="[テキスト]"/>
      <dgm:spPr>
        <a:solidFill>
          <a:schemeClr val="accent2">
            <a:lumMod val="20000"/>
            <a:lumOff val="80000"/>
            <a:alpha val="90000"/>
          </a:schemeClr>
        </a:solidFill>
      </dgm:spPr>
      <dgm:t>
        <a:bodyPr/>
        <a:lstStyle/>
        <a:p>
          <a:endParaRPr kumimoji="1" lang="ja-JP" altLang="en-US" sz="1000" b="1" dirty="0">
            <a:latin typeface="ＭＳ ゴシック" pitchFamily="49" charset="-128"/>
            <a:ea typeface="ＭＳ ゴシック" pitchFamily="49" charset="-128"/>
          </a:endParaRPr>
        </a:p>
      </dgm:t>
    </dgm:pt>
    <dgm:pt modelId="{164D124F-DD73-45D1-8D0A-A03993433A81}" type="parTrans" cxnId="{C621CD5F-6793-41BB-810D-DD48286DA160}">
      <dgm:prSet/>
      <dgm:spPr/>
      <dgm:t>
        <a:bodyPr/>
        <a:lstStyle/>
        <a:p>
          <a:endParaRPr kumimoji="1" lang="ja-JP" altLang="en-US"/>
        </a:p>
      </dgm:t>
    </dgm:pt>
    <dgm:pt modelId="{BB7B0FD3-C6D2-489F-BF4C-16A0722AC026}" type="sibTrans" cxnId="{C621CD5F-6793-41BB-810D-DD48286DA160}">
      <dgm:prSet/>
      <dgm:spPr/>
      <dgm:t>
        <a:bodyPr/>
        <a:lstStyle/>
        <a:p>
          <a:endParaRPr kumimoji="1" lang="ja-JP" altLang="en-US"/>
        </a:p>
      </dgm:t>
    </dgm:pt>
    <dgm:pt modelId="{9362D36D-3519-4958-AA9D-DE96BCA92330}">
      <dgm:prSet phldrT="[テキスト]" custT="1"/>
      <dgm:spPr>
        <a:solidFill>
          <a:schemeClr val="accent2">
            <a:lumMod val="20000"/>
            <a:lumOff val="80000"/>
            <a:alpha val="90000"/>
          </a:schemeClr>
        </a:solidFill>
      </dgm:spPr>
      <dgm:t>
        <a:bodyPr/>
        <a:lstStyle/>
        <a:p>
          <a:endParaRPr kumimoji="1" lang="ja-JP" altLang="en-US" sz="1200" b="1" dirty="0">
            <a:latin typeface="ＭＳ ゴシック" pitchFamily="49" charset="-128"/>
            <a:ea typeface="ＭＳ ゴシック" pitchFamily="49" charset="-128"/>
          </a:endParaRPr>
        </a:p>
      </dgm:t>
    </dgm:pt>
    <dgm:pt modelId="{EE65923D-890B-40EB-A267-370D9BAB73AF}" type="parTrans" cxnId="{EAF6EA19-199A-45E7-AD1F-0A98A31DC522}">
      <dgm:prSet/>
      <dgm:spPr/>
      <dgm:t>
        <a:bodyPr/>
        <a:lstStyle/>
        <a:p>
          <a:endParaRPr kumimoji="1" lang="ja-JP" altLang="en-US"/>
        </a:p>
      </dgm:t>
    </dgm:pt>
    <dgm:pt modelId="{4429EC4C-9AE0-4EB7-8825-3D023F906302}" type="sibTrans" cxnId="{EAF6EA19-199A-45E7-AD1F-0A98A31DC522}">
      <dgm:prSet/>
      <dgm:spPr/>
      <dgm:t>
        <a:bodyPr/>
        <a:lstStyle/>
        <a:p>
          <a:endParaRPr kumimoji="1" lang="ja-JP" altLang="en-US"/>
        </a:p>
      </dgm:t>
    </dgm:pt>
    <dgm:pt modelId="{9EB8EF02-276A-4B34-A279-26D522990DC8}">
      <dgm:prSet phldrT="[テキスト]" custT="1"/>
      <dgm:spPr>
        <a:solidFill>
          <a:schemeClr val="accent2">
            <a:lumMod val="20000"/>
            <a:lumOff val="80000"/>
            <a:alpha val="90000"/>
          </a:schemeClr>
        </a:solidFill>
      </dgm:spPr>
      <dgm:t>
        <a:bodyPr/>
        <a:lstStyle/>
        <a:p>
          <a:r>
            <a:rPr kumimoji="1" lang="ja-JP" altLang="en-US" sz="1200" b="1" dirty="0" smtClean="0">
              <a:latin typeface="HG教科書体" pitchFamily="17" charset="-128"/>
              <a:ea typeface="HG教科書体" pitchFamily="17" charset="-128"/>
            </a:rPr>
            <a:t>賃金格差是正、ワークライフバランスを明確に位置づける</a:t>
          </a:r>
          <a:endParaRPr kumimoji="1" lang="ja-JP" altLang="en-US" sz="1200" b="1" dirty="0">
            <a:latin typeface="HG教科書体" pitchFamily="17" charset="-128"/>
            <a:ea typeface="HG教科書体" pitchFamily="17" charset="-128"/>
          </a:endParaRPr>
        </a:p>
      </dgm:t>
    </dgm:pt>
    <dgm:pt modelId="{3CE2562F-36D0-4C15-83A2-1DE096D1727C}" type="parTrans" cxnId="{67A87FC8-7975-45E0-AECB-6A115842AC64}">
      <dgm:prSet/>
      <dgm:spPr/>
      <dgm:t>
        <a:bodyPr/>
        <a:lstStyle/>
        <a:p>
          <a:endParaRPr kumimoji="1" lang="ja-JP" altLang="en-US"/>
        </a:p>
      </dgm:t>
    </dgm:pt>
    <dgm:pt modelId="{ED3623EC-28B8-4714-90E5-322D97F3F137}" type="sibTrans" cxnId="{67A87FC8-7975-45E0-AECB-6A115842AC64}">
      <dgm:prSet/>
      <dgm:spPr/>
      <dgm:t>
        <a:bodyPr/>
        <a:lstStyle/>
        <a:p>
          <a:endParaRPr kumimoji="1" lang="ja-JP" altLang="en-US"/>
        </a:p>
      </dgm:t>
    </dgm:pt>
    <dgm:pt modelId="{775EE6E7-7587-4553-ADB7-8C71B3D5FD27}">
      <dgm:prSet phldrT="[テキスト]" custT="1"/>
      <dgm:spPr>
        <a:solidFill>
          <a:schemeClr val="accent2">
            <a:lumMod val="20000"/>
            <a:lumOff val="80000"/>
            <a:alpha val="90000"/>
          </a:schemeClr>
        </a:solidFill>
      </dgm:spPr>
      <dgm:t>
        <a:bodyPr/>
        <a:lstStyle/>
        <a:p>
          <a:r>
            <a:rPr kumimoji="1" lang="ja-JP" altLang="en-US" sz="1200" b="1" smtClean="0">
              <a:latin typeface="HG教科書体" pitchFamily="17" charset="-128"/>
              <a:ea typeface="HG教科書体" pitchFamily="17" charset="-128"/>
            </a:rPr>
            <a:t>差別救済制度を設け、罰則も整備</a:t>
          </a:r>
          <a:endParaRPr kumimoji="1" lang="ja-JP" altLang="en-US" sz="1200" b="1" dirty="0">
            <a:latin typeface="HG教科書体" pitchFamily="17" charset="-128"/>
            <a:ea typeface="HG教科書体" pitchFamily="17" charset="-128"/>
          </a:endParaRPr>
        </a:p>
      </dgm:t>
    </dgm:pt>
    <dgm:pt modelId="{608B84EB-BDE7-4F56-A80B-D3FF6B5D5F52}" type="parTrans" cxnId="{B3925B9E-54B2-43AD-AF77-CCA17669042A}">
      <dgm:prSet/>
      <dgm:spPr/>
      <dgm:t>
        <a:bodyPr/>
        <a:lstStyle/>
        <a:p>
          <a:endParaRPr kumimoji="1" lang="ja-JP" altLang="en-US"/>
        </a:p>
      </dgm:t>
    </dgm:pt>
    <dgm:pt modelId="{0A068CE8-45AF-46E0-A266-49453D116281}" type="sibTrans" cxnId="{B3925B9E-54B2-43AD-AF77-CCA17669042A}">
      <dgm:prSet/>
      <dgm:spPr/>
      <dgm:t>
        <a:bodyPr/>
        <a:lstStyle/>
        <a:p>
          <a:endParaRPr kumimoji="1" lang="ja-JP" altLang="en-US"/>
        </a:p>
      </dgm:t>
    </dgm:pt>
    <dgm:pt modelId="{5601EA3E-639A-49D8-BA0B-11EA2D043FB3}">
      <dgm:prSet phldrT="[テキスト]" custT="1"/>
      <dgm:spPr>
        <a:solidFill>
          <a:schemeClr val="accent2">
            <a:lumMod val="20000"/>
            <a:lumOff val="80000"/>
            <a:alpha val="90000"/>
          </a:schemeClr>
        </a:solidFill>
      </dgm:spPr>
      <dgm:t>
        <a:bodyPr/>
        <a:lstStyle/>
        <a:p>
          <a:r>
            <a:rPr kumimoji="1" lang="ja-JP" altLang="en-US" sz="1200" b="1" smtClean="0">
              <a:latin typeface="HG教科書体" pitchFamily="17" charset="-128"/>
              <a:ea typeface="HG教科書体" pitchFamily="17" charset="-128"/>
            </a:rPr>
            <a:t>ポジティブアクションを事業主の責務と位置づける</a:t>
          </a:r>
          <a:endParaRPr kumimoji="1" lang="ja-JP" altLang="en-US" sz="1200" b="1" dirty="0">
            <a:latin typeface="HG教科書体" pitchFamily="17" charset="-128"/>
            <a:ea typeface="HG教科書体" pitchFamily="17" charset="-128"/>
          </a:endParaRPr>
        </a:p>
      </dgm:t>
    </dgm:pt>
    <dgm:pt modelId="{8BEF6738-2EA3-4217-BC3C-72AEB75C55B8}" type="parTrans" cxnId="{058DCB4E-9945-4DAD-8BB1-5939074553B0}">
      <dgm:prSet/>
      <dgm:spPr/>
      <dgm:t>
        <a:bodyPr/>
        <a:lstStyle/>
        <a:p>
          <a:endParaRPr kumimoji="1" lang="ja-JP" altLang="en-US"/>
        </a:p>
      </dgm:t>
    </dgm:pt>
    <dgm:pt modelId="{627699A9-554A-4816-9314-58B43DF31906}" type="sibTrans" cxnId="{058DCB4E-9945-4DAD-8BB1-5939074553B0}">
      <dgm:prSet/>
      <dgm:spPr/>
      <dgm:t>
        <a:bodyPr/>
        <a:lstStyle/>
        <a:p>
          <a:endParaRPr kumimoji="1" lang="ja-JP" altLang="en-US"/>
        </a:p>
      </dgm:t>
    </dgm:pt>
    <dgm:pt modelId="{EAFF4384-89C1-44AB-8201-B1540BDD1193}">
      <dgm:prSet phldrT="[テキスト]" custT="1"/>
      <dgm:spPr>
        <a:solidFill>
          <a:schemeClr val="accent2">
            <a:lumMod val="20000"/>
            <a:lumOff val="80000"/>
            <a:alpha val="90000"/>
          </a:schemeClr>
        </a:solidFill>
      </dgm:spPr>
      <dgm:t>
        <a:bodyPr/>
        <a:lstStyle/>
        <a:p>
          <a:r>
            <a:rPr kumimoji="1" lang="ja-JP" altLang="en-US" sz="1200" b="1" dirty="0" smtClean="0">
              <a:latin typeface="HG教科書体" pitchFamily="17" charset="-128"/>
              <a:ea typeface="HG教科書体" pitchFamily="17" charset="-128"/>
            </a:rPr>
            <a:t>間接差別法理を導入し、間接差別を例示列挙の形に</a:t>
          </a:r>
          <a:endParaRPr kumimoji="1" lang="ja-JP" altLang="en-US" sz="1200" b="1" dirty="0">
            <a:latin typeface="HG教科書体" pitchFamily="17" charset="-128"/>
            <a:ea typeface="HG教科書体" pitchFamily="17" charset="-128"/>
          </a:endParaRPr>
        </a:p>
      </dgm:t>
    </dgm:pt>
    <dgm:pt modelId="{13A32B22-EC73-4AF0-A5EB-E35B5047E4D1}" type="parTrans" cxnId="{3F7885BF-3837-4BBC-827B-D6CBE6FD46CF}">
      <dgm:prSet/>
      <dgm:spPr/>
      <dgm:t>
        <a:bodyPr/>
        <a:lstStyle/>
        <a:p>
          <a:endParaRPr kumimoji="1" lang="ja-JP" altLang="en-US"/>
        </a:p>
      </dgm:t>
    </dgm:pt>
    <dgm:pt modelId="{09AAAC8F-7304-4EAA-8B69-21B6D11760EC}" type="sibTrans" cxnId="{3F7885BF-3837-4BBC-827B-D6CBE6FD46CF}">
      <dgm:prSet/>
      <dgm:spPr/>
      <dgm:t>
        <a:bodyPr/>
        <a:lstStyle/>
        <a:p>
          <a:endParaRPr kumimoji="1" lang="ja-JP" altLang="en-US"/>
        </a:p>
      </dgm:t>
    </dgm:pt>
    <dgm:pt modelId="{01EB17BA-9726-42E2-B039-449509BD66FF}">
      <dgm:prSet phldrT="[テキスト]" custT="1"/>
      <dgm:spPr>
        <a:solidFill>
          <a:schemeClr val="accent2">
            <a:lumMod val="20000"/>
            <a:lumOff val="80000"/>
            <a:alpha val="90000"/>
          </a:schemeClr>
        </a:solidFill>
      </dgm:spPr>
      <dgm:t>
        <a:bodyPr/>
        <a:lstStyle/>
        <a:p>
          <a:r>
            <a:rPr kumimoji="1" lang="ja-JP" altLang="en-US" sz="1200" b="1" dirty="0" smtClean="0">
              <a:latin typeface="HG教科書体" pitchFamily="17" charset="-128"/>
              <a:ea typeface="HG教科書体" pitchFamily="17" charset="-128"/>
            </a:rPr>
            <a:t>雇用管理区分を越えて法違反の判断を行えるようにする</a:t>
          </a:r>
          <a:endParaRPr kumimoji="1" lang="ja-JP" altLang="en-US" sz="1200" b="1" dirty="0">
            <a:latin typeface="HG教科書体" pitchFamily="17" charset="-128"/>
            <a:ea typeface="HG教科書体" pitchFamily="17" charset="-128"/>
          </a:endParaRPr>
        </a:p>
      </dgm:t>
    </dgm:pt>
    <dgm:pt modelId="{66BE9C8F-B228-48ED-8E94-8BAFF7D590B5}" type="parTrans" cxnId="{2A90B72A-B01B-4F69-8498-C8770E1FE23E}">
      <dgm:prSet/>
      <dgm:spPr/>
      <dgm:t>
        <a:bodyPr/>
        <a:lstStyle/>
        <a:p>
          <a:endParaRPr kumimoji="1" lang="ja-JP" altLang="en-US"/>
        </a:p>
      </dgm:t>
    </dgm:pt>
    <dgm:pt modelId="{140450F7-6724-44F4-A8CD-39BE66098EC8}" type="sibTrans" cxnId="{2A90B72A-B01B-4F69-8498-C8770E1FE23E}">
      <dgm:prSet/>
      <dgm:spPr/>
      <dgm:t>
        <a:bodyPr/>
        <a:lstStyle/>
        <a:p>
          <a:endParaRPr kumimoji="1" lang="ja-JP" altLang="en-US"/>
        </a:p>
      </dgm:t>
    </dgm:pt>
    <dgm:pt modelId="{D983D2B3-E8B4-46A3-A643-A4A918FC8B47}">
      <dgm:prSet phldrT="[テキスト]" custT="1"/>
      <dgm:spPr>
        <a:solidFill>
          <a:schemeClr val="accent2">
            <a:lumMod val="20000"/>
            <a:lumOff val="80000"/>
            <a:alpha val="90000"/>
          </a:schemeClr>
        </a:solidFill>
      </dgm:spPr>
      <dgm:t>
        <a:bodyPr/>
        <a:lstStyle/>
        <a:p>
          <a:r>
            <a:rPr kumimoji="1" lang="ja-JP" altLang="en-US" sz="1200" b="1" dirty="0" smtClean="0">
              <a:latin typeface="HG教科書体" pitchFamily="17" charset="-128"/>
              <a:ea typeface="HG教科書体" pitchFamily="17" charset="-128"/>
            </a:rPr>
            <a:t>ジェンダー関連法制の統合</a:t>
          </a:r>
          <a:endParaRPr kumimoji="1" lang="ja-JP" altLang="en-US" sz="1200" b="1" dirty="0">
            <a:latin typeface="HG教科書体" pitchFamily="17" charset="-128"/>
            <a:ea typeface="HG教科書体" pitchFamily="17" charset="-128"/>
          </a:endParaRPr>
        </a:p>
      </dgm:t>
    </dgm:pt>
    <dgm:pt modelId="{E25AF7A6-5AF6-4D63-BA05-173446831166}" type="parTrans" cxnId="{570C9230-DDA9-462E-A3EF-916FE82C11BD}">
      <dgm:prSet/>
      <dgm:spPr/>
      <dgm:t>
        <a:bodyPr/>
        <a:lstStyle/>
        <a:p>
          <a:endParaRPr kumimoji="1" lang="ja-JP" altLang="en-US"/>
        </a:p>
      </dgm:t>
    </dgm:pt>
    <dgm:pt modelId="{3B99B67D-3DDB-4505-AE4C-CA2C5B849BDD}" type="sibTrans" cxnId="{570C9230-DDA9-462E-A3EF-916FE82C11BD}">
      <dgm:prSet/>
      <dgm:spPr/>
      <dgm:t>
        <a:bodyPr/>
        <a:lstStyle/>
        <a:p>
          <a:endParaRPr kumimoji="1" lang="ja-JP" altLang="en-US"/>
        </a:p>
      </dgm:t>
    </dgm:pt>
    <dgm:pt modelId="{F0273998-1E31-4778-BD30-FF22FC5F2D02}" type="pres">
      <dgm:prSet presAssocID="{24778DE1-7973-4964-946E-788AC1B5F83D}" presName="Name0" presStyleCnt="0">
        <dgm:presLayoutVars>
          <dgm:dir/>
          <dgm:animLvl val="lvl"/>
          <dgm:resizeHandles val="exact"/>
        </dgm:presLayoutVars>
      </dgm:prSet>
      <dgm:spPr/>
      <dgm:t>
        <a:bodyPr/>
        <a:lstStyle/>
        <a:p>
          <a:endParaRPr kumimoji="1" lang="ja-JP" altLang="en-US"/>
        </a:p>
      </dgm:t>
    </dgm:pt>
    <dgm:pt modelId="{B12286D1-3A11-4187-A8CA-7DDA520C6442}" type="pres">
      <dgm:prSet presAssocID="{9A9205D6-62F6-40F5-980F-2998CE6D3A4F}" presName="linNode" presStyleCnt="0"/>
      <dgm:spPr/>
    </dgm:pt>
    <dgm:pt modelId="{AF16D6BC-6141-4F7D-9E26-F928AFFE6744}" type="pres">
      <dgm:prSet presAssocID="{9A9205D6-62F6-40F5-980F-2998CE6D3A4F}" presName="parentText" presStyleLbl="node1" presStyleIdx="0" presStyleCnt="1" custScaleX="99750" custScaleY="75665">
        <dgm:presLayoutVars>
          <dgm:chMax val="1"/>
          <dgm:bulletEnabled val="1"/>
        </dgm:presLayoutVars>
      </dgm:prSet>
      <dgm:spPr/>
      <dgm:t>
        <a:bodyPr/>
        <a:lstStyle/>
        <a:p>
          <a:endParaRPr kumimoji="1" lang="ja-JP" altLang="en-US"/>
        </a:p>
      </dgm:t>
    </dgm:pt>
    <dgm:pt modelId="{299D31F9-01E9-49B2-A09D-5345E9DF2533}" type="pres">
      <dgm:prSet presAssocID="{9A9205D6-62F6-40F5-980F-2998CE6D3A4F}" presName="descendantText" presStyleLbl="alignAccFollowNode1" presStyleIdx="0" presStyleCnt="1" custScaleX="98148" custScaleY="96114" custLinFactNeighborX="1010" custLinFactNeighborY="-922">
        <dgm:presLayoutVars>
          <dgm:bulletEnabled val="1"/>
        </dgm:presLayoutVars>
      </dgm:prSet>
      <dgm:spPr/>
      <dgm:t>
        <a:bodyPr/>
        <a:lstStyle/>
        <a:p>
          <a:endParaRPr kumimoji="1" lang="ja-JP" altLang="en-US"/>
        </a:p>
      </dgm:t>
    </dgm:pt>
  </dgm:ptLst>
  <dgm:cxnLst>
    <dgm:cxn modelId="{C64120FC-3FED-4CB0-8035-F7D8EF4F3648}" type="presOf" srcId="{EAFF4384-89C1-44AB-8201-B1540BDD1193}" destId="{299D31F9-01E9-49B2-A09D-5345E9DF2533}" srcOrd="0" destOrd="3" presId="urn:microsoft.com/office/officeart/2005/8/layout/vList5"/>
    <dgm:cxn modelId="{B3925B9E-54B2-43AD-AF77-CCA17669042A}" srcId="{9A9205D6-62F6-40F5-980F-2998CE6D3A4F}" destId="{775EE6E7-7587-4553-ADB7-8C71B3D5FD27}" srcOrd="5" destOrd="0" parTransId="{608B84EB-BDE7-4F56-A80B-D3FF6B5D5F52}" sibTransId="{0A068CE8-45AF-46E0-A266-49453D116281}"/>
    <dgm:cxn modelId="{E39A741B-9838-4B89-975F-8DD519D94AFD}" type="presOf" srcId="{9EB8EF02-276A-4B34-A279-26D522990DC8}" destId="{299D31F9-01E9-49B2-A09D-5345E9DF2533}" srcOrd="0" destOrd="1" presId="urn:microsoft.com/office/officeart/2005/8/layout/vList5"/>
    <dgm:cxn modelId="{451369E5-91DE-4505-9AF6-673540E1DCA0}" type="presOf" srcId="{24778DE1-7973-4964-946E-788AC1B5F83D}" destId="{F0273998-1E31-4778-BD30-FF22FC5F2D02}" srcOrd="0" destOrd="0" presId="urn:microsoft.com/office/officeart/2005/8/layout/vList5"/>
    <dgm:cxn modelId="{7A2FDAD1-38C8-4283-B3C3-5AF364C9EB66}" type="presOf" srcId="{01EB17BA-9726-42E2-B039-449509BD66FF}" destId="{299D31F9-01E9-49B2-A09D-5345E9DF2533}" srcOrd="0" destOrd="4" presId="urn:microsoft.com/office/officeart/2005/8/layout/vList5"/>
    <dgm:cxn modelId="{472A2EC1-A16F-4EAD-B03C-10FFB94BDBF5}" type="presOf" srcId="{775EE6E7-7587-4553-ADB7-8C71B3D5FD27}" destId="{299D31F9-01E9-49B2-A09D-5345E9DF2533}" srcOrd="0" destOrd="5" presId="urn:microsoft.com/office/officeart/2005/8/layout/vList5"/>
    <dgm:cxn modelId="{A1F8F4D7-475A-4CC3-A8B3-B95509A8EC61}" type="presOf" srcId="{D983D2B3-E8B4-46A3-A643-A4A918FC8B47}" destId="{299D31F9-01E9-49B2-A09D-5345E9DF2533}" srcOrd="0" destOrd="6" presId="urn:microsoft.com/office/officeart/2005/8/layout/vList5"/>
    <dgm:cxn modelId="{C621CD5F-6793-41BB-810D-DD48286DA160}" srcId="{9A9205D6-62F6-40F5-980F-2998CE6D3A4F}" destId="{CCD1E321-90C7-46DB-B781-8DB71EACABAE}" srcOrd="7" destOrd="0" parTransId="{164D124F-DD73-45D1-8D0A-A03993433A81}" sibTransId="{BB7B0FD3-C6D2-489F-BF4C-16A0722AC026}"/>
    <dgm:cxn modelId="{1EDA2AA7-3FC7-4239-B3B2-36BCF38047AA}" type="presOf" srcId="{9362D36D-3519-4958-AA9D-DE96BCA92330}" destId="{299D31F9-01E9-49B2-A09D-5345E9DF2533}" srcOrd="0" destOrd="0" presId="urn:microsoft.com/office/officeart/2005/8/layout/vList5"/>
    <dgm:cxn modelId="{2A90B72A-B01B-4F69-8498-C8770E1FE23E}" srcId="{9A9205D6-62F6-40F5-980F-2998CE6D3A4F}" destId="{01EB17BA-9726-42E2-B039-449509BD66FF}" srcOrd="4" destOrd="0" parTransId="{66BE9C8F-B228-48ED-8E94-8BAFF7D590B5}" sibTransId="{140450F7-6724-44F4-A8CD-39BE66098EC8}"/>
    <dgm:cxn modelId="{B6CC2A50-4093-4907-A41F-BD3DB6EC3E3F}" srcId="{24778DE1-7973-4964-946E-788AC1B5F83D}" destId="{9A9205D6-62F6-40F5-980F-2998CE6D3A4F}" srcOrd="0" destOrd="0" parTransId="{04952061-BDBE-4196-9563-F0B35B69B70D}" sibTransId="{AAEC8061-F704-49BC-B921-BDA43544C620}"/>
    <dgm:cxn modelId="{3DE32BF0-CD05-41AF-8132-55CA0FDCB95B}" type="presOf" srcId="{9A9205D6-62F6-40F5-980F-2998CE6D3A4F}" destId="{AF16D6BC-6141-4F7D-9E26-F928AFFE6744}" srcOrd="0" destOrd="0" presId="urn:microsoft.com/office/officeart/2005/8/layout/vList5"/>
    <dgm:cxn modelId="{3F7885BF-3837-4BBC-827B-D6CBE6FD46CF}" srcId="{9A9205D6-62F6-40F5-980F-2998CE6D3A4F}" destId="{EAFF4384-89C1-44AB-8201-B1540BDD1193}" srcOrd="3" destOrd="0" parTransId="{13A32B22-EC73-4AF0-A5EB-E35B5047E4D1}" sibTransId="{09AAAC8F-7304-4EAA-8B69-21B6D11760EC}"/>
    <dgm:cxn modelId="{EAF6EA19-199A-45E7-AD1F-0A98A31DC522}" srcId="{9A9205D6-62F6-40F5-980F-2998CE6D3A4F}" destId="{9362D36D-3519-4958-AA9D-DE96BCA92330}" srcOrd="0" destOrd="0" parTransId="{EE65923D-890B-40EB-A267-370D9BAB73AF}" sibTransId="{4429EC4C-9AE0-4EB7-8825-3D023F906302}"/>
    <dgm:cxn modelId="{55647733-B52E-453A-B9F9-3358B280DB6A}" type="presOf" srcId="{5601EA3E-639A-49D8-BA0B-11EA2D043FB3}" destId="{299D31F9-01E9-49B2-A09D-5345E9DF2533}" srcOrd="0" destOrd="2" presId="urn:microsoft.com/office/officeart/2005/8/layout/vList5"/>
    <dgm:cxn modelId="{24FFDB4A-08FD-4227-8A32-4BC3E9462114}" type="presOf" srcId="{CCD1E321-90C7-46DB-B781-8DB71EACABAE}" destId="{299D31F9-01E9-49B2-A09D-5345E9DF2533}" srcOrd="0" destOrd="7" presId="urn:microsoft.com/office/officeart/2005/8/layout/vList5"/>
    <dgm:cxn modelId="{058DCB4E-9945-4DAD-8BB1-5939074553B0}" srcId="{9A9205D6-62F6-40F5-980F-2998CE6D3A4F}" destId="{5601EA3E-639A-49D8-BA0B-11EA2D043FB3}" srcOrd="2" destOrd="0" parTransId="{8BEF6738-2EA3-4217-BC3C-72AEB75C55B8}" sibTransId="{627699A9-554A-4816-9314-58B43DF31906}"/>
    <dgm:cxn modelId="{67A87FC8-7975-45E0-AECB-6A115842AC64}" srcId="{9A9205D6-62F6-40F5-980F-2998CE6D3A4F}" destId="{9EB8EF02-276A-4B34-A279-26D522990DC8}" srcOrd="1" destOrd="0" parTransId="{3CE2562F-36D0-4C15-83A2-1DE096D1727C}" sibTransId="{ED3623EC-28B8-4714-90E5-322D97F3F137}"/>
    <dgm:cxn modelId="{570C9230-DDA9-462E-A3EF-916FE82C11BD}" srcId="{9A9205D6-62F6-40F5-980F-2998CE6D3A4F}" destId="{D983D2B3-E8B4-46A3-A643-A4A918FC8B47}" srcOrd="6" destOrd="0" parTransId="{E25AF7A6-5AF6-4D63-BA05-173446831166}" sibTransId="{3B99B67D-3DDB-4505-AE4C-CA2C5B849BDD}"/>
    <dgm:cxn modelId="{7A51EF99-AA97-4D73-AB31-42165585919F}" type="presParOf" srcId="{F0273998-1E31-4778-BD30-FF22FC5F2D02}" destId="{B12286D1-3A11-4187-A8CA-7DDA520C6442}" srcOrd="0" destOrd="0" presId="urn:microsoft.com/office/officeart/2005/8/layout/vList5"/>
    <dgm:cxn modelId="{CFF5CC56-B6B7-4107-9E92-DF7C116684D5}" type="presParOf" srcId="{B12286D1-3A11-4187-A8CA-7DDA520C6442}" destId="{AF16D6BC-6141-4F7D-9E26-F928AFFE6744}" srcOrd="0" destOrd="0" presId="urn:microsoft.com/office/officeart/2005/8/layout/vList5"/>
    <dgm:cxn modelId="{52219699-F9B8-4A86-88C5-EFF84013D03D}" type="presParOf" srcId="{B12286D1-3A11-4187-A8CA-7DDA520C6442}" destId="{299D31F9-01E9-49B2-A09D-5345E9DF2533}" srcOrd="1" destOrd="0" presId="urn:microsoft.com/office/officeart/2005/8/layout/vList5"/>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D31F9-01E9-49B2-A09D-5345E9DF2533}">
      <dsp:nvSpPr>
        <dsp:cNvPr id="0" name=""/>
        <dsp:cNvSpPr/>
      </dsp:nvSpPr>
      <dsp:spPr>
        <a:xfrm rot="5400000">
          <a:off x="4538652" y="-1449252"/>
          <a:ext cx="1548784" cy="4885015"/>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kumimoji="1" lang="ja-JP" altLang="en-US" sz="1200" b="1" kern="1200" dirty="0">
            <a:latin typeface="ＭＳ ゴシック" pitchFamily="49" charset="-128"/>
            <a:ea typeface="ＭＳ ゴシック" pitchFamily="49" charset="-128"/>
          </a:endParaRPr>
        </a:p>
        <a:p>
          <a:pPr marL="114300" lvl="1" indent="-114300" algn="l" defTabSz="533400">
            <a:lnSpc>
              <a:spcPct val="90000"/>
            </a:lnSpc>
            <a:spcBef>
              <a:spcPct val="0"/>
            </a:spcBef>
            <a:spcAft>
              <a:spcPct val="15000"/>
            </a:spcAft>
            <a:buChar char="••"/>
          </a:pPr>
          <a:r>
            <a:rPr kumimoji="1" lang="ja-JP" altLang="en-US" sz="1200" b="1" kern="1200" dirty="0" smtClean="0">
              <a:latin typeface="HG教科書体" pitchFamily="17" charset="-128"/>
              <a:ea typeface="HG教科書体" pitchFamily="17" charset="-128"/>
            </a:rPr>
            <a:t>賃金格差是正、ワークライフバランスを明確に位置づける</a:t>
          </a:r>
          <a:endParaRPr kumimoji="1" lang="ja-JP" altLang="en-US" sz="1200" b="1" kern="1200" dirty="0">
            <a:latin typeface="HG教科書体" pitchFamily="17" charset="-128"/>
            <a:ea typeface="HG教科書体" pitchFamily="17" charset="-128"/>
          </a:endParaRPr>
        </a:p>
        <a:p>
          <a:pPr marL="114300" lvl="1" indent="-114300" algn="l" defTabSz="533400">
            <a:lnSpc>
              <a:spcPct val="90000"/>
            </a:lnSpc>
            <a:spcBef>
              <a:spcPct val="0"/>
            </a:spcBef>
            <a:spcAft>
              <a:spcPct val="15000"/>
            </a:spcAft>
            <a:buChar char="••"/>
          </a:pPr>
          <a:r>
            <a:rPr kumimoji="1" lang="ja-JP" altLang="en-US" sz="1200" b="1" kern="1200" smtClean="0">
              <a:latin typeface="HG教科書体" pitchFamily="17" charset="-128"/>
              <a:ea typeface="HG教科書体" pitchFamily="17" charset="-128"/>
            </a:rPr>
            <a:t>ポジティブアクションを事業主の責務と位置づける</a:t>
          </a:r>
          <a:endParaRPr kumimoji="1" lang="ja-JP" altLang="en-US" sz="1200" b="1" kern="1200" dirty="0">
            <a:latin typeface="HG教科書体" pitchFamily="17" charset="-128"/>
            <a:ea typeface="HG教科書体" pitchFamily="17" charset="-128"/>
          </a:endParaRPr>
        </a:p>
        <a:p>
          <a:pPr marL="114300" lvl="1" indent="-114300" algn="l" defTabSz="533400">
            <a:lnSpc>
              <a:spcPct val="90000"/>
            </a:lnSpc>
            <a:spcBef>
              <a:spcPct val="0"/>
            </a:spcBef>
            <a:spcAft>
              <a:spcPct val="15000"/>
            </a:spcAft>
            <a:buChar char="••"/>
          </a:pPr>
          <a:r>
            <a:rPr kumimoji="1" lang="ja-JP" altLang="en-US" sz="1200" b="1" kern="1200" dirty="0" smtClean="0">
              <a:latin typeface="HG教科書体" pitchFamily="17" charset="-128"/>
              <a:ea typeface="HG教科書体" pitchFamily="17" charset="-128"/>
            </a:rPr>
            <a:t>間接差別法理を導入し、間接差別を例示列挙の形に</a:t>
          </a:r>
          <a:endParaRPr kumimoji="1" lang="ja-JP" altLang="en-US" sz="1200" b="1" kern="1200" dirty="0">
            <a:latin typeface="HG教科書体" pitchFamily="17" charset="-128"/>
            <a:ea typeface="HG教科書体" pitchFamily="17" charset="-128"/>
          </a:endParaRPr>
        </a:p>
        <a:p>
          <a:pPr marL="114300" lvl="1" indent="-114300" algn="l" defTabSz="533400">
            <a:lnSpc>
              <a:spcPct val="90000"/>
            </a:lnSpc>
            <a:spcBef>
              <a:spcPct val="0"/>
            </a:spcBef>
            <a:spcAft>
              <a:spcPct val="15000"/>
            </a:spcAft>
            <a:buChar char="••"/>
          </a:pPr>
          <a:r>
            <a:rPr kumimoji="1" lang="ja-JP" altLang="en-US" sz="1200" b="1" kern="1200" dirty="0" smtClean="0">
              <a:latin typeface="HG教科書体" pitchFamily="17" charset="-128"/>
              <a:ea typeface="HG教科書体" pitchFamily="17" charset="-128"/>
            </a:rPr>
            <a:t>雇用管理区分を越えて法違反の判断を行えるようにする</a:t>
          </a:r>
          <a:endParaRPr kumimoji="1" lang="ja-JP" altLang="en-US" sz="1200" b="1" kern="1200" dirty="0">
            <a:latin typeface="HG教科書体" pitchFamily="17" charset="-128"/>
            <a:ea typeface="HG教科書体" pitchFamily="17" charset="-128"/>
          </a:endParaRPr>
        </a:p>
        <a:p>
          <a:pPr marL="114300" lvl="1" indent="-114300" algn="l" defTabSz="533400">
            <a:lnSpc>
              <a:spcPct val="90000"/>
            </a:lnSpc>
            <a:spcBef>
              <a:spcPct val="0"/>
            </a:spcBef>
            <a:spcAft>
              <a:spcPct val="15000"/>
            </a:spcAft>
            <a:buChar char="••"/>
          </a:pPr>
          <a:r>
            <a:rPr kumimoji="1" lang="ja-JP" altLang="en-US" sz="1200" b="1" kern="1200" smtClean="0">
              <a:latin typeface="HG教科書体" pitchFamily="17" charset="-128"/>
              <a:ea typeface="HG教科書体" pitchFamily="17" charset="-128"/>
            </a:rPr>
            <a:t>差別救済制度を設け、罰則も整備</a:t>
          </a:r>
          <a:endParaRPr kumimoji="1" lang="ja-JP" altLang="en-US" sz="1200" b="1" kern="1200" dirty="0">
            <a:latin typeface="HG教科書体" pitchFamily="17" charset="-128"/>
            <a:ea typeface="HG教科書体" pitchFamily="17" charset="-128"/>
          </a:endParaRPr>
        </a:p>
        <a:p>
          <a:pPr marL="114300" lvl="1" indent="-114300" algn="l" defTabSz="533400">
            <a:lnSpc>
              <a:spcPct val="90000"/>
            </a:lnSpc>
            <a:spcBef>
              <a:spcPct val="0"/>
            </a:spcBef>
            <a:spcAft>
              <a:spcPct val="15000"/>
            </a:spcAft>
            <a:buChar char="••"/>
          </a:pPr>
          <a:r>
            <a:rPr kumimoji="1" lang="ja-JP" altLang="en-US" sz="1200" b="1" kern="1200" dirty="0" smtClean="0">
              <a:latin typeface="HG教科書体" pitchFamily="17" charset="-128"/>
              <a:ea typeface="HG教科書体" pitchFamily="17" charset="-128"/>
            </a:rPr>
            <a:t>ジェンダー関連法制の統合</a:t>
          </a:r>
          <a:endParaRPr kumimoji="1" lang="ja-JP" altLang="en-US" sz="1200" b="1" kern="1200" dirty="0">
            <a:latin typeface="HG教科書体" pitchFamily="17" charset="-128"/>
            <a:ea typeface="HG教科書体" pitchFamily="17" charset="-128"/>
          </a:endParaRPr>
        </a:p>
        <a:p>
          <a:pPr marL="57150" lvl="1" indent="-57150" algn="l" defTabSz="444500">
            <a:lnSpc>
              <a:spcPct val="90000"/>
            </a:lnSpc>
            <a:spcBef>
              <a:spcPct val="0"/>
            </a:spcBef>
            <a:spcAft>
              <a:spcPct val="15000"/>
            </a:spcAft>
            <a:buChar char="••"/>
          </a:pPr>
          <a:endParaRPr kumimoji="1" lang="ja-JP" altLang="en-US" sz="1000" b="1" kern="1200" dirty="0">
            <a:latin typeface="ＭＳ ゴシック" pitchFamily="49" charset="-128"/>
            <a:ea typeface="ＭＳ ゴシック" pitchFamily="49" charset="-128"/>
          </a:endParaRPr>
        </a:p>
      </dsp:txBody>
      <dsp:txXfrm rot="5400000">
        <a:off x="4538652" y="-1449252"/>
        <a:ext cx="1548784" cy="4885015"/>
      </dsp:txXfrm>
    </dsp:sp>
    <dsp:sp modelId="{AF16D6BC-6141-4F7D-9E26-F928AFFE6744}">
      <dsp:nvSpPr>
        <dsp:cNvPr id="0" name=""/>
        <dsp:cNvSpPr/>
      </dsp:nvSpPr>
      <dsp:spPr>
        <a:xfrm>
          <a:off x="49588" y="246068"/>
          <a:ext cx="2792671" cy="1524086"/>
        </a:xfrm>
        <a:prstGeom prst="roundRect">
          <a:avLst/>
        </a:prstGeom>
        <a:solidFill>
          <a:srgbClr val="FF7C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kumimoji="1" lang="en-US" altLang="ja-JP" sz="2400" b="1" kern="1200" dirty="0" smtClean="0"/>
            <a:t>【</a:t>
          </a:r>
          <a:r>
            <a:rPr kumimoji="1" lang="ja-JP" altLang="en-US" sz="2400" b="1" kern="1200" dirty="0" smtClean="0"/>
            <a:t>目指す形</a:t>
          </a:r>
          <a:r>
            <a:rPr kumimoji="1" lang="en-US" altLang="ja-JP" sz="2400" b="1" kern="1200" dirty="0" smtClean="0"/>
            <a:t>】</a:t>
          </a:r>
        </a:p>
        <a:p>
          <a:pPr lvl="0" algn="ctr" defTabSz="1066800">
            <a:lnSpc>
              <a:spcPct val="90000"/>
            </a:lnSpc>
            <a:spcBef>
              <a:spcPct val="0"/>
            </a:spcBef>
            <a:spcAft>
              <a:spcPct val="35000"/>
            </a:spcAft>
          </a:pPr>
          <a:r>
            <a:rPr kumimoji="1" lang="ja-JP" altLang="en-US" sz="2400" b="1" kern="1200" dirty="0" smtClean="0"/>
            <a:t>男女雇用平等法</a:t>
          </a:r>
          <a:endParaRPr kumimoji="1" lang="ja-JP" altLang="en-US" sz="2400" b="1" kern="1200" dirty="0"/>
        </a:p>
      </dsp:txBody>
      <dsp:txXfrm>
        <a:off x="49588" y="246068"/>
        <a:ext cx="2792671" cy="15240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91F9665-085E-43B0-87F8-9769D4E1A167}" type="datetimeFigureOut">
              <a:rPr kumimoji="1" lang="ja-JP" altLang="en-US" smtClean="0"/>
              <a:pPr/>
              <a:t>2014/5/21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E121117-FB6E-4FB4-9B13-3522BA2B62D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6EB69A-FFAD-45A5-9817-CC6B542D17DD}" type="datetime1">
              <a:rPr kumimoji="1" lang="ja-JP" altLang="en-US" smtClean="0"/>
              <a:pPr/>
              <a:t>2014/5/21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2DF3DB1-DA16-4ECA-A915-FE620DD63DD1}" type="datetime1">
              <a:rPr kumimoji="1" lang="ja-JP" altLang="en-US" smtClean="0"/>
              <a:pPr/>
              <a:t>2014/5/21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68E2B9B-019F-4D6E-B685-50E981813100}" type="datetime1">
              <a:rPr kumimoji="1" lang="ja-JP" altLang="en-US" smtClean="0"/>
              <a:pPr/>
              <a:t>2014/5/21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E950A29-BCA8-4C03-86F4-40764E931159}" type="datetime1">
              <a:rPr kumimoji="1" lang="ja-JP" altLang="en-US" smtClean="0"/>
              <a:pPr/>
              <a:t>2014/5/21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BA5289D-C5EF-43D5-9E41-9074310486EB}" type="datetime1">
              <a:rPr kumimoji="1" lang="ja-JP" altLang="en-US" smtClean="0"/>
              <a:pPr/>
              <a:t>2014/5/21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FC3CDC7-8A4C-485C-854C-9FA924BFDD93}" type="datetime1">
              <a:rPr kumimoji="1" lang="ja-JP" altLang="en-US" smtClean="0"/>
              <a:pPr/>
              <a:t>2014/5/21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6EA6E3E-53F3-4B3E-AF22-E59371282EB4}" type="datetime1">
              <a:rPr kumimoji="1" lang="ja-JP" altLang="en-US" smtClean="0"/>
              <a:pPr/>
              <a:t>2014/5/21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E96D6B9-7906-452E-A480-48F8E1B41C2E}" type="datetime1">
              <a:rPr kumimoji="1" lang="ja-JP" altLang="en-US" smtClean="0"/>
              <a:pPr/>
              <a:t>2014/5/21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A46854E-4EA1-4EE9-952D-F8068E64B961}" type="datetime1">
              <a:rPr kumimoji="1" lang="ja-JP" altLang="en-US" smtClean="0"/>
              <a:pPr/>
              <a:t>2014/5/21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D07C7A4-DA59-4D88-8452-945A0BD16E1A}" type="datetime1">
              <a:rPr kumimoji="1" lang="ja-JP" altLang="en-US" smtClean="0"/>
              <a:pPr/>
              <a:t>2014/5/21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95982E-53E9-4926-990E-DA695B9A06E0}" type="datetime1">
              <a:rPr kumimoji="1" lang="ja-JP" altLang="en-US" smtClean="0"/>
              <a:pPr/>
              <a:t>2014/5/21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557C7-2909-41A8-BC67-0A6615D9E271}" type="datetime1">
              <a:rPr kumimoji="1" lang="ja-JP" altLang="en-US" smtClean="0"/>
              <a:pPr/>
              <a:t>2014/5/21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1AC2A-99A2-45D4-B5DF-A50C2A5A2CF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391023"/>
            <a:ext cx="7772400" cy="1470025"/>
          </a:xfrm>
        </p:spPr>
        <p:txBody>
          <a:bodyPr>
            <a:normAutofit/>
          </a:bodyPr>
          <a:lstStyle/>
          <a:p>
            <a:r>
              <a:rPr kumimoji="1" lang="ja-JP" altLang="en-US" sz="3600" dirty="0" smtClean="0">
                <a:ln>
                  <a:solidFill>
                    <a:schemeClr val="accent5">
                      <a:lumMod val="75000"/>
                    </a:schemeClr>
                  </a:solidFill>
                </a:ln>
                <a:solidFill>
                  <a:schemeClr val="accent5">
                    <a:lumMod val="50000"/>
                  </a:schemeClr>
                </a:solidFill>
              </a:rPr>
              <a:t>男女雇用機会均等法施行規則の</a:t>
            </a:r>
            <a:r>
              <a:rPr kumimoji="1" lang="en-US" altLang="ja-JP" sz="3600" dirty="0" smtClean="0">
                <a:ln>
                  <a:solidFill>
                    <a:schemeClr val="accent5">
                      <a:lumMod val="75000"/>
                    </a:schemeClr>
                  </a:solidFill>
                </a:ln>
                <a:solidFill>
                  <a:schemeClr val="accent5">
                    <a:lumMod val="50000"/>
                  </a:schemeClr>
                </a:solidFill>
              </a:rPr>
              <a:t/>
            </a:r>
            <a:br>
              <a:rPr kumimoji="1" lang="en-US" altLang="ja-JP" sz="3600" dirty="0" smtClean="0">
                <a:ln>
                  <a:solidFill>
                    <a:schemeClr val="accent5">
                      <a:lumMod val="75000"/>
                    </a:schemeClr>
                  </a:solidFill>
                </a:ln>
                <a:solidFill>
                  <a:schemeClr val="accent5">
                    <a:lumMod val="50000"/>
                  </a:schemeClr>
                </a:solidFill>
              </a:rPr>
            </a:br>
            <a:r>
              <a:rPr kumimoji="1" lang="ja-JP" altLang="en-US" sz="3600" dirty="0" smtClean="0">
                <a:ln>
                  <a:solidFill>
                    <a:schemeClr val="accent5">
                      <a:lumMod val="75000"/>
                    </a:schemeClr>
                  </a:solidFill>
                </a:ln>
                <a:solidFill>
                  <a:schemeClr val="accent5">
                    <a:lumMod val="50000"/>
                  </a:schemeClr>
                </a:solidFill>
              </a:rPr>
              <a:t>改正等について</a:t>
            </a:r>
            <a:endParaRPr kumimoji="1" lang="ja-JP" altLang="en-US" sz="3600" dirty="0">
              <a:ln>
                <a:solidFill>
                  <a:schemeClr val="accent5">
                    <a:lumMod val="75000"/>
                  </a:schemeClr>
                </a:solidFill>
              </a:ln>
              <a:solidFill>
                <a:schemeClr val="accent5">
                  <a:lumMod val="50000"/>
                </a:schemeClr>
              </a:solidFill>
            </a:endParaRPr>
          </a:p>
        </p:txBody>
      </p:sp>
      <p:sp>
        <p:nvSpPr>
          <p:cNvPr id="3" name="サブタイトル 2"/>
          <p:cNvSpPr>
            <a:spLocks noGrp="1"/>
          </p:cNvSpPr>
          <p:nvPr>
            <p:ph type="subTitle" idx="1"/>
          </p:nvPr>
        </p:nvSpPr>
        <p:spPr>
          <a:xfrm>
            <a:off x="651520" y="3886200"/>
            <a:ext cx="8096944" cy="1775048"/>
          </a:xfrm>
        </p:spPr>
        <p:txBody>
          <a:bodyPr>
            <a:normAutofit/>
          </a:bodyPr>
          <a:lstStyle/>
          <a:p>
            <a:endParaRPr kumimoji="1" lang="en-US" altLang="ja-JP" dirty="0" smtClean="0"/>
          </a:p>
          <a:p>
            <a:r>
              <a:rPr lang="en-US" altLang="ja-JP" b="1" dirty="0" smtClean="0">
                <a:solidFill>
                  <a:schemeClr val="accent1">
                    <a:lumMod val="75000"/>
                  </a:schemeClr>
                </a:solidFill>
              </a:rPr>
              <a:t>2014</a:t>
            </a:r>
            <a:r>
              <a:rPr lang="ja-JP" altLang="en-US" b="1" dirty="0" smtClean="0">
                <a:solidFill>
                  <a:schemeClr val="accent1">
                    <a:lumMod val="75000"/>
                  </a:schemeClr>
                </a:solidFill>
              </a:rPr>
              <a:t>年</a:t>
            </a:r>
            <a:r>
              <a:rPr lang="en-US" altLang="ja-JP" b="1" dirty="0" smtClean="0">
                <a:solidFill>
                  <a:schemeClr val="accent1">
                    <a:lumMod val="75000"/>
                  </a:schemeClr>
                </a:solidFill>
              </a:rPr>
              <a:t>6</a:t>
            </a:r>
            <a:r>
              <a:rPr lang="ja-JP" altLang="en-US" b="1" dirty="0" smtClean="0">
                <a:solidFill>
                  <a:schemeClr val="accent1">
                    <a:lumMod val="75000"/>
                  </a:schemeClr>
                </a:solidFill>
              </a:rPr>
              <a:t>月男女平等月間　学習会資料</a:t>
            </a:r>
            <a:endParaRPr lang="en-US" altLang="ja-JP" b="1" dirty="0" smtClean="0">
              <a:solidFill>
                <a:schemeClr val="accent1">
                  <a:lumMod val="75000"/>
                </a:schemeClr>
              </a:solidFill>
            </a:endParaRPr>
          </a:p>
          <a:p>
            <a:r>
              <a:rPr lang="ja-JP" altLang="en-US" b="1" dirty="0" smtClean="0">
                <a:solidFill>
                  <a:schemeClr val="accent1">
                    <a:lumMod val="75000"/>
                  </a:schemeClr>
                </a:solidFill>
              </a:rPr>
              <a:t>連合総合男女平等局</a:t>
            </a:r>
            <a:endParaRPr lang="en-US" altLang="ja-JP" b="1" dirty="0" smtClean="0">
              <a:solidFill>
                <a:schemeClr val="accent1">
                  <a:lumMod val="75000"/>
                </a:schemeClr>
              </a:solidFill>
            </a:endParaRPr>
          </a:p>
          <a:p>
            <a:endParaRPr kumimoji="1" lang="en-US" altLang="ja-JP" b="1" dirty="0" smtClean="0">
              <a:solidFill>
                <a:schemeClr val="accent1">
                  <a:lumMod val="75000"/>
                </a:schemeClr>
              </a:solidFill>
            </a:endParaRPr>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1</a:t>
            </a:fld>
            <a:endParaRPr kumimoji="1" lang="ja-JP" altLang="en-US"/>
          </a:p>
        </p:txBody>
      </p:sp>
      <p:sp>
        <p:nvSpPr>
          <p:cNvPr id="5" name="正方形/長方形 4"/>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t-sato\Desktop\キャプチャ9].JPG"/>
          <p:cNvPicPr>
            <a:picLocks noChangeAspect="1" noChangeArrowheads="1"/>
          </p:cNvPicPr>
          <p:nvPr/>
        </p:nvPicPr>
        <p:blipFill>
          <a:blip r:embed="rId2" cstate="print"/>
          <a:srcRect/>
          <a:stretch>
            <a:fillRect/>
          </a:stretch>
        </p:blipFill>
        <p:spPr bwMode="auto">
          <a:xfrm>
            <a:off x="6588224" y="5013176"/>
            <a:ext cx="767531" cy="626673"/>
          </a:xfrm>
          <a:prstGeom prst="rect">
            <a:avLst/>
          </a:prstGeom>
          <a:noFill/>
        </p:spPr>
      </p:pic>
      <p:pic>
        <p:nvPicPr>
          <p:cNvPr id="7" name="Picture 2" descr="C:\Users\t-sato\Desktop\キャプチャ9].JPG"/>
          <p:cNvPicPr>
            <a:picLocks noChangeAspect="1" noChangeArrowheads="1"/>
          </p:cNvPicPr>
          <p:nvPr/>
        </p:nvPicPr>
        <p:blipFill>
          <a:blip r:embed="rId2" cstate="print"/>
          <a:srcRect/>
          <a:stretch>
            <a:fillRect/>
          </a:stretch>
        </p:blipFill>
        <p:spPr bwMode="auto">
          <a:xfrm>
            <a:off x="2051720" y="5034575"/>
            <a:ext cx="767531" cy="626673"/>
          </a:xfrm>
          <a:prstGeom prst="rect">
            <a:avLst/>
          </a:prstGeom>
          <a:noFill/>
        </p:spPr>
      </p:pic>
      <p:pic>
        <p:nvPicPr>
          <p:cNvPr id="1027" name="Picture 3" descr="C:\Users\t-sato\Desktop\キャプチャ8.JPG"/>
          <p:cNvPicPr>
            <a:picLocks noChangeAspect="1" noChangeArrowheads="1"/>
          </p:cNvPicPr>
          <p:nvPr/>
        </p:nvPicPr>
        <p:blipFill>
          <a:blip r:embed="rId3" cstate="print"/>
          <a:srcRect/>
          <a:stretch>
            <a:fillRect/>
          </a:stretch>
        </p:blipFill>
        <p:spPr bwMode="auto">
          <a:xfrm>
            <a:off x="6948264" y="548680"/>
            <a:ext cx="1407358" cy="17008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10</a:t>
            </a:fld>
            <a:endParaRPr kumimoji="1" lang="ja-JP" altLang="en-US"/>
          </a:p>
        </p:txBody>
      </p:sp>
      <p:sp>
        <p:nvSpPr>
          <p:cNvPr id="5" name="正方形/長方形 4"/>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683568" y="1268760"/>
            <a:ext cx="7772400" cy="1470025"/>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cap="all" noProof="0" dirty="0" smtClean="0">
                <a:ln>
                  <a:solidFill>
                    <a:schemeClr val="accent5">
                      <a:lumMod val="75000"/>
                    </a:schemeClr>
                  </a:solidFill>
                </a:ln>
                <a:solidFill>
                  <a:schemeClr val="accent5">
                    <a:lumMod val="50000"/>
                  </a:schemeClr>
                </a:solidFill>
                <a:latin typeface="+mj-lt"/>
                <a:ea typeface="+mj-ea"/>
                <a:cs typeface="+mj-cs"/>
              </a:rPr>
              <a:t>～補足資料～</a:t>
            </a:r>
            <a:endParaRPr lang="en-US" altLang="ja-JP" sz="3600" b="1" cap="all" noProof="0" dirty="0" smtClean="0">
              <a:ln>
                <a:solidFill>
                  <a:schemeClr val="accent5">
                    <a:lumMod val="75000"/>
                  </a:schemeClr>
                </a:solidFill>
              </a:ln>
              <a:solidFill>
                <a:schemeClr val="accent5">
                  <a:lumMod val="50000"/>
                </a:schemeClr>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all" spc="0" normalizeH="0" baseline="0" dirty="0" smtClean="0">
                <a:ln>
                  <a:solidFill>
                    <a:schemeClr val="accent5">
                      <a:lumMod val="75000"/>
                    </a:schemeClr>
                  </a:solidFill>
                </a:ln>
                <a:solidFill>
                  <a:schemeClr val="accent5">
                    <a:lumMod val="50000"/>
                  </a:schemeClr>
                </a:solidFill>
                <a:effectLst/>
                <a:uLnTx/>
                <a:uFillTx/>
                <a:latin typeface="+mj-lt"/>
                <a:ea typeface="+mj-ea"/>
                <a:cs typeface="+mj-cs"/>
              </a:rPr>
              <a:t>男女雇用機会均等法制定の背景</a:t>
            </a:r>
            <a:endParaRPr kumimoji="1" lang="ja-JP" altLang="en-US" sz="3600" b="1" i="0" u="none" strike="noStrike" kern="1200" cap="all" spc="0" normalizeH="0" baseline="0" noProof="0" dirty="0">
              <a:ln>
                <a:solidFill>
                  <a:schemeClr val="accent5">
                    <a:lumMod val="75000"/>
                  </a:schemeClr>
                </a:solidFill>
              </a:ln>
              <a:solidFill>
                <a:schemeClr val="accent5">
                  <a:lumMod val="50000"/>
                </a:schemeClr>
              </a:solidFill>
              <a:effectLst/>
              <a:uLnTx/>
              <a:uFillTx/>
              <a:latin typeface="+mj-lt"/>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6084168" y="3068960"/>
            <a:ext cx="2140760" cy="284476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sato\Desktop\キャプチャ6.JPG"/>
          <p:cNvPicPr>
            <a:picLocks noChangeAspect="1" noChangeArrowheads="1"/>
          </p:cNvPicPr>
          <p:nvPr/>
        </p:nvPicPr>
        <p:blipFill>
          <a:blip r:embed="rId2" cstate="print"/>
          <a:srcRect/>
          <a:stretch>
            <a:fillRect/>
          </a:stretch>
        </p:blipFill>
        <p:spPr bwMode="auto">
          <a:xfrm rot="1126308" flipH="1">
            <a:off x="7599451" y="2808044"/>
            <a:ext cx="1306938" cy="1472183"/>
          </a:xfrm>
          <a:prstGeom prst="rect">
            <a:avLst/>
          </a:prstGeom>
          <a:noFill/>
        </p:spPr>
      </p:pic>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11</a:t>
            </a:fld>
            <a:endParaRPr kumimoji="1" lang="ja-JP" altLang="en-US"/>
          </a:p>
        </p:txBody>
      </p:sp>
      <p:sp>
        <p:nvSpPr>
          <p:cNvPr id="5" name="角丸四角形 4"/>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lvl="0" algn="ctr">
              <a:spcBef>
                <a:spcPct val="0"/>
              </a:spcBef>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均等法理解の</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ために押さえるべき背景</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a:p>
            <a:pPr lvl="0" algn="ctr">
              <a:spcBef>
                <a:spcPct val="0"/>
              </a:spcBef>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a:t>
            </a:r>
            <a:r>
              <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rPr>
              <a:t> 1985</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rPr>
              <a:t>年の男女雇用機会均等法成立への流れ</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a:t>
            </a:r>
            <a:endPar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sp>
        <p:nvSpPr>
          <p:cNvPr id="7" name="テキスト ボックス 6"/>
          <p:cNvSpPr txBox="1"/>
          <p:nvPr/>
        </p:nvSpPr>
        <p:spPr>
          <a:xfrm>
            <a:off x="611560" y="1343670"/>
            <a:ext cx="7992888" cy="954107"/>
          </a:xfrm>
          <a:prstGeom prst="rect">
            <a:avLst/>
          </a:prstGeom>
          <a:noFill/>
        </p:spPr>
        <p:txBody>
          <a:bodyPr wrap="square" rtlCol="0">
            <a:spAutoFit/>
          </a:bodyPr>
          <a:lstStyle/>
          <a:p>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r>
              <a:rPr lang="ja-JP" altLang="en-US"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男女雇用機会均等法成立の背景</a:t>
            </a:r>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○雇用の場における女性に対する厳しい差別状況</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○国際社会の動き、特に「女性差別撤廃条約」批准のための国内法整備の必要性</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○成立した均等法は「努力義務法」であったが、社会的インパクトを与えた</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p:txBody>
      </p:sp>
      <p:sp>
        <p:nvSpPr>
          <p:cNvPr id="8" name="正方形/長方形 7"/>
          <p:cNvSpPr/>
          <p:nvPr/>
        </p:nvSpPr>
        <p:spPr>
          <a:xfrm>
            <a:off x="4788024" y="5517232"/>
            <a:ext cx="4572000" cy="1200329"/>
          </a:xfrm>
          <a:prstGeom prst="rect">
            <a:avLst/>
          </a:prstGeom>
        </p:spPr>
        <p:txBody>
          <a:bodyPr>
            <a:spAutoFit/>
          </a:bodyPr>
          <a:lstStyle/>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・女性の活躍が当たり前になるなど、</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　「時代」が変わったというインパクトを社会に与えた</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・あくまで長時間労働などが前提の「男並み」の働き方</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　を求められてしまうとの懸念が払拭できなかった</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・努力義務項目が多いなど実効性に乏しい面も　</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endParaRPr lang="en-US" altLang="ja-JP" sz="1200" b="1" dirty="0" smtClean="0">
              <a:solidFill>
                <a:schemeClr val="accent5">
                  <a:lumMod val="75000"/>
                </a:schemeClr>
              </a:solidFill>
              <a:latin typeface="ＭＳ ゴシック" pitchFamily="49" charset="-128"/>
              <a:ea typeface="ＤＦ平成ゴシック体W5" pitchFamily="1" charset="-128"/>
            </a:endParaRPr>
          </a:p>
        </p:txBody>
      </p:sp>
      <p:sp>
        <p:nvSpPr>
          <p:cNvPr id="9" name="正方形/長方形 8"/>
          <p:cNvSpPr/>
          <p:nvPr/>
        </p:nvSpPr>
        <p:spPr>
          <a:xfrm>
            <a:off x="467544" y="2564905"/>
            <a:ext cx="4536504" cy="1015663"/>
          </a:xfrm>
          <a:prstGeom prst="rect">
            <a:avLst/>
          </a:prstGeom>
        </p:spPr>
        <p:txBody>
          <a:bodyPr wrap="square">
            <a:spAutoFit/>
          </a:bodyPr>
          <a:lstStyle/>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・募集、採用、配置・配置転換、賃金、教育訓練、昇進・昇格、解雇、定年等諸々の差別が存することは否定できない</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・明文をもって男女差別を禁止し、迅速かつ妥当な解決を図りうる行政上の救済が必要</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lgn="r">
              <a:buNone/>
            </a:pPr>
            <a:r>
              <a:rPr lang="en-US" altLang="ja-JP" sz="1200" b="1" dirty="0" smtClean="0">
                <a:solidFill>
                  <a:schemeClr val="accent5">
                    <a:lumMod val="75000"/>
                  </a:schemeClr>
                </a:solidFill>
                <a:latin typeface="ＭＳ ゴシック" pitchFamily="49" charset="-128"/>
                <a:ea typeface="ＤＦ平成ゴシック体W5" pitchFamily="1" charset="-128"/>
              </a:rPr>
              <a:t>1978</a:t>
            </a:r>
            <a:r>
              <a:rPr lang="ja-JP" altLang="en-US" sz="1200" b="1" dirty="0" smtClean="0">
                <a:solidFill>
                  <a:schemeClr val="accent5">
                    <a:lumMod val="75000"/>
                  </a:schemeClr>
                </a:solidFill>
                <a:latin typeface="ＭＳ ゴシック" pitchFamily="49" charset="-128"/>
                <a:ea typeface="ＤＦ平成ゴシック体W5" pitchFamily="1" charset="-128"/>
              </a:rPr>
              <a:t>年</a:t>
            </a:r>
            <a:r>
              <a:rPr lang="en-US" altLang="ja-JP" sz="1200" b="1" dirty="0" smtClean="0">
                <a:solidFill>
                  <a:schemeClr val="accent5">
                    <a:lumMod val="75000"/>
                  </a:schemeClr>
                </a:solidFill>
                <a:latin typeface="ＭＳ ゴシック" pitchFamily="49" charset="-128"/>
                <a:ea typeface="ＤＦ平成ゴシック体W5" pitchFamily="1" charset="-128"/>
              </a:rPr>
              <a:t>11</a:t>
            </a:r>
            <a:r>
              <a:rPr lang="ja-JP" altLang="en-US" sz="1200" b="1" dirty="0" smtClean="0">
                <a:solidFill>
                  <a:schemeClr val="accent5">
                    <a:lumMod val="75000"/>
                  </a:schemeClr>
                </a:solidFill>
                <a:latin typeface="ＭＳ ゴシック" pitchFamily="49" charset="-128"/>
                <a:ea typeface="ＤＦ平成ゴシック体W5" pitchFamily="1" charset="-128"/>
              </a:rPr>
              <a:t>月「労働基準法研究会報告（女子関係）</a:t>
            </a:r>
            <a:r>
              <a:rPr lang="ja-JP" altLang="en-US" sz="1200" dirty="0" smtClean="0">
                <a:solidFill>
                  <a:schemeClr val="accent5">
                    <a:lumMod val="75000"/>
                  </a:schemeClr>
                </a:solidFill>
                <a:latin typeface="ＭＳ ゴシック" pitchFamily="49" charset="-128"/>
                <a:ea typeface="ＤＨＰ平成明朝体W3" pitchFamily="2" charset="-128"/>
              </a:rPr>
              <a:t>」</a:t>
            </a:r>
            <a:endParaRPr lang="en-US" altLang="ja-JP" sz="1200" dirty="0" smtClean="0">
              <a:solidFill>
                <a:schemeClr val="accent5">
                  <a:lumMod val="75000"/>
                </a:schemeClr>
              </a:solidFill>
              <a:latin typeface="ＭＳ ゴシック" pitchFamily="49" charset="-128"/>
              <a:ea typeface="ＤＨＰ平成明朝体W3" pitchFamily="2" charset="-128"/>
            </a:endParaRPr>
          </a:p>
        </p:txBody>
      </p:sp>
      <p:sp>
        <p:nvSpPr>
          <p:cNvPr id="10" name="正方形/長方形 9"/>
          <p:cNvSpPr/>
          <p:nvPr/>
        </p:nvSpPr>
        <p:spPr>
          <a:xfrm>
            <a:off x="2411760" y="4005064"/>
            <a:ext cx="5328592" cy="1015663"/>
          </a:xfrm>
          <a:prstGeom prst="rect">
            <a:avLst/>
          </a:prstGeom>
        </p:spPr>
        <p:txBody>
          <a:bodyPr wrap="square">
            <a:spAutoFit/>
          </a:bodyPr>
          <a:lstStyle/>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a:t>
            </a:r>
            <a:r>
              <a:rPr lang="en-US" altLang="ja-JP" sz="1200" b="1" dirty="0" smtClean="0">
                <a:solidFill>
                  <a:schemeClr val="accent5">
                    <a:lumMod val="75000"/>
                  </a:schemeClr>
                </a:solidFill>
                <a:latin typeface="ＭＳ ゴシック" pitchFamily="49" charset="-128"/>
                <a:ea typeface="ＤＦ平成ゴシック体W5" pitchFamily="1" charset="-128"/>
              </a:rPr>
              <a:t>1975</a:t>
            </a:r>
            <a:r>
              <a:rPr lang="ja-JP" altLang="en-US" sz="1200" b="1" dirty="0" smtClean="0">
                <a:solidFill>
                  <a:schemeClr val="accent5">
                    <a:lumMod val="75000"/>
                  </a:schemeClr>
                </a:solidFill>
                <a:latin typeface="ＭＳ ゴシック" pitchFamily="49" charset="-128"/>
                <a:ea typeface="ＤＦ平成ゴシック体W5" pitchFamily="1" charset="-128"/>
              </a:rPr>
              <a:t>年「国連婦人年」に採択された「世界行動計画」に基づき、</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　　</a:t>
            </a:r>
            <a:r>
              <a:rPr lang="en-US" altLang="ja-JP" sz="1200" b="1" dirty="0" smtClean="0">
                <a:solidFill>
                  <a:schemeClr val="accent5">
                    <a:lumMod val="75000"/>
                  </a:schemeClr>
                </a:solidFill>
                <a:latin typeface="ＭＳ ゴシック" pitchFamily="49" charset="-128"/>
                <a:ea typeface="ＤＦ平成ゴシック体W5" pitchFamily="1" charset="-128"/>
              </a:rPr>
              <a:t>1976</a:t>
            </a:r>
            <a:r>
              <a:rPr lang="ja-JP" altLang="en-US" sz="1200" b="1" dirty="0" smtClean="0">
                <a:solidFill>
                  <a:schemeClr val="accent5">
                    <a:lumMod val="75000"/>
                  </a:schemeClr>
                </a:solidFill>
                <a:latin typeface="ＭＳ ゴシック" pitchFamily="49" charset="-128"/>
                <a:ea typeface="ＤＦ平成ゴシック体W5" pitchFamily="1" charset="-128"/>
              </a:rPr>
              <a:t>年～</a:t>
            </a:r>
            <a:r>
              <a:rPr lang="en-US" altLang="ja-JP" sz="1200" b="1" dirty="0" smtClean="0">
                <a:solidFill>
                  <a:schemeClr val="accent5">
                    <a:lumMod val="75000"/>
                  </a:schemeClr>
                </a:solidFill>
                <a:latin typeface="ＭＳ ゴシック" pitchFamily="49" charset="-128"/>
                <a:ea typeface="ＤＦ平成ゴシック体W5" pitchFamily="1" charset="-128"/>
              </a:rPr>
              <a:t>1985</a:t>
            </a:r>
            <a:r>
              <a:rPr lang="ja-JP" altLang="en-US" sz="1200" b="1" dirty="0" smtClean="0">
                <a:solidFill>
                  <a:schemeClr val="accent5">
                    <a:lumMod val="75000"/>
                  </a:schemeClr>
                </a:solidFill>
                <a:latin typeface="ＭＳ ゴシック" pitchFamily="49" charset="-128"/>
                <a:ea typeface="ＤＦ平成ゴシック体W5" pitchFamily="1" charset="-128"/>
              </a:rPr>
              <a:t>年は「国連婦人の</a:t>
            </a:r>
            <a:r>
              <a:rPr lang="en-US" altLang="ja-JP" sz="1200" b="1" dirty="0" smtClean="0">
                <a:solidFill>
                  <a:schemeClr val="accent5">
                    <a:lumMod val="75000"/>
                  </a:schemeClr>
                </a:solidFill>
                <a:latin typeface="ＭＳ ゴシック" pitchFamily="49" charset="-128"/>
                <a:ea typeface="ＤＦ平成ゴシック体W5" pitchFamily="1" charset="-128"/>
              </a:rPr>
              <a:t>10</a:t>
            </a:r>
            <a:r>
              <a:rPr lang="ja-JP" altLang="en-US" sz="1200" b="1" dirty="0" smtClean="0">
                <a:solidFill>
                  <a:schemeClr val="accent5">
                    <a:lumMod val="75000"/>
                  </a:schemeClr>
                </a:solidFill>
                <a:latin typeface="ＭＳ ゴシック" pitchFamily="49" charset="-128"/>
                <a:ea typeface="ＤＦ平成ゴシック体W5" pitchFamily="1" charset="-128"/>
              </a:rPr>
              <a:t>年」</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a:t>
            </a:r>
            <a:r>
              <a:rPr lang="en-US" altLang="ja-JP" sz="1200" b="1" dirty="0" smtClean="0">
                <a:solidFill>
                  <a:schemeClr val="accent5">
                    <a:lumMod val="75000"/>
                  </a:schemeClr>
                </a:solidFill>
                <a:latin typeface="ＭＳ ゴシック" pitchFamily="49" charset="-128"/>
                <a:ea typeface="ＤＦ平成ゴシック体W5" pitchFamily="1" charset="-128"/>
              </a:rPr>
              <a:t>1979</a:t>
            </a:r>
            <a:r>
              <a:rPr lang="ja-JP" altLang="en-US" sz="1200" b="1" dirty="0" smtClean="0">
                <a:solidFill>
                  <a:schemeClr val="accent5">
                    <a:lumMod val="75000"/>
                  </a:schemeClr>
                </a:solidFill>
                <a:latin typeface="ＭＳ ゴシック" pitchFamily="49" charset="-128"/>
                <a:ea typeface="ＤＦ平成ゴシック体W5" pitchFamily="1" charset="-128"/>
              </a:rPr>
              <a:t>年に「女性差別撤廃条約」が国連総会で採択→国内法整備の必要性</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a:t>
            </a:r>
            <a:r>
              <a:rPr lang="en-US" altLang="ja-JP" sz="1200" b="1" dirty="0" smtClean="0">
                <a:solidFill>
                  <a:schemeClr val="accent5">
                    <a:lumMod val="75000"/>
                  </a:schemeClr>
                </a:solidFill>
                <a:latin typeface="ＭＳ ゴシック" pitchFamily="49" charset="-128"/>
                <a:ea typeface="ＤＦ平成ゴシック体W5" pitchFamily="1" charset="-128"/>
              </a:rPr>
              <a:t>1985</a:t>
            </a:r>
            <a:r>
              <a:rPr lang="ja-JP" altLang="en-US" sz="1200" b="1" dirty="0" smtClean="0">
                <a:solidFill>
                  <a:schemeClr val="accent5">
                    <a:lumMod val="75000"/>
                  </a:schemeClr>
                </a:solidFill>
                <a:latin typeface="ＭＳ ゴシック" pitchFamily="49" charset="-128"/>
                <a:ea typeface="ＤＦ平成ゴシック体W5" pitchFamily="1" charset="-128"/>
              </a:rPr>
              <a:t>年に男女雇用機会均等法など関係法成立</a:t>
            </a:r>
            <a:endParaRPr lang="en-US" altLang="ja-JP" sz="1200" b="1" dirty="0" smtClean="0">
              <a:solidFill>
                <a:schemeClr val="accent5">
                  <a:lumMod val="75000"/>
                </a:schemeClr>
              </a:solidFill>
              <a:latin typeface="ＭＳ ゴシック" pitchFamily="49" charset="-128"/>
              <a:ea typeface="ＤＦ平成ゴシック体W5" pitchFamily="1" charset="-128"/>
            </a:endParaRPr>
          </a:p>
          <a:p>
            <a:pPr>
              <a:buNone/>
            </a:pPr>
            <a:r>
              <a:rPr lang="ja-JP" altLang="en-US" sz="1200" b="1" dirty="0" smtClean="0">
                <a:solidFill>
                  <a:schemeClr val="accent5">
                    <a:lumMod val="75000"/>
                  </a:schemeClr>
                </a:solidFill>
                <a:latin typeface="ＭＳ ゴシック" pitchFamily="49" charset="-128"/>
                <a:ea typeface="ＤＦ平成ゴシック体W5" pitchFamily="1" charset="-128"/>
              </a:rPr>
              <a:t>　→「女性差別撤廃条約」批准</a:t>
            </a:r>
            <a:endParaRPr lang="en-US" altLang="ja-JP" sz="1200" b="1" dirty="0" smtClean="0">
              <a:solidFill>
                <a:schemeClr val="accent5">
                  <a:lumMod val="75000"/>
                </a:schemeClr>
              </a:solidFill>
              <a:latin typeface="ＭＳ ゴシック" pitchFamily="49" charset="-128"/>
              <a:ea typeface="ＤＦ平成ゴシック体W5" pitchFamily="1" charset="-128"/>
            </a:endParaRPr>
          </a:p>
        </p:txBody>
      </p:sp>
      <p:sp>
        <p:nvSpPr>
          <p:cNvPr id="11" name="正方形/長方形 10"/>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95536" y="2204864"/>
            <a:ext cx="4896544" cy="1512168"/>
          </a:xfrm>
          <a:prstGeom prst="ellipse">
            <a:avLst/>
          </a:prstGeom>
          <a:solidFill>
            <a:schemeClr val="accent5">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195736" y="3645024"/>
            <a:ext cx="5544616" cy="1512168"/>
          </a:xfrm>
          <a:prstGeom prst="ellipse">
            <a:avLst/>
          </a:prstGeom>
          <a:solidFill>
            <a:schemeClr val="accent3">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283968" y="5085184"/>
            <a:ext cx="4536504" cy="1512168"/>
          </a:xfrm>
          <a:prstGeom prst="ellipse">
            <a:avLst/>
          </a:prstGeom>
          <a:solidFill>
            <a:schemeClr val="accent6">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123728" y="2276872"/>
            <a:ext cx="1152128" cy="369332"/>
          </a:xfrm>
          <a:prstGeom prst="rect">
            <a:avLst/>
          </a:prstGeom>
          <a:noFill/>
        </p:spPr>
        <p:txBody>
          <a:bodyPr wrap="square" rtlCol="0">
            <a:spAutoFit/>
          </a:bodyPr>
          <a:lstStyle/>
          <a:p>
            <a:r>
              <a:rPr kumimoji="1" lang="ja-JP" altLang="en-US" b="1" dirty="0" smtClean="0">
                <a:solidFill>
                  <a:schemeClr val="accent5">
                    <a:lumMod val="50000"/>
                  </a:schemeClr>
                </a:solidFill>
              </a:rPr>
              <a:t>差別実態</a:t>
            </a:r>
            <a:endParaRPr kumimoji="1" lang="ja-JP" altLang="en-US" b="1" dirty="0">
              <a:solidFill>
                <a:schemeClr val="accent5">
                  <a:lumMod val="50000"/>
                </a:schemeClr>
              </a:solidFill>
            </a:endParaRPr>
          </a:p>
        </p:txBody>
      </p:sp>
      <p:sp>
        <p:nvSpPr>
          <p:cNvPr id="16" name="テキスト ボックス 15"/>
          <p:cNvSpPr txBox="1"/>
          <p:nvPr/>
        </p:nvSpPr>
        <p:spPr>
          <a:xfrm>
            <a:off x="3635896" y="3717032"/>
            <a:ext cx="2664296" cy="369332"/>
          </a:xfrm>
          <a:prstGeom prst="rect">
            <a:avLst/>
          </a:prstGeom>
          <a:noFill/>
        </p:spPr>
        <p:txBody>
          <a:bodyPr wrap="square" rtlCol="0">
            <a:spAutoFit/>
          </a:bodyPr>
          <a:lstStyle/>
          <a:p>
            <a:r>
              <a:rPr lang="ja-JP" altLang="en-US" b="1" dirty="0" smtClean="0">
                <a:solidFill>
                  <a:schemeClr val="accent5">
                    <a:lumMod val="50000"/>
                  </a:schemeClr>
                </a:solidFill>
              </a:rPr>
              <a:t>国際的な流れから法制定</a:t>
            </a:r>
            <a:endParaRPr kumimoji="1" lang="ja-JP" altLang="en-US" b="1" dirty="0">
              <a:solidFill>
                <a:schemeClr val="accent5">
                  <a:lumMod val="50000"/>
                </a:schemeClr>
              </a:solidFill>
            </a:endParaRPr>
          </a:p>
        </p:txBody>
      </p:sp>
      <p:sp>
        <p:nvSpPr>
          <p:cNvPr id="17" name="テキスト ボックス 16"/>
          <p:cNvSpPr txBox="1"/>
          <p:nvPr/>
        </p:nvSpPr>
        <p:spPr>
          <a:xfrm>
            <a:off x="5220072" y="5219908"/>
            <a:ext cx="2736304" cy="369332"/>
          </a:xfrm>
          <a:prstGeom prst="rect">
            <a:avLst/>
          </a:prstGeom>
          <a:noFill/>
        </p:spPr>
        <p:txBody>
          <a:bodyPr wrap="square" rtlCol="0">
            <a:spAutoFit/>
          </a:bodyPr>
          <a:lstStyle/>
          <a:p>
            <a:r>
              <a:rPr lang="ja-JP" altLang="en-US" b="1" dirty="0" smtClean="0">
                <a:solidFill>
                  <a:schemeClr val="accent5">
                    <a:lumMod val="50000"/>
                  </a:schemeClr>
                </a:solidFill>
              </a:rPr>
              <a:t>制定された均等法の評価</a:t>
            </a:r>
            <a:endParaRPr kumimoji="1" lang="ja-JP" altLang="en-US" b="1" dirty="0">
              <a:solidFill>
                <a:schemeClr val="accent5">
                  <a:lumMod val="50000"/>
                </a:schemeClr>
              </a:solidFill>
            </a:endParaRPr>
          </a:p>
        </p:txBody>
      </p:sp>
      <p:sp>
        <p:nvSpPr>
          <p:cNvPr id="24" name="ストライプ矢印 23"/>
          <p:cNvSpPr/>
          <p:nvPr/>
        </p:nvSpPr>
        <p:spPr>
          <a:xfrm rot="2882858">
            <a:off x="435051" y="4810759"/>
            <a:ext cx="3570001" cy="785885"/>
          </a:xfrm>
          <a:prstGeom prst="stripedRightArrow">
            <a:avLst>
              <a:gd name="adj1" fmla="val 50727"/>
              <a:gd name="adj2" fmla="val 50000"/>
            </a:avLst>
          </a:prstGeom>
          <a:gradFill flip="none" rotWithShape="1">
            <a:gsLst>
              <a:gs pos="0">
                <a:srgbClr val="FFCCCC"/>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rot="2844056">
            <a:off x="235590" y="5111517"/>
            <a:ext cx="3168352" cy="369332"/>
          </a:xfrm>
          <a:prstGeom prst="rect">
            <a:avLst/>
          </a:prstGeom>
          <a:noFill/>
        </p:spPr>
        <p:txBody>
          <a:bodyPr wrap="square" rtlCol="0">
            <a:spAutoFit/>
          </a:bodyPr>
          <a:lstStyle/>
          <a:p>
            <a:r>
              <a:rPr lang="ja-JP" altLang="en-US" dirty="0" smtClean="0">
                <a:solidFill>
                  <a:schemeClr val="accent5">
                    <a:lumMod val="75000"/>
                  </a:schemeClr>
                </a:solidFill>
              </a:rPr>
              <a:t>男女雇用機会均等法制定へ</a:t>
            </a:r>
            <a:endParaRPr kumimoji="1" lang="ja-JP" altLang="en-US" dirty="0">
              <a:solidFill>
                <a:schemeClr val="accent5">
                  <a:lumMod val="75000"/>
                </a:schemeClr>
              </a:solidFill>
            </a:endParaRPr>
          </a:p>
        </p:txBody>
      </p:sp>
      <p:sp>
        <p:nvSpPr>
          <p:cNvPr id="26" name="円形吹き出し 25"/>
          <p:cNvSpPr/>
          <p:nvPr/>
        </p:nvSpPr>
        <p:spPr>
          <a:xfrm>
            <a:off x="5364088" y="2276872"/>
            <a:ext cx="2376264" cy="1224136"/>
          </a:xfrm>
          <a:prstGeom prst="wedgeEllipseCallout">
            <a:avLst>
              <a:gd name="adj1" fmla="val 47086"/>
              <a:gd name="adj2" fmla="val 43861"/>
            </a:avLst>
          </a:prstGeom>
          <a:no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5580112" y="2453987"/>
            <a:ext cx="2232248" cy="830997"/>
          </a:xfrm>
          <a:prstGeom prst="rect">
            <a:avLst/>
          </a:prstGeom>
          <a:noFill/>
        </p:spPr>
        <p:txBody>
          <a:bodyPr wrap="square" rtlCol="0">
            <a:spAutoFit/>
          </a:bodyPr>
          <a:lstStyle/>
          <a:p>
            <a:r>
              <a:rPr kumimoji="1" lang="ja-JP" altLang="en-US" sz="1600" b="1" dirty="0" smtClean="0">
                <a:ea typeface="ＤＨＰ平成明朝体W3" pitchFamily="2" charset="-128"/>
              </a:rPr>
              <a:t>こんなに</a:t>
            </a:r>
            <a:endParaRPr kumimoji="1" lang="en-US" altLang="ja-JP" sz="1600" b="1" dirty="0" smtClean="0">
              <a:ea typeface="ＤＨＰ平成明朝体W3" pitchFamily="2" charset="-128"/>
            </a:endParaRPr>
          </a:p>
          <a:p>
            <a:r>
              <a:rPr lang="ja-JP" altLang="en-US" sz="1600" b="1" dirty="0" smtClean="0">
                <a:ea typeface="ＤＨＰ平成明朝体W3" pitchFamily="2" charset="-128"/>
              </a:rPr>
              <a:t>ダイナミックな流れが</a:t>
            </a:r>
            <a:endParaRPr lang="en-US" altLang="ja-JP" sz="1600" b="1" dirty="0" smtClean="0">
              <a:ea typeface="ＤＨＰ平成明朝体W3" pitchFamily="2" charset="-128"/>
            </a:endParaRPr>
          </a:p>
          <a:p>
            <a:r>
              <a:rPr kumimoji="1" lang="ja-JP" altLang="en-US" sz="1600" b="1" dirty="0" smtClean="0">
                <a:ea typeface="ＤＨＰ平成明朝体W3" pitchFamily="2" charset="-128"/>
              </a:rPr>
              <a:t>あったんだね！</a:t>
            </a:r>
            <a:endParaRPr kumimoji="1" lang="ja-JP" altLang="en-US" sz="1600" b="1" dirty="0">
              <a:ea typeface="ＤＨＰ平成明朝体W3" pitchFamily="2"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683568" y="1556792"/>
            <a:ext cx="8064896" cy="1656184"/>
          </a:xfrm>
          <a:prstGeom prst="roundRect">
            <a:avLst>
              <a:gd name="adj" fmla="val 1203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83568" y="3284984"/>
            <a:ext cx="8064896" cy="3240360"/>
          </a:xfrm>
          <a:prstGeom prst="roundRect">
            <a:avLst>
              <a:gd name="adj" fmla="val 12037"/>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今回の省令・指針改正のポイント</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～新たに均等法へ規定された内容を職場で生かそう！～</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sp>
        <p:nvSpPr>
          <p:cNvPr id="40" name="正方形/長方形 39"/>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27584" y="1556792"/>
            <a:ext cx="7992888" cy="5447645"/>
          </a:xfrm>
          <a:prstGeom prst="rect">
            <a:avLst/>
          </a:prstGeom>
          <a:noFill/>
        </p:spPr>
        <p:txBody>
          <a:bodyPr wrap="square" rtlCol="0">
            <a:spAutoFit/>
          </a:bodyPr>
          <a:lstStyle/>
          <a:p>
            <a:r>
              <a:rPr lang="ja-JP" altLang="en-US" sz="1600" b="1"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●省令の改正（および関連指針の改正）</a:t>
            </a:r>
            <a:endParaRPr lang="en-US" altLang="ja-JP" sz="1600" b="1" dirty="0" smtClean="0">
              <a:ln w="12700">
                <a:solidFill>
                  <a:schemeClr val="accent5">
                    <a:lumMod val="75000"/>
                  </a:schemeClr>
                </a:solidFill>
                <a:prstDash val="solid"/>
              </a:ln>
              <a:solidFill>
                <a:schemeClr val="accent5">
                  <a:lumMod val="50000"/>
                </a:schemeClr>
              </a:solidFill>
              <a:latin typeface="+mn-ea"/>
              <a:ea typeface="ＤＦ平成明朝体W3" pitchFamily="1" charset="-128"/>
            </a:endParaRPr>
          </a:p>
          <a:p>
            <a:r>
              <a:rPr lang="ja-JP" altLang="en-US" sz="1600" b="1" dirty="0" smtClean="0">
                <a:ln w="12700">
                  <a:noFill/>
                  <a:prstDash val="solid"/>
                </a:ln>
                <a:solidFill>
                  <a:srgbClr val="00B0F0"/>
                </a:solidFill>
                <a:latin typeface="+mn-ea"/>
                <a:ea typeface="ＤＦ平成明朝体W3" pitchFamily="1" charset="-128"/>
              </a:rPr>
              <a:t>○間接差別の対象となる転居を伴う転勤要件の適用拡大（省令および指針の改正）</a:t>
            </a:r>
            <a:endParaRPr lang="en-US" altLang="ja-JP" sz="1600" b="1" dirty="0" smtClean="0">
              <a:ln w="12700">
                <a:noFill/>
                <a:prstDash val="solid"/>
              </a:ln>
              <a:solidFill>
                <a:srgbClr val="00B0F0"/>
              </a:solidFill>
              <a:latin typeface="+mn-ea"/>
              <a:ea typeface="ＤＦ平成明朝体W3" pitchFamily="1" charset="-128"/>
            </a:endParaRPr>
          </a:p>
          <a:p>
            <a:r>
              <a:rPr lang="ja-JP" altLang="en-US" sz="1400" b="1" dirty="0" smtClean="0">
                <a:ln w="12700">
                  <a:noFill/>
                  <a:prstDash val="solid"/>
                </a:ln>
                <a:solidFill>
                  <a:schemeClr val="accent5">
                    <a:lumMod val="50000"/>
                  </a:schemeClr>
                </a:solidFill>
                <a:latin typeface="+mn-ea"/>
                <a:ea typeface="ＤＦ平成明朝体W3" pitchFamily="1" charset="-128"/>
              </a:rPr>
              <a:t>・間接差別の該当事項である転居を伴う転勤要件の「総合職」限定を削除し、全ての職種に適用</a:t>
            </a:r>
            <a:endParaRPr lang="en-US" altLang="ja-JP" sz="1400" b="1" dirty="0" smtClean="0">
              <a:ln w="12700">
                <a:noFill/>
                <a:prstDash val="solid"/>
              </a:ln>
              <a:solidFill>
                <a:schemeClr val="accent5">
                  <a:lumMod val="50000"/>
                </a:schemeClr>
              </a:solidFill>
              <a:latin typeface="+mn-ea"/>
              <a:ea typeface="ＤＦ平成明朝体W3" pitchFamily="1" charset="-128"/>
            </a:endParaRPr>
          </a:p>
          <a:p>
            <a:r>
              <a:rPr lang="ja-JP" altLang="en-US" sz="1400" b="1" dirty="0" smtClean="0">
                <a:ln w="12700">
                  <a:noFill/>
                  <a:prstDash val="solid"/>
                </a:ln>
                <a:solidFill>
                  <a:schemeClr val="accent5">
                    <a:lumMod val="50000"/>
                  </a:schemeClr>
                </a:solidFill>
                <a:latin typeface="+mn-ea"/>
                <a:ea typeface="ＤＦ平成明朝体W3" pitchFamily="1" charset="-128"/>
              </a:rPr>
              <a:t>・間接差別の該当事項である転居を伴う転勤要件へ、</a:t>
            </a:r>
            <a:endParaRPr lang="en-US" altLang="ja-JP" sz="1400" b="1" dirty="0" smtClean="0">
              <a:ln w="12700">
                <a:noFill/>
                <a:prstDash val="solid"/>
              </a:ln>
              <a:solidFill>
                <a:schemeClr val="accent5">
                  <a:lumMod val="50000"/>
                </a:schemeClr>
              </a:solidFill>
              <a:latin typeface="+mn-ea"/>
              <a:ea typeface="ＤＦ平成明朝体W3" pitchFamily="1" charset="-128"/>
            </a:endParaRPr>
          </a:p>
          <a:p>
            <a:r>
              <a:rPr lang="ja-JP" altLang="en-US" sz="1400" b="1" dirty="0" smtClean="0">
                <a:ln w="12700">
                  <a:noFill/>
                  <a:prstDash val="solid"/>
                </a:ln>
                <a:solidFill>
                  <a:schemeClr val="accent5">
                    <a:lumMod val="50000"/>
                  </a:schemeClr>
                </a:solidFill>
                <a:latin typeface="+mn-ea"/>
                <a:ea typeface="ＤＦ平成明朝体W3" pitchFamily="1" charset="-128"/>
              </a:rPr>
              <a:t>　新たに「昇進」「職種の変更」を加える</a:t>
            </a:r>
            <a:r>
              <a:rPr lang="ja-JP" altLang="en-US" sz="1200" b="1" dirty="0" smtClean="0">
                <a:ln w="12700">
                  <a:noFill/>
                  <a:prstDash val="solid"/>
                </a:ln>
                <a:solidFill>
                  <a:schemeClr val="accent5">
                    <a:lumMod val="50000"/>
                  </a:schemeClr>
                </a:solidFill>
                <a:latin typeface="+mn-ea"/>
                <a:ea typeface="ＤＦ平成明朝体W3" pitchFamily="1" charset="-128"/>
              </a:rPr>
              <a:t>（これまでは「募集」と「採用」が間接差別の対象）</a:t>
            </a:r>
            <a:endParaRPr lang="en-US" altLang="ja-JP" sz="1200" b="1" dirty="0" smtClean="0">
              <a:ln w="12700">
                <a:noFill/>
                <a:prstDash val="solid"/>
              </a:ln>
              <a:solidFill>
                <a:schemeClr val="accent5">
                  <a:lumMod val="50000"/>
                </a:schemeClr>
              </a:solidFill>
              <a:latin typeface="+mn-ea"/>
              <a:ea typeface="ＤＦ平成明朝体W3" pitchFamily="1" charset="-128"/>
            </a:endParaRPr>
          </a:p>
          <a:p>
            <a:r>
              <a:rPr lang="ja-JP" altLang="en-US" sz="12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rPr>
              <a:t>*「間接差別」とは、性別以外の事由を要件とする措置であって、他の性の構成員と比較して、一方の性の構成員　　</a:t>
            </a:r>
            <a:endParaRPr lang="en-US" altLang="ja-JP" sz="12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2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rPr>
              <a:t>　に相当程度の不利益を与えるものとして省令で定められてることを</a:t>
            </a:r>
            <a:r>
              <a:rPr lang="ja-JP" altLang="en-US" sz="8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2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rPr>
              <a:t>合理的な理由がない場合に行うことをいう</a:t>
            </a:r>
            <a:endParaRPr lang="en-US" altLang="ja-JP" sz="12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endParaRPr lang="en-US" altLang="ja-JP" sz="1600" b="1" dirty="0" smtClean="0">
              <a:ln w="12700">
                <a:solidFill>
                  <a:schemeClr val="accent3">
                    <a:lumMod val="60000"/>
                    <a:lumOff val="4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ndParaRPr>
          </a:p>
          <a:p>
            <a:r>
              <a:rPr lang="ja-JP" altLang="en-US" sz="1600" b="1" dirty="0" smtClean="0">
                <a:ln w="12700">
                  <a:solidFill>
                    <a:schemeClr val="accent3">
                      <a:lumMod val="7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明朝体W3" pitchFamily="1" charset="-128"/>
              </a:rPr>
              <a:t>●指針の改正</a:t>
            </a:r>
            <a:endParaRPr lang="en-US" altLang="ja-JP" sz="1400" b="1"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400" b="1" dirty="0" smtClean="0">
                <a:ln w="12700">
                  <a:solidFill>
                    <a:schemeClr val="accent3">
                      <a:lumMod val="60000"/>
                      <a:lumOff val="40000"/>
                    </a:schemeClr>
                  </a:solidFill>
                  <a:prstDash val="solid"/>
                </a:ln>
                <a:solidFill>
                  <a:schemeClr val="accent3">
                    <a:lumMod val="50000"/>
                  </a:schemeClr>
                </a:solidFill>
                <a:latin typeface="+mn-ea"/>
                <a:ea typeface="ＤＦ平成ゴシック体W5" pitchFamily="1" charset="-128"/>
              </a:rPr>
              <a:t>　</a:t>
            </a:r>
            <a:endParaRPr lang="en-US" altLang="ja-JP" sz="1400" b="1" dirty="0" smtClean="0">
              <a:ln w="12700">
                <a:solidFill>
                  <a:schemeClr val="accent3">
                    <a:lumMod val="60000"/>
                    <a:lumOff val="40000"/>
                  </a:schemeClr>
                </a:solidFill>
                <a:prstDash val="solid"/>
              </a:ln>
              <a:solidFill>
                <a:schemeClr val="accent3">
                  <a:lumMod val="50000"/>
                </a:schemeClr>
              </a:solidFill>
              <a:latin typeface="+mn-ea"/>
              <a:ea typeface="ＤＦ平成ゴシック体W5" pitchFamily="1" charset="-128"/>
            </a:endParaRPr>
          </a:p>
          <a:p>
            <a:r>
              <a:rPr lang="ja-JP" altLang="en-US" sz="1400" b="1" dirty="0" smtClean="0">
                <a:ln w="12700">
                  <a:solidFill>
                    <a:schemeClr val="accent3">
                      <a:lumMod val="60000"/>
                      <a:lumOff val="40000"/>
                    </a:schemeClr>
                  </a:solidFill>
                  <a:prstDash val="solid"/>
                </a:ln>
                <a:solidFill>
                  <a:schemeClr val="accent3">
                    <a:lumMod val="50000"/>
                  </a:schemeClr>
                </a:solidFill>
                <a:latin typeface="+mn-ea"/>
                <a:ea typeface="ＤＦ平成ゴシック体W5" pitchFamily="1" charset="-128"/>
              </a:rPr>
              <a:t>    </a:t>
            </a:r>
            <a:endParaRPr lang="en-US" altLang="ja-JP" sz="1400" b="1" dirty="0" smtClean="0">
              <a:ln w="12700">
                <a:solidFill>
                  <a:schemeClr val="accent3">
                    <a:lumMod val="60000"/>
                    <a:lumOff val="40000"/>
                  </a:schemeClr>
                </a:solidFill>
                <a:prstDash val="solid"/>
              </a:ln>
              <a:solidFill>
                <a:schemeClr val="accent3">
                  <a:lumMod val="50000"/>
                </a:schemeClr>
              </a:solidFill>
              <a:latin typeface="+mn-ea"/>
              <a:ea typeface="ＤＦ平成ゴシック体W5" pitchFamily="1" charset="-128"/>
            </a:endParaRPr>
          </a:p>
          <a:p>
            <a:r>
              <a:rPr lang="ja-JP" altLang="en-US" sz="1400" b="1" dirty="0" smtClean="0">
                <a:ln w="12700">
                  <a:noFill/>
                  <a:prstDash val="solid"/>
                </a:ln>
                <a:solidFill>
                  <a:schemeClr val="accent3">
                    <a:lumMod val="50000"/>
                  </a:schemeClr>
                </a:solidFill>
                <a:latin typeface="+mn-ea"/>
                <a:ea typeface="ＤＦ平成ゴシック体W5" pitchFamily="1" charset="-128"/>
              </a:rPr>
              <a:t>　</a:t>
            </a:r>
            <a:r>
              <a:rPr lang="ja-JP" altLang="en-US" sz="1400" b="1" dirty="0" smtClean="0">
                <a:ln w="12700">
                  <a:noFill/>
                  <a:prstDash val="solid"/>
                </a:ln>
                <a:solidFill>
                  <a:schemeClr val="accent3">
                    <a:lumMod val="50000"/>
                  </a:schemeClr>
                </a:solidFill>
                <a:latin typeface="+mn-ea"/>
                <a:ea typeface="ＤＦ平成明朝体W3" pitchFamily="1" charset="-128"/>
              </a:rPr>
              <a:t>・「職種の変更」と「定年」に関する例示を追加</a:t>
            </a:r>
            <a:r>
              <a:rPr lang="ja-JP" altLang="en-US" sz="1400" b="1" dirty="0" smtClean="0">
                <a:ln w="12700">
                  <a:solidFill>
                    <a:schemeClr val="accent3">
                      <a:lumMod val="7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ゴシック体W5" pitchFamily="1" charset="-128"/>
              </a:rPr>
              <a:t>　</a:t>
            </a:r>
            <a:endParaRPr lang="en-US" altLang="ja-JP" sz="1400" b="1" dirty="0" smtClean="0">
              <a:ln w="12700">
                <a:solidFill>
                  <a:schemeClr val="accent3">
                    <a:lumMod val="7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ゴシック体W5" pitchFamily="1" charset="-128"/>
            </a:endParaRPr>
          </a:p>
          <a:p>
            <a:endParaRPr lang="en-US" altLang="ja-JP" sz="1600" b="1" dirty="0" smtClean="0">
              <a:ln w="12700">
                <a:solidFill>
                  <a:schemeClr val="accent3">
                    <a:lumMod val="60000"/>
                    <a:lumOff val="4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ゴシック体W5" pitchFamily="1" charset="-128"/>
            </a:endParaRPr>
          </a:p>
          <a:p>
            <a:r>
              <a:rPr lang="en-US" altLang="ja-JP" sz="1600" b="1" dirty="0" smtClean="0">
                <a:ln w="12700">
                  <a:no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ゴシック体W5" pitchFamily="1" charset="-128"/>
              </a:rPr>
              <a:t>   </a:t>
            </a:r>
            <a:r>
              <a:rPr lang="ja-JP" altLang="en-US" sz="1400" b="1" dirty="0" smtClean="0">
                <a:ln w="12700">
                  <a:noFill/>
                  <a:prstDash val="solid"/>
                </a:ln>
                <a:solidFill>
                  <a:schemeClr val="accent3">
                    <a:lumMod val="50000"/>
                  </a:schemeClr>
                </a:solidFill>
                <a:latin typeface="+mn-ea"/>
                <a:ea typeface="ＤＦ平成明朝体W3" pitchFamily="1" charset="-128"/>
              </a:rPr>
              <a:t>・事業主が防止すべき「セクハラ」には、「同性に対するもの」も含まれることを明記</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・性別役割分担意識に基づく言動も、事業主が防止に留意すべき事項に明記</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・セクシュアルハラスメントの事後対応において、行為者に対する措置と、被害者に対する　　</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措置を分けて規定すること</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・被害者に対する措置の例にメンタルヘルスへの相談対応を追加</a:t>
            </a:r>
            <a:endParaRPr lang="en-US" altLang="ja-JP" sz="1400" b="1" dirty="0" smtClean="0">
              <a:ln w="12700">
                <a:noFill/>
                <a:prstDash val="solid"/>
              </a:ln>
              <a:solidFill>
                <a:schemeClr val="accent3">
                  <a:lumMod val="50000"/>
                </a:schemeClr>
              </a:solidFill>
              <a:latin typeface="+mn-ea"/>
              <a:ea typeface="ＤＦ平成明朝体W3" pitchFamily="1" charset="-128"/>
            </a:endParaRPr>
          </a:p>
          <a:p>
            <a:endParaRPr lang="en-US" altLang="ja-JP" sz="1600" b="1" dirty="0" smtClean="0">
              <a:ln w="12700">
                <a:solidFill>
                  <a:schemeClr val="accent3">
                    <a:lumMod val="60000"/>
                    <a:lumOff val="4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endParaRPr>
          </a:p>
          <a:p>
            <a:r>
              <a:rPr lang="ja-JP" altLang="en-US" sz="1600" b="1" dirty="0" smtClean="0">
                <a:ln w="12700">
                  <a:solidFill>
                    <a:schemeClr val="accent3">
                      <a:lumMod val="60000"/>
                      <a:lumOff val="4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rPr>
              <a:t>　</a:t>
            </a:r>
            <a:r>
              <a:rPr lang="ja-JP" altLang="en-US" sz="1600" b="1" dirty="0" smtClean="0">
                <a:ln w="12700">
                  <a:solidFill>
                    <a:schemeClr val="accent3">
                      <a:lumMod val="7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n-ea"/>
              </a:rPr>
              <a:t> </a:t>
            </a:r>
            <a:r>
              <a:rPr lang="ja-JP" altLang="en-US" sz="1600" b="1" dirty="0" smtClean="0">
                <a:ln w="12700">
                  <a:noFill/>
                  <a:prstDash val="solid"/>
                </a:ln>
                <a:solidFill>
                  <a:schemeClr val="accent3">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b="1" dirty="0" smtClean="0">
                <a:ln w="12700">
                  <a:noFill/>
                  <a:prstDash val="solid"/>
                </a:ln>
                <a:solidFill>
                  <a:schemeClr val="accent3">
                    <a:lumMod val="50000"/>
                  </a:schemeClr>
                </a:solidFill>
                <a:latin typeface="+mn-ea"/>
                <a:ea typeface="ＤＦ平成明朝体W3" pitchFamily="1" charset="-128"/>
              </a:rPr>
              <a:t>「総合職」や「一般職」などのコースが</a:t>
            </a:r>
            <a:r>
              <a:rPr lang="ja-JP" altLang="en-US" sz="1000" b="1" dirty="0" smtClean="0">
                <a:ln w="12700">
                  <a:noFill/>
                  <a:prstDash val="solid"/>
                </a:ln>
                <a:solidFill>
                  <a:schemeClr val="accent3">
                    <a:lumMod val="50000"/>
                  </a:schemeClr>
                </a:solidFill>
                <a:latin typeface="+mn-ea"/>
                <a:ea typeface="ＤＦ平成明朝体W3" pitchFamily="1" charset="-128"/>
              </a:rPr>
              <a:t>、</a:t>
            </a:r>
            <a:r>
              <a:rPr lang="ja-JP" altLang="en-US" sz="1400" b="1" dirty="0" smtClean="0">
                <a:ln w="12700">
                  <a:noFill/>
                  <a:prstDash val="solid"/>
                </a:ln>
                <a:solidFill>
                  <a:schemeClr val="accent3">
                    <a:lumMod val="50000"/>
                  </a:schemeClr>
                </a:solidFill>
                <a:latin typeface="+mn-ea"/>
                <a:ea typeface="ＤＦ平成明朝体W3" pitchFamily="1" charset="-128"/>
              </a:rPr>
              <a:t>実質的な男女別コースにならないよう事業主が留　　</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意すべき事項を</a:t>
            </a:r>
            <a:r>
              <a:rPr lang="ja-JP" altLang="en-US" sz="800" b="1" dirty="0" smtClean="0">
                <a:ln w="12700">
                  <a:noFill/>
                  <a:prstDash val="solid"/>
                </a:ln>
                <a:solidFill>
                  <a:schemeClr val="accent3">
                    <a:lumMod val="50000"/>
                  </a:schemeClr>
                </a:solidFill>
                <a:latin typeface="+mn-ea"/>
                <a:ea typeface="ＤＦ平成明朝体W3" pitchFamily="1" charset="-128"/>
              </a:rPr>
              <a:t>、</a:t>
            </a:r>
            <a:r>
              <a:rPr lang="ja-JP" altLang="en-US" sz="1400" b="1" dirty="0" smtClean="0">
                <a:ln w="12700">
                  <a:noFill/>
                  <a:prstDash val="solid"/>
                </a:ln>
                <a:solidFill>
                  <a:schemeClr val="accent3">
                    <a:lumMod val="50000"/>
                  </a:schemeClr>
                </a:solidFill>
                <a:latin typeface="+mn-ea"/>
                <a:ea typeface="ＤＦ平成明朝体W3" pitchFamily="1" charset="-128"/>
              </a:rPr>
              <a:t>行政内部向けの通達から</a:t>
            </a:r>
            <a:r>
              <a:rPr lang="ja-JP" altLang="en-US" sz="800" b="1" dirty="0" smtClean="0">
                <a:ln w="12700">
                  <a:noFill/>
                  <a:prstDash val="solid"/>
                </a:ln>
                <a:solidFill>
                  <a:schemeClr val="accent3">
                    <a:lumMod val="50000"/>
                  </a:schemeClr>
                </a:solidFill>
                <a:latin typeface="+mn-ea"/>
                <a:ea typeface="ＤＦ平成明朝体W3" pitchFamily="1" charset="-128"/>
              </a:rPr>
              <a:t>、</a:t>
            </a:r>
            <a:r>
              <a:rPr lang="ja-JP" altLang="en-US" sz="1400" b="1" dirty="0" smtClean="0">
                <a:ln w="12700">
                  <a:noFill/>
                  <a:prstDash val="solid"/>
                </a:ln>
                <a:solidFill>
                  <a:schemeClr val="accent3">
                    <a:lumMod val="50000"/>
                  </a:schemeClr>
                </a:solidFill>
                <a:latin typeface="+mn-ea"/>
                <a:ea typeface="ＤＦ平成明朝体W3" pitchFamily="1" charset="-128"/>
              </a:rPr>
              <a:t>事業主がやるべきことを定めたガイドラインに格　</a:t>
            </a:r>
            <a:endParaRPr lang="en-US" altLang="ja-JP" sz="1400" b="1" dirty="0" smtClean="0">
              <a:ln w="12700">
                <a:noFill/>
                <a:prstDash val="solid"/>
              </a:ln>
              <a:solidFill>
                <a:schemeClr val="accent3">
                  <a:lumMod val="50000"/>
                </a:schemeClr>
              </a:solidFill>
              <a:latin typeface="+mn-ea"/>
              <a:ea typeface="ＤＦ平成明朝体W3" pitchFamily="1" charset="-128"/>
            </a:endParaRPr>
          </a:p>
          <a:p>
            <a:r>
              <a:rPr lang="ja-JP" altLang="en-US" sz="1400" b="1" dirty="0" smtClean="0">
                <a:ln w="12700">
                  <a:noFill/>
                  <a:prstDash val="solid"/>
                </a:ln>
                <a:solidFill>
                  <a:schemeClr val="accent3">
                    <a:lumMod val="50000"/>
                  </a:schemeClr>
                </a:solidFill>
                <a:latin typeface="+mn-ea"/>
                <a:ea typeface="ＤＦ平成明朝体W3" pitchFamily="1" charset="-128"/>
              </a:rPr>
              <a:t>　　上げし</a:t>
            </a:r>
            <a:r>
              <a:rPr lang="ja-JP" altLang="en-US" sz="800" b="1" dirty="0" smtClean="0">
                <a:ln w="12700">
                  <a:noFill/>
                  <a:prstDash val="solid"/>
                </a:ln>
                <a:solidFill>
                  <a:schemeClr val="accent3">
                    <a:lumMod val="50000"/>
                  </a:schemeClr>
                </a:solidFill>
                <a:latin typeface="+mn-ea"/>
                <a:ea typeface="ＤＦ平成明朝体W3" pitchFamily="1" charset="-128"/>
              </a:rPr>
              <a:t>、</a:t>
            </a:r>
            <a:r>
              <a:rPr lang="ja-JP" altLang="en-US" sz="1400" b="1" dirty="0" smtClean="0">
                <a:ln w="12700">
                  <a:noFill/>
                  <a:prstDash val="solid"/>
                </a:ln>
                <a:solidFill>
                  <a:schemeClr val="accent3">
                    <a:lumMod val="50000"/>
                  </a:schemeClr>
                </a:solidFill>
                <a:latin typeface="+mn-ea"/>
                <a:ea typeface="ＤＦ平成明朝体W3" pitchFamily="1" charset="-128"/>
              </a:rPr>
              <a:t>実効性を強化</a:t>
            </a:r>
            <a:endParaRPr lang="en-US" altLang="ja-JP" sz="1400" b="1" dirty="0" smtClean="0">
              <a:ln w="12700">
                <a:noFill/>
                <a:prstDash val="solid"/>
              </a:ln>
              <a:solidFill>
                <a:schemeClr val="accent3">
                  <a:lumMod val="50000"/>
                </a:schemeClr>
              </a:solidFill>
              <a:latin typeface="+mn-ea"/>
              <a:ea typeface="ＤＦ平成明朝体W3" pitchFamily="1" charset="-128"/>
            </a:endParaRPr>
          </a:p>
          <a:p>
            <a:endParaRPr lang="en-US" altLang="ja-JP" sz="1600" b="1" dirty="0" smtClean="0">
              <a:ln w="12700">
                <a:solidFill>
                  <a:srgbClr val="00B050"/>
                </a:solidFill>
                <a:prstDash val="solid"/>
              </a:ln>
              <a:solidFill>
                <a:srgbClr val="00B050"/>
              </a:solidFill>
              <a:effectLst>
                <a:outerShdw blurRad="41275" dist="20320" dir="1800000" algn="tl" rotWithShape="0">
                  <a:srgbClr val="000000">
                    <a:alpha val="40000"/>
                  </a:srgbClr>
                </a:outerShdw>
              </a:effectLst>
              <a:latin typeface="+mn-ea"/>
            </a:endParaRPr>
          </a:p>
        </p:txBody>
      </p:sp>
      <p:sp>
        <p:nvSpPr>
          <p:cNvPr id="44" name="スライド番号プレースホルダ 43"/>
          <p:cNvSpPr>
            <a:spLocks noGrp="1"/>
          </p:cNvSpPr>
          <p:nvPr>
            <p:ph type="sldNum" sz="quarter" idx="12"/>
          </p:nvPr>
        </p:nvSpPr>
        <p:spPr/>
        <p:txBody>
          <a:bodyPr/>
          <a:lstStyle/>
          <a:p>
            <a:fld id="{BC21AC2A-99A2-45D4-B5DF-A50C2A5A2CF3}" type="slidenum">
              <a:rPr kumimoji="1" lang="ja-JP" altLang="en-US" smtClean="0"/>
              <a:pPr/>
              <a:t>2</a:t>
            </a:fld>
            <a:endParaRPr kumimoji="1" lang="ja-JP" altLang="en-US"/>
          </a:p>
        </p:txBody>
      </p:sp>
      <p:sp>
        <p:nvSpPr>
          <p:cNvPr id="12" name="テキスト ボックス 11"/>
          <p:cNvSpPr txBox="1"/>
          <p:nvPr/>
        </p:nvSpPr>
        <p:spPr>
          <a:xfrm>
            <a:off x="683568" y="1268760"/>
            <a:ext cx="6624736" cy="307777"/>
          </a:xfrm>
          <a:prstGeom prst="rect">
            <a:avLst/>
          </a:prstGeom>
          <a:noFill/>
        </p:spPr>
        <p:txBody>
          <a:bodyPr wrap="square" rtlCol="0">
            <a:spAutoFit/>
          </a:bodyPr>
          <a:lstStyle/>
          <a:p>
            <a:r>
              <a:rPr lang="en-US" altLang="ja-JP" sz="1400" b="1" dirty="0" smtClean="0">
                <a:ln>
                  <a:solidFill>
                    <a:srgbClr val="0070C0"/>
                  </a:solidFill>
                </a:ln>
                <a:solidFill>
                  <a:schemeClr val="accent5">
                    <a:lumMod val="50000"/>
                  </a:schemeClr>
                </a:solidFill>
              </a:rPr>
              <a:t>【</a:t>
            </a:r>
            <a:r>
              <a:rPr lang="ja-JP" altLang="en-US" sz="1400" b="1" dirty="0" smtClean="0">
                <a:ln>
                  <a:solidFill>
                    <a:srgbClr val="0070C0"/>
                  </a:solidFill>
                </a:ln>
                <a:solidFill>
                  <a:schemeClr val="accent5">
                    <a:lumMod val="50000"/>
                  </a:schemeClr>
                </a:solidFill>
              </a:rPr>
              <a:t>今回の改正で獲得できたポイント（施行日は</a:t>
            </a:r>
            <a:r>
              <a:rPr lang="en-US" altLang="ja-JP" sz="1400" b="1" dirty="0" smtClean="0">
                <a:ln>
                  <a:solidFill>
                    <a:srgbClr val="0070C0"/>
                  </a:solidFill>
                </a:ln>
                <a:solidFill>
                  <a:schemeClr val="accent5">
                    <a:lumMod val="50000"/>
                  </a:schemeClr>
                </a:solidFill>
              </a:rPr>
              <a:t>2014</a:t>
            </a:r>
            <a:r>
              <a:rPr lang="ja-JP" altLang="en-US" sz="1400" b="1" dirty="0" smtClean="0">
                <a:ln>
                  <a:solidFill>
                    <a:srgbClr val="0070C0"/>
                  </a:solidFill>
                </a:ln>
                <a:solidFill>
                  <a:schemeClr val="accent5">
                    <a:lumMod val="50000"/>
                  </a:schemeClr>
                </a:solidFill>
              </a:rPr>
              <a:t>年</a:t>
            </a:r>
            <a:r>
              <a:rPr lang="en-US" altLang="ja-JP" sz="1400" b="1" dirty="0" smtClean="0">
                <a:ln>
                  <a:solidFill>
                    <a:srgbClr val="0070C0"/>
                  </a:solidFill>
                </a:ln>
                <a:solidFill>
                  <a:schemeClr val="accent5">
                    <a:lumMod val="50000"/>
                  </a:schemeClr>
                </a:solidFill>
              </a:rPr>
              <a:t>7</a:t>
            </a:r>
            <a:r>
              <a:rPr lang="ja-JP" altLang="en-US" sz="1400" b="1" dirty="0" smtClean="0">
                <a:ln>
                  <a:solidFill>
                    <a:srgbClr val="0070C0"/>
                  </a:solidFill>
                </a:ln>
                <a:solidFill>
                  <a:schemeClr val="accent5">
                    <a:lumMod val="50000"/>
                  </a:schemeClr>
                </a:solidFill>
              </a:rPr>
              <a:t>月</a:t>
            </a:r>
            <a:r>
              <a:rPr lang="en-US" altLang="ja-JP" sz="1400" b="1" dirty="0" smtClean="0">
                <a:ln>
                  <a:solidFill>
                    <a:srgbClr val="0070C0"/>
                  </a:solidFill>
                </a:ln>
                <a:solidFill>
                  <a:schemeClr val="accent5">
                    <a:lumMod val="50000"/>
                  </a:schemeClr>
                </a:solidFill>
              </a:rPr>
              <a:t>1</a:t>
            </a:r>
            <a:r>
              <a:rPr lang="ja-JP" altLang="en-US" sz="1400" b="1" dirty="0" smtClean="0">
                <a:ln>
                  <a:solidFill>
                    <a:srgbClr val="0070C0"/>
                  </a:solidFill>
                </a:ln>
                <a:solidFill>
                  <a:schemeClr val="accent5">
                    <a:lumMod val="50000"/>
                  </a:schemeClr>
                </a:solidFill>
              </a:rPr>
              <a:t>日）</a:t>
            </a:r>
            <a:r>
              <a:rPr lang="en-US" altLang="ja-JP" sz="1400" b="1" dirty="0" smtClean="0">
                <a:ln>
                  <a:solidFill>
                    <a:srgbClr val="0070C0"/>
                  </a:solidFill>
                </a:ln>
                <a:solidFill>
                  <a:schemeClr val="accent5">
                    <a:lumMod val="50000"/>
                  </a:schemeClr>
                </a:solidFill>
              </a:rPr>
              <a:t>】</a:t>
            </a:r>
            <a:endParaRPr kumimoji="1" lang="ja-JP" altLang="en-US" sz="1400" b="1" dirty="0">
              <a:ln>
                <a:solidFill>
                  <a:srgbClr val="0070C0"/>
                </a:solidFill>
              </a:ln>
              <a:solidFill>
                <a:schemeClr val="accent5">
                  <a:lumMod val="50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7884368" y="3717032"/>
            <a:ext cx="613731" cy="730285"/>
          </a:xfrm>
          <a:prstGeom prst="rect">
            <a:avLst/>
          </a:prstGeom>
          <a:noFill/>
          <a:ln w="9525">
            <a:noFill/>
            <a:miter lim="800000"/>
            <a:headEnd/>
            <a:tailEnd/>
          </a:ln>
        </p:spPr>
      </p:pic>
      <p:sp>
        <p:nvSpPr>
          <p:cNvPr id="10" name="テキスト ボックス 9"/>
          <p:cNvSpPr txBox="1"/>
          <p:nvPr/>
        </p:nvSpPr>
        <p:spPr>
          <a:xfrm>
            <a:off x="827584" y="4242574"/>
            <a:ext cx="7272808" cy="338554"/>
          </a:xfrm>
          <a:prstGeom prst="rect">
            <a:avLst/>
          </a:prstGeom>
          <a:noFill/>
        </p:spPr>
        <p:txBody>
          <a:bodyPr wrap="square" rtlCol="0">
            <a:spAutoFit/>
          </a:bodyPr>
          <a:lstStyle/>
          <a:p>
            <a:r>
              <a:rPr lang="ja-JP" altLang="en-US" sz="1600" b="1" dirty="0" smtClean="0">
                <a:solidFill>
                  <a:schemeClr val="tx2">
                    <a:lumMod val="60000"/>
                    <a:lumOff val="40000"/>
                  </a:schemeClr>
                </a:solidFill>
                <a:ea typeface="ＤＦ平成明朝体W3" pitchFamily="1" charset="-128"/>
              </a:rPr>
              <a:t>○セクシュアル・ハラスメント予防の拡大・徹底など（指針の改正）</a:t>
            </a:r>
            <a:endParaRPr kumimoji="1" lang="ja-JP" altLang="en-US" sz="1600" b="1" dirty="0">
              <a:solidFill>
                <a:schemeClr val="tx2">
                  <a:lumMod val="60000"/>
                  <a:lumOff val="40000"/>
                </a:schemeClr>
              </a:solidFill>
              <a:ea typeface="ＤＦ平成明朝体W3" pitchFamily="1" charset="-128"/>
            </a:endParaRPr>
          </a:p>
        </p:txBody>
      </p:sp>
      <p:sp>
        <p:nvSpPr>
          <p:cNvPr id="13" name="テキスト ボックス 12"/>
          <p:cNvSpPr txBox="1"/>
          <p:nvPr/>
        </p:nvSpPr>
        <p:spPr>
          <a:xfrm>
            <a:off x="827584" y="3666510"/>
            <a:ext cx="6696744" cy="338554"/>
          </a:xfrm>
          <a:prstGeom prst="rect">
            <a:avLst/>
          </a:prstGeom>
          <a:noFill/>
        </p:spPr>
        <p:txBody>
          <a:bodyPr wrap="square" rtlCol="0">
            <a:spAutoFit/>
          </a:bodyPr>
          <a:lstStyle/>
          <a:p>
            <a:r>
              <a:rPr lang="ja-JP" altLang="en-US" sz="1600" b="1" dirty="0" smtClean="0">
                <a:solidFill>
                  <a:schemeClr val="tx2">
                    <a:lumMod val="60000"/>
                    <a:lumOff val="40000"/>
                  </a:schemeClr>
                </a:solidFill>
                <a:ea typeface="ＤＦ平成明朝体W3" pitchFamily="1" charset="-128"/>
              </a:rPr>
              <a:t>○婚姻を理由とした差別について、雇用の全ステージについて例示</a:t>
            </a:r>
            <a:endParaRPr kumimoji="1" lang="ja-JP" altLang="en-US" sz="1600" b="1" dirty="0">
              <a:solidFill>
                <a:schemeClr val="tx2">
                  <a:lumMod val="60000"/>
                  <a:lumOff val="40000"/>
                </a:schemeClr>
              </a:solidFill>
              <a:ea typeface="ＤＦ平成明朝体W3" pitchFamily="1" charset="-128"/>
            </a:endParaRPr>
          </a:p>
        </p:txBody>
      </p:sp>
      <p:sp>
        <p:nvSpPr>
          <p:cNvPr id="14" name="テキスト ボックス 13"/>
          <p:cNvSpPr txBox="1"/>
          <p:nvPr/>
        </p:nvSpPr>
        <p:spPr>
          <a:xfrm>
            <a:off x="1043608" y="5538718"/>
            <a:ext cx="6912768" cy="338554"/>
          </a:xfrm>
          <a:prstGeom prst="rect">
            <a:avLst/>
          </a:prstGeom>
          <a:noFill/>
        </p:spPr>
        <p:txBody>
          <a:bodyPr wrap="square" rtlCol="0">
            <a:spAutoFit/>
          </a:bodyPr>
          <a:lstStyle/>
          <a:p>
            <a:r>
              <a:rPr lang="ja-JP" altLang="en-US" sz="1600" b="1" dirty="0" smtClean="0">
                <a:solidFill>
                  <a:schemeClr val="tx2">
                    <a:lumMod val="60000"/>
                    <a:lumOff val="40000"/>
                  </a:schemeClr>
                </a:solidFill>
                <a:ea typeface="ＤＦ平成明朝体W3" pitchFamily="1" charset="-128"/>
              </a:rPr>
              <a:t>○コース別雇用管理区分に関する留意事項について、通達を指針に格上げ</a:t>
            </a:r>
            <a:endParaRPr kumimoji="1" lang="ja-JP" altLang="en-US" sz="1600" b="1" dirty="0">
              <a:solidFill>
                <a:schemeClr val="tx2">
                  <a:lumMod val="60000"/>
                  <a:lumOff val="40000"/>
                </a:schemeClr>
              </a:solidFill>
              <a:ea typeface="ＤＦ平成明朝体W3" pitchFamily="1"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755576" y="2276872"/>
            <a:ext cx="7704856" cy="216024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3</a:t>
            </a:fld>
            <a:endParaRPr kumimoji="1" lang="ja-JP" altLang="en-US"/>
          </a:p>
        </p:txBody>
      </p:sp>
      <p:sp>
        <p:nvSpPr>
          <p:cNvPr id="5" name="角丸四角形 4"/>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セクハラ指針へ新たな</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もの</a:t>
            </a: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を追加</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～事業主が取り組むべき義務が増えました～</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sp>
        <p:nvSpPr>
          <p:cNvPr id="8" name="テキスト ボックス 7"/>
          <p:cNvSpPr txBox="1"/>
          <p:nvPr/>
        </p:nvSpPr>
        <p:spPr>
          <a:xfrm>
            <a:off x="611560" y="1343670"/>
            <a:ext cx="8136904" cy="954107"/>
          </a:xfrm>
          <a:prstGeom prst="rect">
            <a:avLst/>
          </a:prstGeom>
          <a:noFill/>
          <a:ln>
            <a:noFill/>
          </a:ln>
        </p:spPr>
        <p:txBody>
          <a:bodyPr wrap="square" rtlCol="0">
            <a:spAutoFit/>
          </a:bodyPr>
          <a:lstStyle/>
          <a:p>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r>
              <a:rPr lang="ja-JP" altLang="en-US"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新たに指針に規定されたハラスメント</a:t>
            </a:r>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○同性間セクハラが指針に追加され、その防止が</a:t>
            </a:r>
            <a:r>
              <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rPr>
              <a:t>｢</a:t>
            </a:r>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事業主が講ずべき措置</a:t>
            </a:r>
            <a:r>
              <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rPr>
              <a:t>｣</a:t>
            </a:r>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（取り組むべき義務）に</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○性別役割分担意識に基づくハラスメント（ジェンダーハラスメント）もなくしていくべきものに</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○なお、男性に対するセクシュアルハラスメントは、以前から防止すべきものと規定されている</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p:txBody>
      </p:sp>
      <p:sp>
        <p:nvSpPr>
          <p:cNvPr id="9" name="テキスト ボックス 8"/>
          <p:cNvSpPr txBox="1"/>
          <p:nvPr/>
        </p:nvSpPr>
        <p:spPr>
          <a:xfrm>
            <a:off x="3059832" y="2276872"/>
            <a:ext cx="3024336" cy="338554"/>
          </a:xfrm>
          <a:prstGeom prst="rect">
            <a:avLst/>
          </a:prstGeom>
          <a:noFill/>
        </p:spPr>
        <p:txBody>
          <a:bodyPr wrap="square" rtlCol="0">
            <a:spAutoFit/>
          </a:bodyPr>
          <a:lstStyle/>
          <a:p>
            <a:pPr algn="ctr"/>
            <a:r>
              <a:rPr kumimoji="1" lang="ja-JP" altLang="en-US" sz="1600" b="1" dirty="0" smtClean="0">
                <a:solidFill>
                  <a:schemeClr val="accent5">
                    <a:lumMod val="50000"/>
                  </a:schemeClr>
                </a:solidFill>
              </a:rPr>
              <a:t>同性間セクシュアル・ハラスメント</a:t>
            </a:r>
            <a:endParaRPr kumimoji="1" lang="ja-JP" altLang="en-US" sz="1600" b="1" dirty="0">
              <a:solidFill>
                <a:schemeClr val="accent5">
                  <a:lumMod val="50000"/>
                </a:schemeClr>
              </a:solidFill>
            </a:endParaRPr>
          </a:p>
        </p:txBody>
      </p:sp>
      <p:sp>
        <p:nvSpPr>
          <p:cNvPr id="10" name="テキスト ボックス 9"/>
          <p:cNvSpPr txBox="1"/>
          <p:nvPr/>
        </p:nvSpPr>
        <p:spPr>
          <a:xfrm>
            <a:off x="899592" y="2564904"/>
            <a:ext cx="7560840" cy="1846659"/>
          </a:xfrm>
          <a:prstGeom prst="rect">
            <a:avLst/>
          </a:prstGeom>
          <a:noFill/>
        </p:spPr>
        <p:txBody>
          <a:bodyPr wrap="square" rtlCol="0">
            <a:spAutoFit/>
          </a:bodyPr>
          <a:lstStyle/>
          <a:p>
            <a:r>
              <a:rPr lang="ja-JP" altLang="en-US" sz="1400" dirty="0" smtClean="0">
                <a:ln w="12700">
                  <a:solidFill>
                    <a:srgbClr val="00B0F0"/>
                  </a:solidFill>
                  <a:prstDash val="solid"/>
                </a:ln>
                <a:solidFill>
                  <a:schemeClr val="accent3">
                    <a:lumMod val="50000"/>
                  </a:schemeClr>
                </a:solidFill>
                <a:ea typeface="ＤＦ平成明朝体W3" pitchFamily="1" charset="-128"/>
              </a:rPr>
              <a:t>○同性間セクハラはこれまでも「セクハラ」として扱われていましたが、</a:t>
            </a:r>
            <a:endParaRPr lang="en-US" altLang="ja-JP" sz="1400" dirty="0" smtClean="0">
              <a:ln w="12700">
                <a:solidFill>
                  <a:srgbClr val="00B0F0"/>
                </a:solidFill>
                <a:prstDash val="solid"/>
              </a:ln>
              <a:solidFill>
                <a:schemeClr val="accent3">
                  <a:lumMod val="50000"/>
                </a:schemeClr>
              </a:solidFill>
              <a:ea typeface="ＤＦ平成明朝体W3" pitchFamily="1" charset="-128"/>
            </a:endParaRPr>
          </a:p>
          <a:p>
            <a:r>
              <a:rPr lang="ja-JP" altLang="en-US" sz="1400" dirty="0" smtClean="0">
                <a:ln w="12700">
                  <a:solidFill>
                    <a:srgbClr val="00B0F0"/>
                  </a:solidFill>
                  <a:prstDash val="solid"/>
                </a:ln>
                <a:solidFill>
                  <a:schemeClr val="accent3">
                    <a:lumMod val="50000"/>
                  </a:schemeClr>
                </a:solidFill>
                <a:ea typeface="ＤＦ平成明朝体W3" pitchFamily="1" charset="-128"/>
              </a:rPr>
              <a:t>　 </a:t>
            </a:r>
            <a:r>
              <a:rPr lang="en-US" altLang="ja-JP" sz="1400" dirty="0" smtClean="0">
                <a:ln w="12700">
                  <a:solidFill>
                    <a:srgbClr val="00B0F0"/>
                  </a:solidFill>
                  <a:prstDash val="solid"/>
                </a:ln>
                <a:solidFill>
                  <a:schemeClr val="accent3">
                    <a:lumMod val="50000"/>
                  </a:schemeClr>
                </a:solidFill>
                <a:ea typeface="ＤＦ平成明朝体W3" pitchFamily="1" charset="-128"/>
              </a:rPr>
              <a:t>2014</a:t>
            </a:r>
            <a:r>
              <a:rPr lang="ja-JP" altLang="en-US" sz="1400" dirty="0" smtClean="0">
                <a:ln w="12700">
                  <a:solidFill>
                    <a:srgbClr val="00B0F0"/>
                  </a:solidFill>
                  <a:prstDash val="solid"/>
                </a:ln>
                <a:solidFill>
                  <a:schemeClr val="accent3">
                    <a:lumMod val="50000"/>
                  </a:schemeClr>
                </a:solidFill>
                <a:ea typeface="ＤＦ平成明朝体W3" pitchFamily="1" charset="-128"/>
              </a:rPr>
              <a:t>年</a:t>
            </a:r>
            <a:r>
              <a:rPr lang="en-US" altLang="ja-JP" sz="1400" dirty="0" smtClean="0">
                <a:ln w="12700">
                  <a:solidFill>
                    <a:srgbClr val="00B0F0"/>
                  </a:solidFill>
                  <a:prstDash val="solid"/>
                </a:ln>
                <a:solidFill>
                  <a:schemeClr val="accent3">
                    <a:lumMod val="50000"/>
                  </a:schemeClr>
                </a:solidFill>
                <a:ea typeface="ＤＦ平成明朝体W3" pitchFamily="1" charset="-128"/>
              </a:rPr>
              <a:t>7</a:t>
            </a:r>
            <a:r>
              <a:rPr lang="ja-JP" altLang="en-US" sz="1400" dirty="0" smtClean="0">
                <a:ln w="12700">
                  <a:solidFill>
                    <a:srgbClr val="00B0F0"/>
                  </a:solidFill>
                  <a:prstDash val="solid"/>
                </a:ln>
                <a:solidFill>
                  <a:schemeClr val="accent3">
                    <a:lumMod val="50000"/>
                  </a:schemeClr>
                </a:solidFill>
                <a:ea typeface="ＤＦ平成明朝体W3" pitchFamily="1" charset="-128"/>
              </a:rPr>
              <a:t>月</a:t>
            </a:r>
            <a:r>
              <a:rPr lang="en-US" altLang="ja-JP" sz="1400" dirty="0" smtClean="0">
                <a:ln w="12700">
                  <a:solidFill>
                    <a:srgbClr val="00B0F0"/>
                  </a:solidFill>
                  <a:prstDash val="solid"/>
                </a:ln>
                <a:solidFill>
                  <a:schemeClr val="accent3">
                    <a:lumMod val="50000"/>
                  </a:schemeClr>
                </a:solidFill>
                <a:ea typeface="ＤＦ平成明朝体W3" pitchFamily="1" charset="-128"/>
              </a:rPr>
              <a:t>1</a:t>
            </a:r>
            <a:r>
              <a:rPr lang="ja-JP" altLang="en-US" sz="1400" dirty="0" smtClean="0">
                <a:ln w="12700">
                  <a:solidFill>
                    <a:srgbClr val="00B0F0"/>
                  </a:solidFill>
                  <a:prstDash val="solid"/>
                </a:ln>
                <a:solidFill>
                  <a:schemeClr val="accent3">
                    <a:lumMod val="50000"/>
                  </a:schemeClr>
                </a:solidFill>
                <a:ea typeface="ＤＦ平成明朝体W3" pitchFamily="1" charset="-128"/>
              </a:rPr>
              <a:t>日より事業主の防止措置義務（取り組むべき義務）の中に明記されます</a:t>
            </a:r>
            <a:endParaRPr lang="en-US" altLang="ja-JP" sz="1400" dirty="0" smtClean="0">
              <a:ln w="12700">
                <a:solidFill>
                  <a:srgbClr val="00B0F0"/>
                </a:solidFill>
                <a:prstDash val="solid"/>
              </a:ln>
              <a:solidFill>
                <a:schemeClr val="accent3">
                  <a:lumMod val="50000"/>
                </a:schemeClr>
              </a:solidFill>
              <a:ea typeface="ＤＦ平成明朝体W3" pitchFamily="1" charset="-128"/>
            </a:endParaRPr>
          </a:p>
          <a:p>
            <a:r>
              <a:rPr lang="en-US" altLang="ja-JP" sz="1400" dirty="0" smtClean="0">
                <a:ln w="12700">
                  <a:solidFill>
                    <a:srgbClr val="00B0F0"/>
                  </a:solidFill>
                  <a:prstDash val="solid"/>
                </a:ln>
                <a:solidFill>
                  <a:schemeClr val="accent3">
                    <a:lumMod val="50000"/>
                  </a:schemeClr>
                </a:solidFill>
                <a:ea typeface="ＤＦ平成明朝体W3" pitchFamily="1" charset="-128"/>
              </a:rPr>
              <a:t>【</a:t>
            </a:r>
            <a:r>
              <a:rPr lang="ja-JP" altLang="en-US" sz="1400" dirty="0" smtClean="0">
                <a:ln w="12700">
                  <a:solidFill>
                    <a:srgbClr val="00B0F0"/>
                  </a:solidFill>
                  <a:prstDash val="solid"/>
                </a:ln>
                <a:solidFill>
                  <a:schemeClr val="accent3">
                    <a:lumMod val="50000"/>
                  </a:schemeClr>
                </a:solidFill>
                <a:ea typeface="ＤＦ平成明朝体W3" pitchFamily="1" charset="-128"/>
              </a:rPr>
              <a:t>具体例</a:t>
            </a:r>
            <a:r>
              <a:rPr lang="en-US" altLang="ja-JP" sz="1400" dirty="0" smtClean="0">
                <a:ln w="12700">
                  <a:solidFill>
                    <a:srgbClr val="00B0F0"/>
                  </a:solidFill>
                  <a:prstDash val="solid"/>
                </a:ln>
                <a:solidFill>
                  <a:schemeClr val="accent3">
                    <a:lumMod val="50000"/>
                  </a:schemeClr>
                </a:solidFill>
                <a:ea typeface="ＤＦ平成明朝体W3" pitchFamily="1" charset="-128"/>
              </a:rPr>
              <a:t>】</a:t>
            </a:r>
          </a:p>
          <a:p>
            <a:r>
              <a:rPr lang="ja-JP" altLang="en-US" sz="1200" dirty="0" smtClean="0">
                <a:ln w="12700">
                  <a:solidFill>
                    <a:srgbClr val="00B0F0"/>
                  </a:solidFill>
                  <a:prstDash val="solid"/>
                </a:ln>
                <a:solidFill>
                  <a:schemeClr val="accent3">
                    <a:lumMod val="50000"/>
                  </a:schemeClr>
                </a:solidFill>
                <a:ea typeface="ＤＦ平成明朝体W3" pitchFamily="1" charset="-128"/>
              </a:rPr>
              <a:t>・女性（男性）が女性（男性）に対し、「子どもはまだできないの？」としつこく聞く</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a:p>
            <a:r>
              <a:rPr lang="ja-JP" altLang="en-US" sz="1200" dirty="0" smtClean="0">
                <a:ln w="12700">
                  <a:solidFill>
                    <a:srgbClr val="00B0F0"/>
                  </a:solidFill>
                  <a:prstDash val="solid"/>
                </a:ln>
                <a:solidFill>
                  <a:schemeClr val="accent3">
                    <a:lumMod val="50000"/>
                  </a:schemeClr>
                </a:solidFill>
                <a:ea typeface="ＤＦ平成明朝体W3" pitchFamily="1" charset="-128"/>
              </a:rPr>
              <a:t>・男性（女性）が男性（女性）に対し、裸踊りを見せる</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a:p>
            <a:r>
              <a:rPr lang="ja-JP" altLang="en-US" sz="1200" dirty="0" smtClean="0">
                <a:ln w="12700">
                  <a:solidFill>
                    <a:srgbClr val="00B0F0"/>
                  </a:solidFill>
                  <a:prstDash val="solid"/>
                </a:ln>
                <a:solidFill>
                  <a:schemeClr val="accent3">
                    <a:lumMod val="50000"/>
                  </a:schemeClr>
                </a:solidFill>
                <a:ea typeface="ＤＦ平成明朝体W3" pitchFamily="1" charset="-128"/>
              </a:rPr>
              <a:t>・女性（男性）が女性（男性）に対し、相手の意に反するスキンシップをする</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a:p>
            <a:r>
              <a:rPr lang="ja-JP" altLang="en-US" sz="1200" dirty="0" smtClean="0">
                <a:ln w="12700">
                  <a:solidFill>
                    <a:srgbClr val="00B0F0"/>
                  </a:solidFill>
                  <a:prstDash val="solid"/>
                </a:ln>
                <a:solidFill>
                  <a:schemeClr val="accent3">
                    <a:lumMod val="50000"/>
                  </a:schemeClr>
                </a:solidFill>
                <a:ea typeface="ＤＦ平成明朝体W3" pitchFamily="1" charset="-128"/>
              </a:rPr>
              <a:t>・男性（女性）が男性（女性）に対し、性的な言動でからかう　（性的マイノリティへのからかい等含む）</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a:p>
            <a:r>
              <a:rPr lang="ja-JP" altLang="en-US" sz="1200" dirty="0" smtClean="0">
                <a:ln w="12700">
                  <a:solidFill>
                    <a:srgbClr val="00B0F0"/>
                  </a:solidFill>
                  <a:prstDash val="solid"/>
                </a:ln>
                <a:solidFill>
                  <a:schemeClr val="accent3">
                    <a:lumMod val="50000"/>
                  </a:schemeClr>
                </a:solidFill>
                <a:ea typeface="ＤＦ平成明朝体W3" pitchFamily="1" charset="-128"/>
              </a:rPr>
              <a:t>・女性（男性）が女性（男性）に対し、性的な噂を流す</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a:p>
            <a:r>
              <a:rPr lang="ja-JP" altLang="en-US" sz="1200" dirty="0" smtClean="0">
                <a:ln w="12700">
                  <a:solidFill>
                    <a:srgbClr val="00B0F0"/>
                  </a:solidFill>
                  <a:prstDash val="solid"/>
                </a:ln>
                <a:solidFill>
                  <a:schemeClr val="accent3">
                    <a:lumMod val="50000"/>
                  </a:schemeClr>
                </a:solidFill>
                <a:ea typeface="ＤＦ平成明朝体W3" pitchFamily="1" charset="-128"/>
              </a:rPr>
              <a:t>・男性（女性）が男性（女性）に対し、しつこく風俗店などに誘う</a:t>
            </a:r>
            <a:endParaRPr lang="en-US" altLang="ja-JP" sz="1200" dirty="0" smtClean="0">
              <a:ln w="12700">
                <a:solidFill>
                  <a:srgbClr val="00B0F0"/>
                </a:solidFill>
                <a:prstDash val="solid"/>
              </a:ln>
              <a:solidFill>
                <a:schemeClr val="accent3">
                  <a:lumMod val="50000"/>
                </a:schemeClr>
              </a:solidFill>
              <a:ea typeface="ＤＦ平成明朝体W3" pitchFamily="1" charset="-128"/>
            </a:endParaRPr>
          </a:p>
        </p:txBody>
      </p:sp>
      <p:sp>
        <p:nvSpPr>
          <p:cNvPr id="12" name="角丸四角形 11"/>
          <p:cNvSpPr/>
          <p:nvPr/>
        </p:nvSpPr>
        <p:spPr>
          <a:xfrm>
            <a:off x="755576" y="4509120"/>
            <a:ext cx="7992888" cy="201622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771800" y="4509120"/>
            <a:ext cx="3888432" cy="338554"/>
          </a:xfrm>
          <a:prstGeom prst="rect">
            <a:avLst/>
          </a:prstGeom>
          <a:noFill/>
        </p:spPr>
        <p:txBody>
          <a:bodyPr wrap="square" rtlCol="0">
            <a:spAutoFit/>
          </a:bodyPr>
          <a:lstStyle/>
          <a:p>
            <a:pPr algn="ctr"/>
            <a:r>
              <a:rPr kumimoji="1" lang="ja-JP" altLang="en-US" sz="1600" b="1" dirty="0" smtClean="0">
                <a:solidFill>
                  <a:srgbClr val="FF0000"/>
                </a:solidFill>
              </a:rPr>
              <a:t>性別役割分担意識に基づく言動</a:t>
            </a:r>
            <a:endParaRPr kumimoji="1" lang="ja-JP" altLang="en-US" sz="1600" b="1" dirty="0">
              <a:solidFill>
                <a:srgbClr val="FF0000"/>
              </a:solidFill>
            </a:endParaRPr>
          </a:p>
        </p:txBody>
      </p:sp>
      <p:sp>
        <p:nvSpPr>
          <p:cNvPr id="15" name="テキスト ボックス 14"/>
          <p:cNvSpPr txBox="1"/>
          <p:nvPr/>
        </p:nvSpPr>
        <p:spPr>
          <a:xfrm>
            <a:off x="899592" y="4797153"/>
            <a:ext cx="7920880" cy="1846659"/>
          </a:xfrm>
          <a:prstGeom prst="rect">
            <a:avLst/>
          </a:prstGeom>
          <a:noFill/>
        </p:spPr>
        <p:txBody>
          <a:bodyPr wrap="square" rtlCol="0">
            <a:spAutoFit/>
          </a:bodyPr>
          <a:lstStyle/>
          <a:p>
            <a:r>
              <a:rPr lang="ja-JP" altLang="en-US" sz="1400" dirty="0" smtClean="0">
                <a:ln>
                  <a:solidFill>
                    <a:schemeClr val="accent6">
                      <a:lumMod val="75000"/>
                    </a:schemeClr>
                  </a:solidFill>
                </a:ln>
                <a:solidFill>
                  <a:schemeClr val="accent6">
                    <a:lumMod val="75000"/>
                  </a:schemeClr>
                </a:solidFill>
                <a:ea typeface="ＤＦ平成明朝体W3" pitchFamily="1" charset="-128"/>
              </a:rPr>
              <a:t>○ジェンダーハラスメントをなくしていくことがセクシュアル・ハラスメント防止に重要</a:t>
            </a:r>
            <a:endParaRPr lang="en-US" altLang="ja-JP" sz="1400" dirty="0" smtClean="0">
              <a:ln>
                <a:solidFill>
                  <a:schemeClr val="accent6">
                    <a:lumMod val="75000"/>
                  </a:schemeClr>
                </a:solidFill>
              </a:ln>
              <a:solidFill>
                <a:schemeClr val="accent6">
                  <a:lumMod val="75000"/>
                </a:schemeClr>
              </a:solidFill>
              <a:ea typeface="ＤＦ平成明朝体W3" pitchFamily="1" charset="-128"/>
            </a:endParaRPr>
          </a:p>
          <a:p>
            <a:r>
              <a:rPr lang="ja-JP" altLang="en-US" sz="1400" dirty="0" smtClean="0">
                <a:ln>
                  <a:solidFill>
                    <a:schemeClr val="accent6">
                      <a:lumMod val="75000"/>
                    </a:schemeClr>
                  </a:solidFill>
                </a:ln>
                <a:solidFill>
                  <a:schemeClr val="accent6">
                    <a:lumMod val="75000"/>
                  </a:schemeClr>
                </a:solidFill>
                <a:ea typeface="ＤＦ平成明朝体W3" pitchFamily="1" charset="-128"/>
              </a:rPr>
              <a:t>○なお公務の場合、ジェンダー・ハラスメントは人事院規則にて既に規定されている</a:t>
            </a:r>
            <a:endParaRPr lang="en-US" altLang="ja-JP" sz="1400" dirty="0" smtClean="0">
              <a:ln>
                <a:solidFill>
                  <a:schemeClr val="accent6">
                    <a:lumMod val="75000"/>
                  </a:schemeClr>
                </a:solidFill>
              </a:ln>
              <a:solidFill>
                <a:schemeClr val="accent6">
                  <a:lumMod val="75000"/>
                </a:schemeClr>
              </a:solidFill>
              <a:ea typeface="ＤＦ平成明朝体W3" pitchFamily="1" charset="-128"/>
            </a:endParaRPr>
          </a:p>
          <a:p>
            <a:r>
              <a:rPr lang="en-US" altLang="ja-JP" sz="1400" dirty="0" smtClean="0">
                <a:ln>
                  <a:solidFill>
                    <a:schemeClr val="accent6">
                      <a:lumMod val="75000"/>
                    </a:schemeClr>
                  </a:solidFill>
                </a:ln>
                <a:solidFill>
                  <a:schemeClr val="accent6">
                    <a:lumMod val="75000"/>
                  </a:schemeClr>
                </a:solidFill>
                <a:ea typeface="ＤＦ平成明朝体W3" pitchFamily="1" charset="-128"/>
              </a:rPr>
              <a:t>【</a:t>
            </a:r>
            <a:r>
              <a:rPr lang="ja-JP" altLang="en-US" sz="1400" dirty="0" smtClean="0">
                <a:ln>
                  <a:solidFill>
                    <a:schemeClr val="accent6">
                      <a:lumMod val="75000"/>
                    </a:schemeClr>
                  </a:solidFill>
                </a:ln>
                <a:solidFill>
                  <a:schemeClr val="accent6">
                    <a:lumMod val="75000"/>
                  </a:schemeClr>
                </a:solidFill>
                <a:ea typeface="ＤＦ平成明朝体W3" pitchFamily="1" charset="-128"/>
              </a:rPr>
              <a:t>具体例</a:t>
            </a:r>
            <a:r>
              <a:rPr lang="en-US" altLang="ja-JP" sz="1400" dirty="0" smtClean="0">
                <a:ln>
                  <a:solidFill>
                    <a:schemeClr val="accent6">
                      <a:lumMod val="75000"/>
                    </a:schemeClr>
                  </a:solidFill>
                </a:ln>
                <a:solidFill>
                  <a:schemeClr val="accent6">
                    <a:lumMod val="75000"/>
                  </a:schemeClr>
                </a:solidFill>
                <a:ea typeface="ＤＦ平成明朝体W3" pitchFamily="1" charset="-128"/>
              </a:rPr>
              <a:t>】</a:t>
            </a:r>
          </a:p>
          <a:p>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「男（女）のくせにこんなこともできないのか」と叱る</a:t>
            </a:r>
            <a:endParaRPr lang="en-US" altLang="ja-JP" sz="1200" dirty="0" smtClean="0">
              <a:ln>
                <a:solidFill>
                  <a:schemeClr val="accent6">
                    <a:lumMod val="75000"/>
                  </a:schemeClr>
                </a:solidFill>
              </a:ln>
              <a:solidFill>
                <a:schemeClr val="accent6">
                  <a:lumMod val="75000"/>
                </a:schemeClr>
              </a:solidFill>
              <a:ea typeface="ＤＦ平成明朝体W3" pitchFamily="1" charset="-128"/>
            </a:endParaRPr>
          </a:p>
          <a:p>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女性（男性）に対して、「女の子（男の子）」「お嬢ちゃん（坊や）」などと呼ぶ</a:t>
            </a:r>
            <a:endParaRPr lang="en-US" altLang="ja-JP" sz="1200" dirty="0" smtClean="0">
              <a:ln>
                <a:solidFill>
                  <a:schemeClr val="accent6">
                    <a:lumMod val="75000"/>
                  </a:schemeClr>
                </a:solidFill>
              </a:ln>
              <a:solidFill>
                <a:schemeClr val="accent6">
                  <a:lumMod val="75000"/>
                </a:schemeClr>
              </a:solidFill>
              <a:ea typeface="ＤＦ平成明朝体W3" pitchFamily="1" charset="-128"/>
            </a:endParaRPr>
          </a:p>
          <a:p>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宴席で「男性（女性）のくせにこんなものを飲む（食べる）のか」などと言う</a:t>
            </a:r>
            <a:endParaRPr lang="en-US" altLang="ja-JP" sz="1200" dirty="0" smtClean="0">
              <a:ln>
                <a:solidFill>
                  <a:schemeClr val="accent6">
                    <a:lumMod val="75000"/>
                  </a:schemeClr>
                </a:solidFill>
              </a:ln>
              <a:solidFill>
                <a:schemeClr val="accent6">
                  <a:lumMod val="75000"/>
                </a:schemeClr>
              </a:solidFill>
              <a:ea typeface="ＤＦ平成明朝体W3" pitchFamily="1" charset="-128"/>
            </a:endParaRPr>
          </a:p>
          <a:p>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仕事の出来映えなどに対して、</a:t>
            </a:r>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女性（男性）の特質</a:t>
            </a:r>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や</a:t>
            </a:r>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女性（男性）独特の考え方</a:t>
            </a:r>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を引き合いに出す</a:t>
            </a:r>
            <a:endParaRPr lang="en-US" altLang="ja-JP" sz="1200" dirty="0" smtClean="0">
              <a:ln>
                <a:solidFill>
                  <a:schemeClr val="accent6">
                    <a:lumMod val="75000"/>
                  </a:schemeClr>
                </a:solidFill>
              </a:ln>
              <a:solidFill>
                <a:schemeClr val="accent6">
                  <a:lumMod val="75000"/>
                </a:schemeClr>
              </a:solidFill>
              <a:ea typeface="ＤＦ平成明朝体W3" pitchFamily="1" charset="-128"/>
            </a:endParaRPr>
          </a:p>
          <a:p>
            <a:r>
              <a:rPr lang="ja-JP" altLang="en-US" sz="1200" dirty="0" smtClean="0">
                <a:ln>
                  <a:solidFill>
                    <a:schemeClr val="accent6">
                      <a:lumMod val="75000"/>
                    </a:schemeClr>
                  </a:solidFill>
                </a:ln>
                <a:solidFill>
                  <a:schemeClr val="accent6">
                    <a:lumMod val="75000"/>
                  </a:schemeClr>
                </a:solidFill>
                <a:ea typeface="ＤＦ平成明朝体W3" pitchFamily="1" charset="-128"/>
              </a:rPr>
              <a:t>・</a:t>
            </a:r>
            <a:r>
              <a:rPr lang="ja-JP" altLang="ja-JP" sz="1200" dirty="0" smtClean="0">
                <a:ln>
                  <a:solidFill>
                    <a:schemeClr val="accent6">
                      <a:lumMod val="75000"/>
                    </a:schemeClr>
                  </a:solidFill>
                </a:ln>
                <a:solidFill>
                  <a:schemeClr val="accent6">
                    <a:lumMod val="75000"/>
                  </a:schemeClr>
                </a:solidFill>
                <a:ea typeface="ＤＦ平成明朝体W3" pitchFamily="1" charset="-128"/>
              </a:rPr>
              <a:t>男性（女性）が担当している仕事がうまくいっていると、「男（女）は○○の業務に向いている」などと言う</a:t>
            </a:r>
          </a:p>
          <a:p>
            <a:endParaRPr lang="en-US" altLang="ja-JP" sz="1200" dirty="0" smtClean="0">
              <a:ln w="12700">
                <a:solidFill>
                  <a:schemeClr val="accent6">
                    <a:lumMod val="75000"/>
                  </a:schemeClr>
                </a:solidFill>
                <a:prstDash val="solid"/>
              </a:ln>
              <a:solidFill>
                <a:schemeClr val="accent6">
                  <a:lumMod val="75000"/>
                </a:schemeClr>
              </a:solidFill>
              <a:effectLst>
                <a:outerShdw blurRad="41275" dist="20320" dir="1800000" algn="tl" rotWithShape="0">
                  <a:srgbClr val="000000">
                    <a:alpha val="40000"/>
                  </a:srgbClr>
                </a:outerShdw>
              </a:effectLst>
              <a:ea typeface="ＤＦ平成ゴシック体W5" pitchFamily="1"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4</a:t>
            </a:fld>
            <a:endParaRPr kumimoji="1" lang="ja-JP" altLang="en-US"/>
          </a:p>
        </p:txBody>
      </p:sp>
      <p:sp>
        <p:nvSpPr>
          <p:cNvPr id="5" name="正方形/長方形 4"/>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685800" y="2391023"/>
            <a:ext cx="7772400" cy="1470025"/>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all" spc="0" normalizeH="0" baseline="0" noProof="0" dirty="0" smtClean="0">
                <a:ln>
                  <a:solidFill>
                    <a:schemeClr val="accent5">
                      <a:lumMod val="75000"/>
                    </a:schemeClr>
                  </a:solidFill>
                </a:ln>
                <a:solidFill>
                  <a:schemeClr val="accent5">
                    <a:lumMod val="50000"/>
                  </a:schemeClr>
                </a:solidFill>
                <a:effectLst/>
                <a:uLnTx/>
                <a:uFillTx/>
                <a:latin typeface="+mj-lt"/>
                <a:ea typeface="+mj-ea"/>
                <a:cs typeface="+mj-cs"/>
              </a:rPr>
              <a:t>男女雇用機会均等法を</a:t>
            </a:r>
            <a:endParaRPr kumimoji="1" lang="en-US" altLang="ja-JP" sz="3600" b="1" i="0" u="none" strike="noStrike" kern="1200" cap="all" spc="0" normalizeH="0" baseline="0" noProof="0" dirty="0" smtClean="0">
              <a:ln>
                <a:solidFill>
                  <a:schemeClr val="accent5">
                    <a:lumMod val="75000"/>
                  </a:schemeClr>
                </a:solidFill>
              </a:ln>
              <a:solidFill>
                <a:schemeClr val="accent5">
                  <a:lumMod val="50000"/>
                </a:schemeClr>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cap="all" dirty="0" smtClean="0">
                <a:ln>
                  <a:solidFill>
                    <a:schemeClr val="accent5">
                      <a:lumMod val="75000"/>
                    </a:schemeClr>
                  </a:solidFill>
                </a:ln>
                <a:solidFill>
                  <a:schemeClr val="accent5">
                    <a:lumMod val="50000"/>
                  </a:schemeClr>
                </a:solidFill>
                <a:latin typeface="+mj-lt"/>
                <a:ea typeface="+mj-ea"/>
                <a:cs typeface="+mj-cs"/>
              </a:rPr>
              <a:t>より深く理解するために</a:t>
            </a:r>
            <a:endParaRPr kumimoji="1" lang="ja-JP" altLang="en-US" sz="3600" b="1" i="0" u="none" strike="noStrike" kern="1200" cap="all" spc="0" normalizeH="0" baseline="0" noProof="0" dirty="0">
              <a:ln>
                <a:solidFill>
                  <a:schemeClr val="accent5">
                    <a:lumMod val="75000"/>
                  </a:schemeClr>
                </a:solidFill>
              </a:ln>
              <a:solidFill>
                <a:schemeClr val="accent5">
                  <a:lumMod val="50000"/>
                </a:schemeClr>
              </a:solidFill>
              <a:effectLst/>
              <a:uLnTx/>
              <a:uFillTx/>
              <a:latin typeface="+mj-lt"/>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5940152" y="1844824"/>
            <a:ext cx="2255045" cy="278729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a:xfrm>
            <a:off x="755576" y="2276872"/>
            <a:ext cx="8388424" cy="4752528"/>
          </a:xfrm>
        </p:spPr>
        <p:txBody>
          <a:bodyPr>
            <a:normAutofit fontScale="77500" lnSpcReduction="20000"/>
          </a:bodyPr>
          <a:lstStyle/>
          <a:p>
            <a:pPr>
              <a:buNone/>
            </a:pPr>
            <a:r>
              <a:rPr lang="ja-JP" altLang="en-US" sz="1300" b="1" dirty="0" smtClean="0">
                <a:solidFill>
                  <a:schemeClr val="accent5">
                    <a:lumMod val="75000"/>
                  </a:schemeClr>
                </a:solidFill>
                <a:latin typeface="HG教科書体" pitchFamily="17" charset="-128"/>
                <a:ea typeface="ＤＦ平成ゴシック体W5" pitchFamily="1" charset="-128"/>
              </a:rPr>
              <a:t>　　　</a:t>
            </a:r>
            <a:endParaRPr lang="en-US" altLang="ja-JP" sz="1300" b="1" dirty="0" smtClean="0">
              <a:solidFill>
                <a:schemeClr val="accent5">
                  <a:lumMod val="75000"/>
                </a:schemeClr>
              </a:solidFill>
              <a:latin typeface="HG教科書体" pitchFamily="17" charset="-128"/>
              <a:ea typeface="ＤＦ平成ゴシック体W5" pitchFamily="1" charset="-128"/>
            </a:endParaRPr>
          </a:p>
          <a:p>
            <a:pPr>
              <a:buNone/>
            </a:pPr>
            <a:r>
              <a:rPr lang="en-US" altLang="ja-JP" sz="1300" b="1" dirty="0" smtClean="0">
                <a:solidFill>
                  <a:schemeClr val="accent5">
                    <a:lumMod val="75000"/>
                  </a:schemeClr>
                </a:solidFill>
                <a:latin typeface="HG教科書体" pitchFamily="17" charset="-128"/>
                <a:ea typeface="ＤＦ平成ゴシック体W5" pitchFamily="1" charset="-128"/>
              </a:rPr>
              <a:t>      </a:t>
            </a:r>
            <a:r>
              <a:rPr lang="ja-JP" altLang="en-US" sz="1400" b="1" dirty="0" smtClean="0">
                <a:solidFill>
                  <a:schemeClr val="accent5">
                    <a:lumMod val="75000"/>
                  </a:schemeClr>
                </a:solidFill>
                <a:latin typeface="HG教科書体" pitchFamily="17" charset="-128"/>
                <a:ea typeface="ＤＦ平成明朝体W3" pitchFamily="1" charset="-128"/>
              </a:rPr>
              <a:t>均等法の基本その１～均等法は行政が事業主を指導するための法律～</a:t>
            </a:r>
            <a:endParaRPr lang="en-US" altLang="ja-JP" sz="1400" b="1" dirty="0" smtClean="0">
              <a:solidFill>
                <a:schemeClr val="accent5">
                  <a:lumMod val="75000"/>
                </a:schemeClr>
              </a:solidFill>
              <a:latin typeface="HG教科書体" pitchFamily="17" charset="-128"/>
              <a:ea typeface="ＤＦ平成明朝体W3" pitchFamily="1" charset="-128"/>
            </a:endParaRPr>
          </a:p>
          <a:p>
            <a:pPr>
              <a:buNone/>
            </a:pPr>
            <a:endParaRPr lang="en-US" altLang="ja-JP" sz="1200"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・事業主へ義務を課し、義務違反に対して行政からの指導を行い是正を促す法律　　　　</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・実効性において問題があることが指摘されてきている</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例）・指導に事業主が従わない場合がある</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・そもそも行政が義務違反を把握できなれければ指導できない　等</a:t>
            </a:r>
            <a:endParaRPr lang="en-US" altLang="ja-JP" sz="1400" b="1" dirty="0" smtClean="0">
              <a:solidFill>
                <a:schemeClr val="accent5">
                  <a:lumMod val="50000"/>
                </a:schemeClr>
              </a:solidFill>
              <a:ea typeface="ＤＦ平成明朝体W3" pitchFamily="1" charset="-128"/>
            </a:endParaRPr>
          </a:p>
          <a:p>
            <a:pPr>
              <a:buNone/>
            </a:pPr>
            <a:r>
              <a:rPr lang="ja-JP" altLang="en-US" sz="1200" dirty="0" smtClean="0">
                <a:solidFill>
                  <a:schemeClr val="tx1"/>
                </a:solidFill>
                <a:ea typeface="ＤＦ平成明朝体W3" pitchFamily="1" charset="-128"/>
              </a:rPr>
              <a:t>　</a:t>
            </a:r>
            <a:endParaRPr lang="en-US" altLang="ja-JP" sz="1200" dirty="0" smtClean="0">
              <a:solidFill>
                <a:schemeClr val="tx1"/>
              </a:solidFill>
              <a:ea typeface="ＤＦ平成明朝体W3" pitchFamily="1" charset="-128"/>
            </a:endParaRPr>
          </a:p>
          <a:p>
            <a:pPr>
              <a:buNone/>
            </a:pPr>
            <a:endParaRPr lang="en-US" altLang="ja-JP" sz="1200" dirty="0" smtClean="0">
              <a:solidFill>
                <a:schemeClr val="tx1"/>
              </a:solidFill>
              <a:ea typeface="ＤＦ平成明朝体W3" pitchFamily="1" charset="-128"/>
            </a:endParaRPr>
          </a:p>
          <a:p>
            <a:pPr>
              <a:buNone/>
            </a:pPr>
            <a:r>
              <a:rPr lang="ja-JP" altLang="en-US" sz="1400" b="1" dirty="0" smtClean="0">
                <a:solidFill>
                  <a:schemeClr val="accent5">
                    <a:lumMod val="75000"/>
                  </a:schemeClr>
                </a:solidFill>
                <a:ea typeface="ＤＦ平成明朝体W3" pitchFamily="1" charset="-128"/>
              </a:rPr>
              <a:t>　　　均等法の基本その２～法律だけでは具体的なことがわからない～</a:t>
            </a:r>
            <a:endParaRPr lang="en-US" altLang="ja-JP" sz="1400" b="1" dirty="0" smtClean="0">
              <a:solidFill>
                <a:schemeClr val="accent5">
                  <a:lumMod val="75000"/>
                </a:schemeClr>
              </a:solidFill>
              <a:ea typeface="ＤＦ平成明朝体W3" pitchFamily="1" charset="-128"/>
            </a:endParaRPr>
          </a:p>
          <a:p>
            <a:pPr>
              <a:buNone/>
            </a:pPr>
            <a:endParaRPr lang="en-US" altLang="ja-JP" sz="1300" dirty="0" smtClean="0">
              <a:solidFill>
                <a:schemeClr val="tx1"/>
              </a:solidFill>
              <a:ea typeface="ＤＦ平成明朝体W3" pitchFamily="1" charset="-128"/>
            </a:endParaRPr>
          </a:p>
          <a:p>
            <a:pPr>
              <a:buNone/>
            </a:pPr>
            <a:r>
              <a:rPr lang="ja-JP" altLang="en-US" sz="1400" b="1" dirty="0" smtClean="0">
                <a:solidFill>
                  <a:schemeClr val="accent5">
                    <a:lumMod val="50000"/>
                  </a:schemeClr>
                </a:solidFill>
                <a:latin typeface="HG教科書体" pitchFamily="17" charset="-128"/>
                <a:ea typeface="ＤＦ平成明朝体W3" pitchFamily="1" charset="-128"/>
              </a:rPr>
              <a:t>・雇用機会均等法（法律）</a:t>
            </a:r>
            <a:endParaRPr lang="en-US" altLang="ja-JP" sz="1400" b="1" dirty="0" smtClean="0">
              <a:solidFill>
                <a:schemeClr val="accent5">
                  <a:lumMod val="50000"/>
                </a:schemeClr>
              </a:solidFill>
              <a:latin typeface="HG教科書体" pitchFamily="17" charset="-128"/>
              <a:ea typeface="ＤＦ平成明朝体W3" pitchFamily="1" charset="-128"/>
            </a:endParaRPr>
          </a:p>
          <a:p>
            <a:pPr>
              <a:buNone/>
            </a:pPr>
            <a:r>
              <a:rPr lang="ja-JP" altLang="en-US" sz="1400" b="1" dirty="0" smtClean="0">
                <a:solidFill>
                  <a:schemeClr val="accent5">
                    <a:lumMod val="50000"/>
                  </a:schemeClr>
                </a:solidFill>
                <a:latin typeface="HG教科書体" pitchFamily="17" charset="-128"/>
                <a:ea typeface="ＤＦ平成明朝体W3" pitchFamily="1" charset="-128"/>
              </a:rPr>
              <a:t>・均等法施行規則（省令）</a:t>
            </a:r>
            <a:endParaRPr lang="en-US" altLang="ja-JP" sz="1400" b="1" dirty="0" smtClean="0">
              <a:solidFill>
                <a:schemeClr val="accent5">
                  <a:lumMod val="50000"/>
                </a:schemeClr>
              </a:solidFill>
              <a:latin typeface="HG教科書体" pitchFamily="17" charset="-128"/>
              <a:ea typeface="ＤＦ平成明朝体W3" pitchFamily="1" charset="-128"/>
            </a:endParaRPr>
          </a:p>
          <a:p>
            <a:pPr>
              <a:buNone/>
            </a:pPr>
            <a:r>
              <a:rPr lang="ja-JP" altLang="en-US" sz="1400" b="1" dirty="0" smtClean="0">
                <a:solidFill>
                  <a:schemeClr val="accent5">
                    <a:lumMod val="50000"/>
                  </a:schemeClr>
                </a:solidFill>
                <a:latin typeface="HG教科書体" pitchFamily="17" charset="-128"/>
                <a:ea typeface="ＤＦ平成明朝体W3" pitchFamily="1" charset="-128"/>
              </a:rPr>
              <a:t>・均等法指針（告示）</a:t>
            </a:r>
            <a:endParaRPr lang="en-US" altLang="ja-JP" sz="1400" b="1" dirty="0" smtClean="0">
              <a:solidFill>
                <a:schemeClr val="accent5">
                  <a:lumMod val="50000"/>
                </a:schemeClr>
              </a:solidFill>
              <a:latin typeface="HG教科書体" pitchFamily="17" charset="-128"/>
              <a:ea typeface="ＤＦ平成明朝体W3" pitchFamily="1" charset="-128"/>
            </a:endParaRPr>
          </a:p>
          <a:p>
            <a:pPr>
              <a:buNone/>
            </a:pPr>
            <a:r>
              <a:rPr lang="ja-JP" altLang="en-US" sz="1400" b="1" dirty="0" smtClean="0">
                <a:solidFill>
                  <a:schemeClr val="accent5">
                    <a:lumMod val="50000"/>
                  </a:schemeClr>
                </a:solidFill>
                <a:latin typeface="HG教科書体" pitchFamily="17" charset="-128"/>
                <a:ea typeface="ＤＦ平成明朝体W3" pitchFamily="1" charset="-128"/>
              </a:rPr>
              <a:t>・各種通達（局長通達など）</a:t>
            </a:r>
            <a:endParaRPr lang="en-US" altLang="ja-JP" sz="1400" b="1" dirty="0" smtClean="0">
              <a:solidFill>
                <a:schemeClr val="accent5">
                  <a:lumMod val="50000"/>
                </a:schemeClr>
              </a:solidFill>
              <a:latin typeface="HG教科書体" pitchFamily="17" charset="-128"/>
              <a:ea typeface="ＤＦ平成明朝体W3" pitchFamily="1" charset="-128"/>
            </a:endParaRPr>
          </a:p>
          <a:p>
            <a:pPr>
              <a:buNone/>
            </a:pPr>
            <a:endParaRPr lang="en-US" altLang="ja-JP" sz="1200" dirty="0" smtClean="0">
              <a:solidFill>
                <a:schemeClr val="tx1"/>
              </a:solidFill>
              <a:ea typeface="ＤＦ平成明朝体W3" pitchFamily="1" charset="-128"/>
            </a:endParaRPr>
          </a:p>
          <a:p>
            <a:pPr>
              <a:buNone/>
            </a:pPr>
            <a:endParaRPr lang="en-US" altLang="ja-JP" sz="1200" dirty="0" smtClean="0">
              <a:solidFill>
                <a:schemeClr val="tx1"/>
              </a:solidFill>
              <a:ea typeface="ＤＦ平成明朝体W3" pitchFamily="1" charset="-128"/>
            </a:endParaRPr>
          </a:p>
          <a:p>
            <a:pPr>
              <a:buNone/>
            </a:pPr>
            <a:r>
              <a:rPr lang="ja-JP" altLang="en-US" sz="1400" b="1" dirty="0" smtClean="0">
                <a:solidFill>
                  <a:schemeClr val="accent5">
                    <a:lumMod val="75000"/>
                  </a:schemeClr>
                </a:solidFill>
                <a:ea typeface="ＤＦ平成ゴシック体W5" pitchFamily="1" charset="-128"/>
              </a:rPr>
              <a:t>　　　均等法の基本その３～「雇用における性差別のみ」規定した法律～</a:t>
            </a:r>
            <a:endParaRPr lang="en-US" altLang="ja-JP" sz="1400" b="1" dirty="0" smtClean="0">
              <a:solidFill>
                <a:schemeClr val="accent5">
                  <a:lumMod val="75000"/>
                </a:schemeClr>
              </a:solidFill>
              <a:ea typeface="ＤＦ平成ゴシック体W5" pitchFamily="1" charset="-128"/>
            </a:endParaRPr>
          </a:p>
          <a:p>
            <a:pPr>
              <a:buNone/>
            </a:pPr>
            <a:r>
              <a:rPr lang="ja-JP" altLang="en-US" sz="1400" b="1" dirty="0" smtClean="0">
                <a:solidFill>
                  <a:schemeClr val="accent5">
                    <a:lumMod val="50000"/>
                  </a:schemeClr>
                </a:solidFill>
                <a:ea typeface="ＤＦ平成明朝体W3" pitchFamily="1" charset="-128"/>
              </a:rPr>
              <a:t>・女性労働法体系</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a:t>
            </a:r>
            <a:r>
              <a:rPr lang="en-US" altLang="ja-JP" sz="1400" b="1" dirty="0" smtClean="0">
                <a:solidFill>
                  <a:schemeClr val="accent5">
                    <a:lumMod val="50000"/>
                  </a:schemeClr>
                </a:solidFill>
                <a:ea typeface="ＤＦ平成明朝体W3" pitchFamily="1" charset="-128"/>
              </a:rPr>
              <a:t>―</a:t>
            </a:r>
            <a:r>
              <a:rPr lang="ja-JP" altLang="en-US" sz="1400" b="1" dirty="0" smtClean="0">
                <a:solidFill>
                  <a:schemeClr val="accent5">
                    <a:lumMod val="50000"/>
                  </a:schemeClr>
                </a:solidFill>
                <a:ea typeface="ＤＦ平成明朝体W3" pitchFamily="1" charset="-128"/>
              </a:rPr>
              <a:t>労働基準法（女性関係）</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a:t>
            </a:r>
            <a:r>
              <a:rPr lang="en-US" altLang="ja-JP" sz="1400" b="1" dirty="0" smtClean="0">
                <a:solidFill>
                  <a:schemeClr val="accent5">
                    <a:lumMod val="50000"/>
                  </a:schemeClr>
                </a:solidFill>
                <a:ea typeface="ＤＦ平成明朝体W3" pitchFamily="1" charset="-128"/>
              </a:rPr>
              <a:t>―</a:t>
            </a:r>
            <a:r>
              <a:rPr lang="ja-JP" altLang="en-US" sz="1400" b="1" u="sng" dirty="0" smtClean="0">
                <a:solidFill>
                  <a:srgbClr val="00B0F0"/>
                </a:solidFill>
                <a:effectLst>
                  <a:outerShdw blurRad="50800" dist="38100" dir="2700000" algn="tl" rotWithShape="0">
                    <a:prstClr val="black">
                      <a:alpha val="40000"/>
                    </a:prstClr>
                  </a:outerShdw>
                </a:effectLst>
                <a:ea typeface="ＤＦ平成明朝体W3" pitchFamily="1" charset="-128"/>
              </a:rPr>
              <a:t>男女雇用機会均等法</a:t>
            </a:r>
            <a:r>
              <a:rPr lang="ja-JP" altLang="en-US" sz="1400" b="1" dirty="0" smtClean="0">
                <a:solidFill>
                  <a:schemeClr val="accent5">
                    <a:lumMod val="50000"/>
                  </a:schemeClr>
                </a:solidFill>
                <a:ea typeface="ＤＦ平成明朝体W3" pitchFamily="1" charset="-128"/>
              </a:rPr>
              <a:t>　　</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a:t>
            </a:r>
            <a:r>
              <a:rPr lang="en-US" altLang="ja-JP" sz="1400" b="1" dirty="0" smtClean="0">
                <a:solidFill>
                  <a:schemeClr val="accent5">
                    <a:lumMod val="50000"/>
                  </a:schemeClr>
                </a:solidFill>
                <a:ea typeface="ＤＦ平成明朝体W3" pitchFamily="1" charset="-128"/>
              </a:rPr>
              <a:t>―</a:t>
            </a:r>
            <a:r>
              <a:rPr lang="ja-JP" altLang="en-US" sz="1400" b="1" dirty="0" smtClean="0">
                <a:solidFill>
                  <a:schemeClr val="accent5">
                    <a:lumMod val="50000"/>
                  </a:schemeClr>
                </a:solidFill>
                <a:ea typeface="ＤＦ平成明朝体W3" pitchFamily="1" charset="-128"/>
              </a:rPr>
              <a:t>育児・介護休業法</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a:t>
            </a:r>
            <a:r>
              <a:rPr lang="en-US" altLang="ja-JP" sz="1400" b="1" dirty="0" smtClean="0">
                <a:solidFill>
                  <a:schemeClr val="accent5">
                    <a:lumMod val="50000"/>
                  </a:schemeClr>
                </a:solidFill>
                <a:ea typeface="ＤＦ平成明朝体W3" pitchFamily="1" charset="-128"/>
              </a:rPr>
              <a:t>―</a:t>
            </a:r>
            <a:r>
              <a:rPr lang="ja-JP" altLang="en-US" sz="1400" b="1" dirty="0" smtClean="0">
                <a:solidFill>
                  <a:schemeClr val="accent5">
                    <a:lumMod val="50000"/>
                  </a:schemeClr>
                </a:solidFill>
                <a:ea typeface="ＤＦ平成明朝体W3" pitchFamily="1" charset="-128"/>
              </a:rPr>
              <a:t>次世代育成支援対策推進法</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　　</a:t>
            </a:r>
            <a:r>
              <a:rPr lang="en-US" altLang="ja-JP" sz="1400" b="1" dirty="0" smtClean="0">
                <a:solidFill>
                  <a:schemeClr val="accent5">
                    <a:lumMod val="50000"/>
                  </a:schemeClr>
                </a:solidFill>
                <a:ea typeface="ＤＦ平成明朝体W3" pitchFamily="1" charset="-128"/>
              </a:rPr>
              <a:t>―</a:t>
            </a:r>
            <a:r>
              <a:rPr lang="ja-JP" altLang="en-US" sz="1400" b="1" dirty="0" smtClean="0">
                <a:solidFill>
                  <a:schemeClr val="accent5">
                    <a:lumMod val="50000"/>
                  </a:schemeClr>
                </a:solidFill>
                <a:ea typeface="ＤＦ平成明朝体W3" pitchFamily="1" charset="-128"/>
              </a:rPr>
              <a:t>パートタイム労働法</a:t>
            </a:r>
            <a:endParaRPr lang="en-US" altLang="ja-JP" sz="1400" b="1" dirty="0" smtClean="0">
              <a:solidFill>
                <a:schemeClr val="accent5">
                  <a:lumMod val="50000"/>
                </a:schemeClr>
              </a:solidFill>
              <a:ea typeface="ＤＦ平成明朝体W3" pitchFamily="1" charset="-128"/>
            </a:endParaRPr>
          </a:p>
          <a:p>
            <a:pPr>
              <a:buNone/>
            </a:pPr>
            <a:r>
              <a:rPr lang="ja-JP" altLang="en-US" sz="1400" b="1" dirty="0" smtClean="0">
                <a:solidFill>
                  <a:schemeClr val="accent5">
                    <a:lumMod val="50000"/>
                  </a:schemeClr>
                </a:solidFill>
                <a:ea typeface="ＤＦ平成明朝体W3" pitchFamily="1" charset="-128"/>
              </a:rPr>
              <a:t>・均等法は、</a:t>
            </a:r>
            <a:r>
              <a:rPr lang="ja-JP" altLang="en-US" sz="1400" b="1" u="sng" dirty="0" smtClean="0">
                <a:solidFill>
                  <a:schemeClr val="accent5">
                    <a:lumMod val="50000"/>
                  </a:schemeClr>
                </a:solidFill>
                <a:ea typeface="ＤＦ平成明朝体W3" pitchFamily="1" charset="-128"/>
              </a:rPr>
              <a:t>男女を対象とした</a:t>
            </a:r>
            <a:r>
              <a:rPr lang="ja-JP" altLang="en-US" sz="1400" b="1" dirty="0" smtClean="0">
                <a:solidFill>
                  <a:schemeClr val="accent5">
                    <a:lumMod val="50000"/>
                  </a:schemeClr>
                </a:solidFill>
                <a:ea typeface="ＤＦ平成明朝体W3" pitchFamily="1" charset="-128"/>
              </a:rPr>
              <a:t>雇用における性差別禁止法</a:t>
            </a:r>
            <a:r>
              <a:rPr lang="ja-JP" altLang="en-US" sz="1300" dirty="0" smtClean="0">
                <a:solidFill>
                  <a:schemeClr val="accent5">
                    <a:lumMod val="50000"/>
                  </a:schemeClr>
                </a:solidFill>
                <a:ea typeface="ＤＦ平成明朝体W3" pitchFamily="1" charset="-128"/>
              </a:rPr>
              <a:t>　</a:t>
            </a:r>
            <a:r>
              <a:rPr lang="ja-JP" altLang="en-US" sz="1200" dirty="0" smtClean="0">
                <a:solidFill>
                  <a:schemeClr val="accent5">
                    <a:lumMod val="50000"/>
                  </a:schemeClr>
                </a:solidFill>
                <a:ea typeface="ＤＦ平成明朝体W3" pitchFamily="1" charset="-128"/>
              </a:rPr>
              <a:t>　</a:t>
            </a:r>
            <a:r>
              <a:rPr lang="ja-JP" altLang="en-US" sz="1200" dirty="0" smtClean="0">
                <a:solidFill>
                  <a:schemeClr val="tx1"/>
                </a:solidFill>
                <a:ea typeface="ＤＦ平成明朝体W3" pitchFamily="1" charset="-128"/>
              </a:rPr>
              <a:t>　　　</a:t>
            </a:r>
            <a:endParaRPr lang="en-US" altLang="ja-JP" sz="1200" dirty="0" smtClean="0">
              <a:solidFill>
                <a:schemeClr val="tx1"/>
              </a:solidFill>
              <a:ea typeface="ＤＦ平成明朝体W3" pitchFamily="1" charset="-128"/>
            </a:endParaRPr>
          </a:p>
          <a:p>
            <a:pPr>
              <a:buNone/>
            </a:pPr>
            <a:r>
              <a:rPr lang="ja-JP" altLang="en-US" sz="2800" dirty="0" smtClean="0">
                <a:solidFill>
                  <a:schemeClr val="tx1"/>
                </a:solidFill>
              </a:rPr>
              <a:t>　　　</a:t>
            </a:r>
            <a:endParaRPr lang="en-US" altLang="ja-JP" sz="2800" dirty="0" smtClean="0">
              <a:solidFill>
                <a:schemeClr val="tx1"/>
              </a:solidFill>
            </a:endParaRPr>
          </a:p>
          <a:p>
            <a:pPr>
              <a:buNone/>
            </a:pP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normAutofit/>
          </a:bodyPr>
          <a:lstStyle/>
          <a:p>
            <a:fld id="{BC21AC2A-99A2-45D4-B5DF-A50C2A5A2CF3}" type="slidenum">
              <a:rPr kumimoji="1" lang="ja-JP" altLang="en-US" smtClean="0"/>
              <a:pPr/>
              <a:t>5</a:t>
            </a:fld>
            <a:endParaRPr kumimoji="1" lang="ja-JP" altLang="en-US"/>
          </a:p>
        </p:txBody>
      </p:sp>
      <p:sp>
        <p:nvSpPr>
          <p:cNvPr id="5" name="角丸四角形 4"/>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そもそも男女雇用機会均等法</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とは？</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～均等法の押さえておくべき基本ポイント～</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sp>
        <p:nvSpPr>
          <p:cNvPr id="7" name="テキスト ボックス 6"/>
          <p:cNvSpPr txBox="1"/>
          <p:nvPr/>
        </p:nvSpPr>
        <p:spPr>
          <a:xfrm>
            <a:off x="611560" y="1343670"/>
            <a:ext cx="7992888" cy="954107"/>
          </a:xfrm>
          <a:prstGeom prst="rect">
            <a:avLst/>
          </a:prstGeom>
          <a:noFill/>
        </p:spPr>
        <p:txBody>
          <a:bodyPr wrap="square" rtlCol="0">
            <a:spAutoFit/>
          </a:bodyPr>
          <a:lstStyle/>
          <a:p>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r>
              <a:rPr lang="ja-JP" altLang="en-US"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男女雇用機会均等法を理解するためのポイント</a:t>
            </a:r>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○均等法は「行政指導の法律」</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○均等法は「</a:t>
            </a:r>
            <a:r>
              <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rPr>
              <a:t>4</a:t>
            </a:r>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段重ね」を理解しなければ、具体的なことがわからない</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○均等法は「雇用における差別のみ」規定した法律</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p:txBody>
      </p:sp>
      <p:sp>
        <p:nvSpPr>
          <p:cNvPr id="10" name="正方形/長方形 9"/>
          <p:cNvSpPr/>
          <p:nvPr/>
        </p:nvSpPr>
        <p:spPr>
          <a:xfrm>
            <a:off x="2843808" y="4149080"/>
            <a:ext cx="201622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6">
                    <a:lumMod val="50000"/>
                  </a:schemeClr>
                </a:solidFill>
                <a:latin typeface="HG教科書体" pitchFamily="17" charset="-128"/>
                <a:ea typeface="HG教科書体" pitchFamily="17" charset="-128"/>
              </a:rPr>
              <a:t>４段重ね</a:t>
            </a:r>
            <a:endParaRPr kumimoji="1" lang="ja-JP" altLang="en-US" sz="2000" b="1" dirty="0">
              <a:solidFill>
                <a:schemeClr val="accent6">
                  <a:lumMod val="50000"/>
                </a:schemeClr>
              </a:solidFill>
              <a:latin typeface="HG教科書体" pitchFamily="17" charset="-128"/>
              <a:ea typeface="HG教科書体" pitchFamily="17" charset="-128"/>
            </a:endParaRPr>
          </a:p>
        </p:txBody>
      </p:sp>
      <p:sp>
        <p:nvSpPr>
          <p:cNvPr id="17" name="右中かっこ 16"/>
          <p:cNvSpPr/>
          <p:nvPr/>
        </p:nvSpPr>
        <p:spPr>
          <a:xfrm>
            <a:off x="2915816" y="4077072"/>
            <a:ext cx="360040" cy="648072"/>
          </a:xfrm>
          <a:prstGeom prst="rightBrace">
            <a:avLst/>
          </a:prstGeom>
          <a:noFill/>
          <a:ln>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descr="C:\Users\t-sato\Desktop\キャプチャ.JPG"/>
          <p:cNvPicPr>
            <a:picLocks noChangeAspect="1" noChangeArrowheads="1"/>
          </p:cNvPicPr>
          <p:nvPr/>
        </p:nvPicPr>
        <p:blipFill>
          <a:blip r:embed="rId2" cstate="print"/>
          <a:srcRect/>
          <a:stretch>
            <a:fillRect/>
          </a:stretch>
        </p:blipFill>
        <p:spPr bwMode="auto">
          <a:xfrm>
            <a:off x="827584" y="2348880"/>
            <a:ext cx="404595" cy="351482"/>
          </a:xfrm>
          <a:prstGeom prst="rect">
            <a:avLst/>
          </a:prstGeom>
          <a:noFill/>
        </p:spPr>
      </p:pic>
      <p:pic>
        <p:nvPicPr>
          <p:cNvPr id="1029" name="Picture 5" descr="C:\Users\t-sato\Desktop\キャプチャ2.JPG"/>
          <p:cNvPicPr>
            <a:picLocks noChangeAspect="1" noChangeArrowheads="1"/>
          </p:cNvPicPr>
          <p:nvPr/>
        </p:nvPicPr>
        <p:blipFill>
          <a:blip r:embed="rId3" cstate="print"/>
          <a:srcRect/>
          <a:stretch>
            <a:fillRect/>
          </a:stretch>
        </p:blipFill>
        <p:spPr bwMode="auto">
          <a:xfrm>
            <a:off x="827585" y="3573056"/>
            <a:ext cx="399999" cy="360000"/>
          </a:xfrm>
          <a:prstGeom prst="rect">
            <a:avLst/>
          </a:prstGeom>
          <a:noFill/>
        </p:spPr>
      </p:pic>
      <p:pic>
        <p:nvPicPr>
          <p:cNvPr id="1030" name="Picture 6" descr="C:\Users\t-sato\Desktop\キャプチャ3.JPG"/>
          <p:cNvPicPr>
            <a:picLocks noChangeAspect="1" noChangeArrowheads="1"/>
          </p:cNvPicPr>
          <p:nvPr/>
        </p:nvPicPr>
        <p:blipFill>
          <a:blip r:embed="rId4" cstate="print"/>
          <a:srcRect/>
          <a:stretch>
            <a:fillRect/>
          </a:stretch>
        </p:blipFill>
        <p:spPr bwMode="auto">
          <a:xfrm>
            <a:off x="827584" y="4797192"/>
            <a:ext cx="398572" cy="360000"/>
          </a:xfrm>
          <a:prstGeom prst="rect">
            <a:avLst/>
          </a:prstGeom>
          <a:noFill/>
        </p:spPr>
      </p:pic>
      <p:pic>
        <p:nvPicPr>
          <p:cNvPr id="1031" name="Picture 7" descr="C:\Users\t-sato\Desktop\キャプチャ4.JPG"/>
          <p:cNvPicPr>
            <a:picLocks noChangeAspect="1" noChangeArrowheads="1"/>
          </p:cNvPicPr>
          <p:nvPr/>
        </p:nvPicPr>
        <p:blipFill>
          <a:blip r:embed="rId5" cstate="print"/>
          <a:srcRect/>
          <a:stretch>
            <a:fillRect/>
          </a:stretch>
        </p:blipFill>
        <p:spPr bwMode="auto">
          <a:xfrm>
            <a:off x="6804248" y="4797152"/>
            <a:ext cx="1951933" cy="1656184"/>
          </a:xfrm>
          <a:prstGeom prst="rect">
            <a:avLst/>
          </a:prstGeom>
          <a:noFill/>
        </p:spPr>
      </p:pic>
      <p:sp>
        <p:nvSpPr>
          <p:cNvPr id="26" name="円形吹き出し 25"/>
          <p:cNvSpPr/>
          <p:nvPr/>
        </p:nvSpPr>
        <p:spPr>
          <a:xfrm>
            <a:off x="6300192" y="3212976"/>
            <a:ext cx="2448272" cy="1584176"/>
          </a:xfrm>
          <a:prstGeom prst="wedgeEllipseCallout">
            <a:avLst>
              <a:gd name="adj1" fmla="val -14580"/>
              <a:gd name="adj2" fmla="val 65829"/>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444208" y="3626440"/>
            <a:ext cx="2304256" cy="738664"/>
          </a:xfrm>
          <a:prstGeom prst="rect">
            <a:avLst/>
          </a:prstGeom>
          <a:noFill/>
        </p:spPr>
        <p:txBody>
          <a:bodyPr wrap="square" rtlCol="0">
            <a:spAutoFit/>
          </a:bodyPr>
          <a:lstStyle/>
          <a:p>
            <a:r>
              <a:rPr kumimoji="1" lang="ja-JP" altLang="en-US" sz="1400" b="1" dirty="0" smtClean="0">
                <a:latin typeface="HG教科書体" pitchFamily="17" charset="-128"/>
                <a:ea typeface="ＤＨＰ平成明朝体W3" pitchFamily="2" charset="-128"/>
              </a:rPr>
              <a:t>法律本文だけ読んでも、</a:t>
            </a:r>
            <a:endParaRPr kumimoji="1" lang="en-US" altLang="ja-JP" sz="1400" b="1" dirty="0" smtClean="0">
              <a:latin typeface="HG教科書体" pitchFamily="17" charset="-128"/>
              <a:ea typeface="ＤＨＰ平成明朝体W3" pitchFamily="2" charset="-128"/>
            </a:endParaRPr>
          </a:p>
          <a:p>
            <a:r>
              <a:rPr lang="ja-JP" altLang="en-US" sz="1400" b="1" dirty="0" smtClean="0">
                <a:latin typeface="HG教科書体" pitchFamily="17" charset="-128"/>
                <a:ea typeface="ＤＨＰ平成明朝体W3" pitchFamily="2" charset="-128"/>
              </a:rPr>
              <a:t>職場でどう使えるのかは、わからないんだね。</a:t>
            </a:r>
            <a:endParaRPr lang="en-US" altLang="ja-JP" sz="1400" b="1" dirty="0" smtClean="0">
              <a:latin typeface="HG教科書体" pitchFamily="17" charset="-128"/>
              <a:ea typeface="ＤＨＰ平成明朝体W3" pitchFamily="2" charset="-128"/>
            </a:endParaRPr>
          </a:p>
        </p:txBody>
      </p:sp>
      <p:sp>
        <p:nvSpPr>
          <p:cNvPr id="16" name="正方形/長方形 15"/>
          <p:cNvSpPr/>
          <p:nvPr/>
        </p:nvSpPr>
        <p:spPr>
          <a:xfrm>
            <a:off x="1763688" y="4509120"/>
            <a:ext cx="58326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accent5">
                    <a:lumMod val="75000"/>
                  </a:schemeClr>
                </a:solidFill>
                <a:latin typeface="HG教科書体" pitchFamily="17" charset="-128"/>
                <a:ea typeface="ＤＦ平成明朝体W3" pitchFamily="1" charset="-128"/>
              </a:rPr>
              <a:t>　　　　均等法を正確に理解するためには、</a:t>
            </a:r>
            <a:endParaRPr lang="en-US" altLang="ja-JP" sz="1200" b="1" dirty="0" smtClean="0">
              <a:solidFill>
                <a:schemeClr val="accent5">
                  <a:lumMod val="75000"/>
                </a:schemeClr>
              </a:solidFill>
              <a:latin typeface="HG教科書体" pitchFamily="17" charset="-128"/>
              <a:ea typeface="ＤＦ平成明朝体W3" pitchFamily="1" charset="-128"/>
            </a:endParaRPr>
          </a:p>
          <a:p>
            <a:pPr algn="ctr"/>
            <a:r>
              <a:rPr lang="ja-JP" altLang="en-US" sz="1200" b="1" dirty="0" smtClean="0">
                <a:solidFill>
                  <a:schemeClr val="accent5">
                    <a:lumMod val="75000"/>
                  </a:schemeClr>
                </a:solidFill>
                <a:latin typeface="HG教科書体" pitchFamily="17" charset="-128"/>
                <a:ea typeface="ＤＦ平成明朝体W3" pitchFamily="1" charset="-128"/>
              </a:rPr>
              <a:t>　　４段全てを見ていく必要がある</a:t>
            </a:r>
            <a:endParaRPr lang="en-US" altLang="ja-JP" sz="1200" b="1" dirty="0" smtClean="0">
              <a:solidFill>
                <a:schemeClr val="accent5">
                  <a:lumMod val="75000"/>
                </a:schemeClr>
              </a:solidFill>
              <a:latin typeface="HG教科書体" pitchFamily="17" charset="-128"/>
              <a:ea typeface="ＤＦ平成明朝体W3" pitchFamily="1" charset="-128"/>
            </a:endParaRPr>
          </a:p>
        </p:txBody>
      </p:sp>
      <p:sp>
        <p:nvSpPr>
          <p:cNvPr id="19" name="右矢印 18"/>
          <p:cNvSpPr/>
          <p:nvPr/>
        </p:nvSpPr>
        <p:spPr>
          <a:xfrm>
            <a:off x="3419872" y="4581128"/>
            <a:ext cx="288032" cy="216024"/>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6</a:t>
            </a:fld>
            <a:endParaRPr kumimoji="1" lang="ja-JP" altLang="en-US"/>
          </a:p>
        </p:txBody>
      </p:sp>
      <p:sp>
        <p:nvSpPr>
          <p:cNvPr id="5"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noProof="0"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均等法は改正の度に新しい概念が加わってきました</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a:p>
            <a:pPr algn="ctr">
              <a:spcBef>
                <a:spcPct val="0"/>
              </a:spcBef>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～現在までの均等法</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rPr>
              <a:t>改正とその内容</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a:t>
            </a:r>
            <a:endPar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sp>
        <p:nvSpPr>
          <p:cNvPr id="7" name="テキスト ボックス 6"/>
          <p:cNvSpPr txBox="1"/>
          <p:nvPr/>
        </p:nvSpPr>
        <p:spPr>
          <a:xfrm>
            <a:off x="611560" y="1343670"/>
            <a:ext cx="7992888" cy="1169551"/>
          </a:xfrm>
          <a:prstGeom prst="rect">
            <a:avLst/>
          </a:prstGeom>
          <a:noFill/>
          <a:ln>
            <a:noFill/>
          </a:ln>
        </p:spPr>
        <p:txBody>
          <a:bodyPr wrap="square" rtlCol="0">
            <a:spAutoFit/>
          </a:bodyPr>
          <a:lstStyle/>
          <a:p>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r>
              <a:rPr lang="ja-JP" altLang="en-US"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男女雇用機会均等法成立の経緯に関するポイント</a:t>
            </a:r>
            <a:r>
              <a:rPr lang="en-US" altLang="ja-JP" sz="1400" dirty="0" smtClean="0">
                <a:ln w="12700">
                  <a:solidFill>
                    <a:srgbClr val="0070C0"/>
                  </a:solidFill>
                  <a:prstDash val="solid"/>
                </a:ln>
                <a:solidFill>
                  <a:schemeClr val="accent3">
                    <a:lumMod val="50000"/>
                  </a:schemeClr>
                </a:solidFill>
                <a:effectLst>
                  <a:outerShdw blurRad="41275" dist="20320" dir="1800000" algn="tl" rotWithShape="0">
                    <a:srgbClr val="000000">
                      <a:alpha val="40000"/>
                    </a:srgbClr>
                  </a:outerShdw>
                </a:effectLst>
              </a:rPr>
              <a:t>】</a:t>
            </a: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○「努力義務法」は改正を経て「差別禁止法」へと事業主に課す義務が強化されていく</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a:t>
            </a:r>
            <a:r>
              <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rPr>
              <a:t>97</a:t>
            </a:r>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年改正では、「ポジティブアクション」、「セクシュアルハラスメント」を創設</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a:t>
            </a:r>
            <a:r>
              <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rPr>
              <a:t>06</a:t>
            </a:r>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年改正では、均等法が男女双方に適用となる。また、「間接差別」規定を導入。</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endParaRPr lang="en-US" altLang="ja-JP" sz="1400" dirty="0" smtClean="0">
              <a:ln w="12700">
                <a:solidFill>
                  <a:schemeClr val="accent5">
                    <a:lumMod val="75000"/>
                  </a:schemeClr>
                </a:solidFill>
                <a:prstDash val="solid"/>
              </a:ln>
              <a:solidFill>
                <a:schemeClr val="accent5">
                  <a:lumMod val="50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547664" y="5949280"/>
            <a:ext cx="6048672" cy="646331"/>
          </a:xfrm>
          <a:prstGeom prst="rect">
            <a:avLst/>
          </a:prstGeom>
          <a:noFill/>
        </p:spPr>
        <p:txBody>
          <a:bodyPr wrap="square" rtlCol="0">
            <a:spAutoFit/>
          </a:bodyPr>
          <a:lstStyle/>
          <a:p>
            <a:pPr algn="ctr"/>
            <a:r>
              <a:rPr kumimoji="1" lang="ja-JP" altLang="en-US" b="1" dirty="0" smtClean="0">
                <a:solidFill>
                  <a:srgbClr val="0070C0"/>
                </a:solidFill>
              </a:rPr>
              <a:t>今回改正されていない部分についても、</a:t>
            </a:r>
            <a:endParaRPr kumimoji="1" lang="en-US" altLang="ja-JP" b="1" dirty="0" smtClean="0">
              <a:solidFill>
                <a:srgbClr val="0070C0"/>
              </a:solidFill>
            </a:endParaRPr>
          </a:p>
          <a:p>
            <a:pPr algn="ctr"/>
            <a:r>
              <a:rPr lang="ja-JP" altLang="en-US" b="1" dirty="0" smtClean="0">
                <a:solidFill>
                  <a:srgbClr val="0070C0"/>
                </a:solidFill>
              </a:rPr>
              <a:t>しっかりと見直しておきましょう！</a:t>
            </a:r>
            <a:endParaRPr kumimoji="1" lang="ja-JP" altLang="en-US" b="1" dirty="0">
              <a:solidFill>
                <a:srgbClr val="0070C0"/>
              </a:solidFill>
            </a:endParaRPr>
          </a:p>
        </p:txBody>
      </p:sp>
      <p:pic>
        <p:nvPicPr>
          <p:cNvPr id="15" name="Picture 7"/>
          <p:cNvPicPr>
            <a:picLocks noChangeAspect="1" noChangeArrowheads="1"/>
          </p:cNvPicPr>
          <p:nvPr/>
        </p:nvPicPr>
        <p:blipFill>
          <a:blip r:embed="rId2" cstate="print"/>
          <a:srcRect/>
          <a:stretch>
            <a:fillRect/>
          </a:stretch>
        </p:blipFill>
        <p:spPr bwMode="auto">
          <a:xfrm>
            <a:off x="1115616" y="5877272"/>
            <a:ext cx="431120" cy="556403"/>
          </a:xfrm>
          <a:prstGeom prst="rect">
            <a:avLst/>
          </a:prstGeom>
          <a:noFill/>
          <a:ln w="9525">
            <a:noFill/>
            <a:miter lim="800000"/>
            <a:headEnd/>
            <a:tailEnd/>
          </a:ln>
        </p:spPr>
      </p:pic>
      <p:pic>
        <p:nvPicPr>
          <p:cNvPr id="16" name="Picture 7"/>
          <p:cNvPicPr>
            <a:picLocks noChangeAspect="1" noChangeArrowheads="1"/>
          </p:cNvPicPr>
          <p:nvPr/>
        </p:nvPicPr>
        <p:blipFill>
          <a:blip r:embed="rId2" cstate="print"/>
          <a:srcRect/>
          <a:stretch>
            <a:fillRect/>
          </a:stretch>
        </p:blipFill>
        <p:spPr bwMode="auto">
          <a:xfrm>
            <a:off x="7453248" y="5896933"/>
            <a:ext cx="431120" cy="556403"/>
          </a:xfrm>
          <a:prstGeom prst="rect">
            <a:avLst/>
          </a:prstGeom>
          <a:noFill/>
          <a:ln w="9525">
            <a:noFill/>
            <a:miter lim="800000"/>
            <a:headEnd/>
            <a:tailEnd/>
          </a:ln>
        </p:spPr>
      </p:pic>
      <p:pic>
        <p:nvPicPr>
          <p:cNvPr id="17412" name="Picture 4"/>
          <p:cNvPicPr>
            <a:picLocks noChangeAspect="1" noChangeArrowheads="1"/>
          </p:cNvPicPr>
          <p:nvPr/>
        </p:nvPicPr>
        <p:blipFill>
          <a:blip r:embed="rId3" cstate="print"/>
          <a:srcRect/>
          <a:stretch>
            <a:fillRect/>
          </a:stretch>
        </p:blipFill>
        <p:spPr bwMode="auto">
          <a:xfrm>
            <a:off x="964257" y="2418556"/>
            <a:ext cx="7496175" cy="33147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539552" y="4941168"/>
            <a:ext cx="8136904" cy="1368152"/>
          </a:xfrm>
          <a:prstGeom prst="roundRect">
            <a:avLst>
              <a:gd name="adj" fmla="val 1324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4">
                  <a:lumMod val="20000"/>
                  <a:lumOff val="80000"/>
                </a:schemeClr>
              </a:solidFill>
            </a:endParaRPr>
          </a:p>
        </p:txBody>
      </p:sp>
      <p:sp>
        <p:nvSpPr>
          <p:cNvPr id="10" name="角丸四角形 9"/>
          <p:cNvSpPr/>
          <p:nvPr/>
        </p:nvSpPr>
        <p:spPr>
          <a:xfrm>
            <a:off x="539552" y="3356992"/>
            <a:ext cx="8208912" cy="1512168"/>
          </a:xfrm>
          <a:prstGeom prst="roundRect">
            <a:avLst>
              <a:gd name="adj" fmla="val 1324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39552" y="2276872"/>
            <a:ext cx="8136904" cy="864096"/>
          </a:xfrm>
          <a:prstGeom prst="roundRect">
            <a:avLst>
              <a:gd name="adj" fmla="val 1324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5">
                  <a:lumMod val="20000"/>
                  <a:lumOff val="80000"/>
                </a:schemeClr>
              </a:solidFill>
            </a:endParaRPr>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7</a:t>
            </a:fld>
            <a:endParaRPr kumimoji="1" lang="ja-JP" altLang="en-US" dirty="0"/>
          </a:p>
        </p:txBody>
      </p:sp>
      <p:sp>
        <p:nvSpPr>
          <p:cNvPr id="6" name="角丸四角形 5"/>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今回の改正内容を理解するための前提知識</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～省令・指針・通達とは？～</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p:txBody>
      </p:sp>
      <p:sp>
        <p:nvSpPr>
          <p:cNvPr id="7" name="正方形/長方形 6"/>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1560" y="1267881"/>
            <a:ext cx="8424936" cy="5001369"/>
          </a:xfrm>
          <a:prstGeom prst="rect">
            <a:avLst/>
          </a:prstGeom>
          <a:noFill/>
          <a:ln>
            <a:noFill/>
          </a:ln>
        </p:spPr>
        <p:txBody>
          <a:bodyPr wrap="square" rtlCol="0">
            <a:spAutoFit/>
          </a:bodyPr>
          <a:lstStyle/>
          <a:p>
            <a:pPr>
              <a:lnSpc>
                <a:spcPct val="150000"/>
              </a:lnSpc>
            </a:pPr>
            <a:r>
              <a:rPr lang="en-US" altLang="ja-JP" sz="1400" dirty="0" smtClean="0">
                <a:ln w="12700">
                  <a:solidFill>
                    <a:srgbClr val="0070C0"/>
                  </a:solidFill>
                  <a:prstDash val="solid"/>
                </a:ln>
                <a:solidFill>
                  <a:schemeClr val="accent5">
                    <a:lumMod val="50000"/>
                  </a:schemeClr>
                </a:solidFill>
                <a:latin typeface="+mj-ea"/>
                <a:ea typeface="+mj-ea"/>
              </a:rPr>
              <a:t>【</a:t>
            </a:r>
            <a:r>
              <a:rPr lang="ja-JP" altLang="en-US" sz="1400" dirty="0" smtClean="0">
                <a:ln w="12700">
                  <a:solidFill>
                    <a:srgbClr val="0070C0"/>
                  </a:solidFill>
                  <a:prstDash val="solid"/>
                </a:ln>
                <a:solidFill>
                  <a:schemeClr val="accent5">
                    <a:lumMod val="50000"/>
                  </a:schemeClr>
                </a:solidFill>
                <a:latin typeface="+mj-ea"/>
                <a:ea typeface="+mj-ea"/>
              </a:rPr>
              <a:t>均等法の「実質」は「省令・指針・通達」に有り</a:t>
            </a:r>
            <a:r>
              <a:rPr lang="en-US" altLang="ja-JP" sz="1400" dirty="0" smtClean="0">
                <a:ln w="12700">
                  <a:solidFill>
                    <a:srgbClr val="0070C0"/>
                  </a:solidFill>
                  <a:prstDash val="solid"/>
                </a:ln>
                <a:solidFill>
                  <a:schemeClr val="accent5">
                    <a:lumMod val="50000"/>
                  </a:schemeClr>
                </a:solidFill>
                <a:latin typeface="+mj-ea"/>
                <a:ea typeface="+mj-ea"/>
              </a:rPr>
              <a:t>】</a:t>
            </a:r>
          </a:p>
          <a:p>
            <a:r>
              <a:rPr lang="ja-JP" altLang="en-US"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○法律本文には法の大枠のみ記載</a:t>
            </a:r>
            <a:endParaRPr lang="en-US" altLang="ja-JP"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○実質的な中身は内容ごとに、</a:t>
            </a:r>
            <a:r>
              <a:rPr lang="en-US" altLang="ja-JP"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3</a:t>
            </a:r>
            <a:r>
              <a:rPr lang="ja-JP" altLang="en-US" sz="1400" dirty="0" err="1" smtClean="0">
                <a:ln w="12700">
                  <a:solidFill>
                    <a:schemeClr val="accent5">
                      <a:lumMod val="75000"/>
                    </a:schemeClr>
                  </a:solidFill>
                  <a:prstDash val="solid"/>
                </a:ln>
                <a:solidFill>
                  <a:schemeClr val="accent5">
                    <a:lumMod val="50000"/>
                  </a:schemeClr>
                </a:solidFill>
                <a:latin typeface="+mn-ea"/>
                <a:ea typeface="ＤＦ平成明朝体W3" pitchFamily="1" charset="-128"/>
              </a:rPr>
              <a:t>つの</a:t>
            </a:r>
            <a:r>
              <a:rPr lang="ja-JP" altLang="en-US"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階層に分けられて記載されている</a:t>
            </a:r>
            <a:endParaRPr lang="en-US" altLang="ja-JP" sz="1400" dirty="0" smtClean="0">
              <a:ln w="12700">
                <a:solidFill>
                  <a:schemeClr val="accent5">
                    <a:lumMod val="75000"/>
                  </a:schemeClr>
                </a:solidFill>
                <a:prstDash val="solid"/>
              </a:ln>
              <a:solidFill>
                <a:schemeClr val="accent5">
                  <a:lumMod val="50000"/>
                </a:schemeClr>
              </a:solidFill>
              <a:latin typeface="+mn-ea"/>
              <a:ea typeface="ＤＦ平成明朝体W3" pitchFamily="1" charset="-128"/>
            </a:endParaRPr>
          </a:p>
          <a:p>
            <a:endParaRPr lang="en-US" altLang="ja-JP" sz="1600" b="1" dirty="0" smtClean="0">
              <a:ln w="12700">
                <a:solidFill>
                  <a:schemeClr val="accent5">
                    <a:lumMod val="60000"/>
                    <a:lumOff val="40000"/>
                  </a:schemeClr>
                </a:solidFill>
                <a:prstDash val="solid"/>
              </a:ln>
              <a:solidFill>
                <a:schemeClr val="accent5">
                  <a:lumMod val="50000"/>
                </a:schemeClr>
              </a:solidFill>
              <a:latin typeface="+mn-ea"/>
            </a:endParaRPr>
          </a:p>
          <a:p>
            <a:r>
              <a:rPr lang="ja-JP" altLang="en-US" sz="1600" dirty="0" smtClean="0">
                <a:ln w="12700">
                  <a:solidFill>
                    <a:schemeClr val="accent5">
                      <a:lumMod val="60000"/>
                      <a:lumOff val="40000"/>
                    </a:schemeClr>
                  </a:solidFill>
                  <a:prstDash val="solid"/>
                </a:ln>
                <a:solidFill>
                  <a:schemeClr val="accent5">
                    <a:lumMod val="50000"/>
                  </a:schemeClr>
                </a:solidFill>
                <a:latin typeface="+mn-ea"/>
                <a:ea typeface="ＤＦ平成明朝体W3" pitchFamily="1" charset="-128"/>
              </a:rPr>
              <a:t>●</a:t>
            </a:r>
            <a:r>
              <a:rPr lang="ja-JP" altLang="en-US" sz="16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省令（施行規則）</a:t>
            </a:r>
            <a:r>
              <a:rPr lang="en-US" altLang="ja-JP" sz="16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a:t>
            </a:r>
            <a:r>
              <a:rPr lang="ja-JP" altLang="en-US" sz="16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法律の細部について厚生労働大臣が定めた命令</a:t>
            </a:r>
            <a:endParaRPr lang="en-US" altLang="ja-JP" sz="1600" dirty="0" smtClean="0">
              <a:ln w="12700">
                <a:solidFill>
                  <a:schemeClr val="accent5">
                    <a:lumMod val="75000"/>
                  </a:schemeClr>
                </a:solidFill>
                <a:prstDash val="solid"/>
              </a:ln>
              <a:solidFill>
                <a:schemeClr val="accent5">
                  <a:lumMod val="50000"/>
                </a:schemeClr>
              </a:solidFill>
              <a:latin typeface="+mn-ea"/>
              <a:ea typeface="ＤＦ平成明朝体W3" pitchFamily="1" charset="-128"/>
            </a:endParaRPr>
          </a:p>
          <a:p>
            <a:r>
              <a:rPr lang="ja-JP" altLang="en-US" sz="1400" dirty="0" smtClean="0">
                <a:ln w="12700">
                  <a:solidFill>
                    <a:schemeClr val="accent5">
                      <a:lumMod val="60000"/>
                      <a:lumOff val="40000"/>
                    </a:schemeClr>
                  </a:solidFill>
                  <a:prstDash val="solid"/>
                </a:ln>
                <a:solidFill>
                  <a:schemeClr val="accent5">
                    <a:lumMod val="50000"/>
                  </a:schemeClr>
                </a:solidFill>
                <a:effectLst>
                  <a:innerShdw blurRad="63500" dist="50800" dir="13500000">
                    <a:prstClr val="black">
                      <a:alpha val="50000"/>
                    </a:prstClr>
                  </a:innerShdw>
                </a:effectLst>
                <a:latin typeface="+mn-ea"/>
                <a:ea typeface="ＤＦ平成明朝体W3" pitchFamily="1" charset="-128"/>
              </a:rPr>
              <a:t> </a:t>
            </a:r>
            <a:r>
              <a:rPr lang="ja-JP" altLang="en-US" sz="1200" dirty="0" smtClean="0">
                <a:ln w="12700">
                  <a:solidFill>
                    <a:schemeClr val="accent5">
                      <a:lumMod val="75000"/>
                    </a:schemeClr>
                  </a:solidFill>
                  <a:prstDash val="solid"/>
                </a:ln>
                <a:solidFill>
                  <a:schemeClr val="accent5">
                    <a:lumMod val="50000"/>
                  </a:schemeClr>
                </a:solidFill>
                <a:effectLst>
                  <a:innerShdw blurRad="63500" dist="50800" dir="13500000">
                    <a:prstClr val="black">
                      <a:alpha val="50000"/>
                    </a:prstClr>
                  </a:innerShdw>
                </a:effectLst>
                <a:latin typeface="+mn-ea"/>
                <a:ea typeface="ＤＦ平成明朝体W3" pitchFamily="1" charset="-128"/>
              </a:rPr>
              <a:t>・「雇用の分野における男女の均等な機会及び待遇</a:t>
            </a:r>
            <a:r>
              <a:rPr lang="ja-JP" altLang="en-US" sz="12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定める命令</a:t>
            </a:r>
            <a:r>
              <a:rPr lang="ja-JP" altLang="en-US" sz="1200" dirty="0" smtClean="0">
                <a:ln w="12700">
                  <a:solidFill>
                    <a:schemeClr val="accent5">
                      <a:lumMod val="75000"/>
                    </a:schemeClr>
                  </a:solidFill>
                  <a:prstDash val="solid"/>
                </a:ln>
                <a:solidFill>
                  <a:schemeClr val="accent5">
                    <a:lumMod val="50000"/>
                  </a:schemeClr>
                </a:solidFill>
                <a:effectLst>
                  <a:innerShdw blurRad="63500" dist="50800" dir="13500000">
                    <a:prstClr val="black">
                      <a:alpha val="50000"/>
                    </a:prstClr>
                  </a:innerShdw>
                </a:effectLst>
                <a:latin typeface="+mn-ea"/>
                <a:ea typeface="ＤＦ平成明朝体W3" pitchFamily="1" charset="-128"/>
              </a:rPr>
              <a:t>の確保等に関する法律施行規則」</a:t>
            </a:r>
            <a:endParaRPr lang="en-US" altLang="ja-JP" sz="1200" dirty="0" smtClean="0">
              <a:ln w="12700">
                <a:solidFill>
                  <a:schemeClr val="accent5">
                    <a:lumMod val="75000"/>
                  </a:schemeClr>
                </a:solidFill>
                <a:prstDash val="solid"/>
              </a:ln>
              <a:solidFill>
                <a:schemeClr val="accent5">
                  <a:lumMod val="50000"/>
                </a:schemeClr>
              </a:solidFill>
              <a:effectLst>
                <a:innerShdw blurRad="63500" dist="50800" dir="13500000">
                  <a:prstClr val="black">
                    <a:alpha val="50000"/>
                  </a:prstClr>
                </a:innerShdw>
              </a:effectLst>
              <a:latin typeface="+mn-ea"/>
              <a:ea typeface="ＤＦ平成明朝体W3" pitchFamily="1" charset="-128"/>
            </a:endParaRPr>
          </a:p>
          <a:p>
            <a:r>
              <a:rPr lang="en-US" altLang="ja-JP" sz="1200" dirty="0" smtClean="0">
                <a:ln w="12700">
                  <a:solidFill>
                    <a:schemeClr val="accent5">
                      <a:lumMod val="75000"/>
                    </a:schemeClr>
                  </a:solidFill>
                  <a:prstDash val="solid"/>
                </a:ln>
                <a:solidFill>
                  <a:schemeClr val="accent5">
                    <a:lumMod val="50000"/>
                  </a:schemeClr>
                </a:solidFill>
                <a:effectLst>
                  <a:innerShdw blurRad="63500" dist="50800" dir="13500000">
                    <a:prstClr val="black">
                      <a:alpha val="50000"/>
                    </a:prstClr>
                  </a:innerShdw>
                </a:effectLst>
                <a:latin typeface="+mn-ea"/>
                <a:ea typeface="ＤＦ平成明朝体W3" pitchFamily="1" charset="-128"/>
              </a:rPr>
              <a:t>   </a:t>
            </a:r>
            <a:r>
              <a:rPr lang="ja-JP" altLang="en-US" sz="1200" dirty="0" smtClean="0">
                <a:ln w="12700">
                  <a:solidFill>
                    <a:schemeClr val="accent5">
                      <a:lumMod val="75000"/>
                    </a:schemeClr>
                  </a:solidFill>
                  <a:prstDash val="solid"/>
                </a:ln>
                <a:solidFill>
                  <a:schemeClr val="accent5">
                    <a:lumMod val="50000"/>
                  </a:schemeClr>
                </a:solidFill>
                <a:latin typeface="+mn-ea"/>
                <a:ea typeface="ＤＦ平成明朝体W3" pitchFamily="1" charset="-128"/>
              </a:rPr>
              <a:t>（略称：均等則）</a:t>
            </a:r>
            <a:endParaRPr lang="en-US" altLang="ja-JP" sz="1200" dirty="0" smtClean="0">
              <a:ln w="12700">
                <a:solidFill>
                  <a:schemeClr val="accent5">
                    <a:lumMod val="75000"/>
                  </a:schemeClr>
                </a:solidFill>
                <a:prstDash val="solid"/>
              </a:ln>
              <a:solidFill>
                <a:schemeClr val="accent5">
                  <a:lumMod val="50000"/>
                </a:schemeClr>
              </a:solidFill>
              <a:latin typeface="+mn-ea"/>
              <a:ea typeface="ＤＦ平成明朝体W3" pitchFamily="1" charset="-128"/>
            </a:endParaRPr>
          </a:p>
          <a:p>
            <a:r>
              <a:rPr lang="ja-JP" altLang="en-US" sz="1600" b="1" dirty="0" smtClean="0">
                <a:ln w="12700">
                  <a:solidFill>
                    <a:schemeClr val="accent3">
                      <a:lumMod val="60000"/>
                      <a:lumOff val="40000"/>
                    </a:schemeClr>
                  </a:solidFill>
                  <a:prstDash val="solid"/>
                </a:ln>
                <a:solidFill>
                  <a:schemeClr val="accent3">
                    <a:lumMod val="50000"/>
                  </a:schemeClr>
                </a:solidFill>
                <a:latin typeface="+mn-ea"/>
              </a:rPr>
              <a:t>　</a:t>
            </a:r>
            <a:endParaRPr lang="en-US" altLang="ja-JP" sz="1600" b="1" dirty="0" smtClean="0">
              <a:ln w="12700">
                <a:solidFill>
                  <a:schemeClr val="accent3">
                    <a:lumMod val="60000"/>
                    <a:lumOff val="40000"/>
                  </a:schemeClr>
                </a:solidFill>
                <a:prstDash val="solid"/>
              </a:ln>
              <a:solidFill>
                <a:schemeClr val="accent3">
                  <a:lumMod val="50000"/>
                </a:schemeClr>
              </a:solidFill>
              <a:latin typeface="+mn-ea"/>
            </a:endParaRPr>
          </a:p>
          <a:p>
            <a:endParaRPr lang="en-US" altLang="ja-JP" sz="1600" b="1" dirty="0" smtClean="0">
              <a:ln w="12700">
                <a:solidFill>
                  <a:schemeClr val="accent3">
                    <a:lumMod val="60000"/>
                    <a:lumOff val="40000"/>
                  </a:schemeClr>
                </a:solidFill>
                <a:prstDash val="solid"/>
              </a:ln>
              <a:solidFill>
                <a:schemeClr val="accent3">
                  <a:lumMod val="50000"/>
                </a:schemeClr>
              </a:solidFill>
              <a:latin typeface="+mn-ea"/>
            </a:endParaRPr>
          </a:p>
          <a:p>
            <a:r>
              <a:rPr lang="ja-JP" altLang="en-US" sz="1600" dirty="0" smtClean="0">
                <a:ln w="12700">
                  <a:solidFill>
                    <a:schemeClr val="accent3">
                      <a:lumMod val="60000"/>
                      <a:lumOff val="40000"/>
                    </a:schemeClr>
                  </a:solidFill>
                  <a:prstDash val="solid"/>
                </a:ln>
                <a:solidFill>
                  <a:schemeClr val="accent3">
                    <a:lumMod val="50000"/>
                  </a:schemeClr>
                </a:solidFill>
                <a:latin typeface="+mn-ea"/>
                <a:ea typeface="ＤＦ平成明朝体W3" pitchFamily="1" charset="-128"/>
              </a:rPr>
              <a:t>●</a:t>
            </a:r>
            <a:r>
              <a:rPr lang="ja-JP" altLang="en-US"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指針</a:t>
            </a:r>
            <a:r>
              <a:rPr lang="en-US" altLang="ja-JP"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a:t>
            </a:r>
            <a:r>
              <a:rPr lang="ja-JP" altLang="en-US"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均等法では、</a:t>
            </a:r>
            <a:r>
              <a:rPr lang="ja-JP" altLang="en-US" sz="16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a:t>
            </a:r>
            <a:r>
              <a:rPr lang="ja-JP" altLang="en-US" sz="1600" u="sng"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事業主が講ずべき措置</a:t>
            </a:r>
            <a:r>
              <a:rPr lang="ja-JP" altLang="en-US" sz="16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a:t>
            </a:r>
            <a:r>
              <a:rPr lang="ja-JP" altLang="en-US"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として厚生労働大臣が定めている</a:t>
            </a:r>
            <a:endParaRPr lang="en-US" altLang="ja-JP"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200" b="1" dirty="0" smtClean="0">
                <a:ln w="12700">
                  <a:solidFill>
                    <a:schemeClr val="accent3">
                      <a:lumMod val="60000"/>
                      <a:lumOff val="40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　</a:t>
            </a:r>
            <a:r>
              <a:rPr lang="ja-JP" altLang="en-US"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・「労働者に対する性別を理由とする差別の禁止等に関する規定に定める事項に関し、</a:t>
            </a:r>
            <a:endParaRPr lang="en-US" altLang="ja-JP"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endParaRPr>
          </a:p>
          <a:p>
            <a:r>
              <a:rPr lang="ja-JP" altLang="en-US"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　　　事業主が適切に対処するための指針」</a:t>
            </a:r>
            <a:endParaRPr lang="en-US" altLang="ja-JP"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endParaRPr>
          </a:p>
          <a:p>
            <a:r>
              <a:rPr lang="ja-JP" altLang="en-US"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　・「事業主が職場における性的な言動に起因する問題に関して雇用管理上講ずべき措置に関する指針」</a:t>
            </a:r>
            <a:endParaRPr lang="en-US" altLang="ja-JP"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endParaRPr>
          </a:p>
          <a:p>
            <a:r>
              <a:rPr lang="en-US" altLang="ja-JP" sz="12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a:t>
            </a:r>
            <a:r>
              <a:rPr lang="ja-JP" altLang="en-US" sz="12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a:t>
            </a:r>
            <a:r>
              <a:rPr lang="en-US" altLang="ja-JP" sz="12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a:t>
            </a:r>
            <a:r>
              <a:rPr lang="ja-JP" altLang="en-US" sz="12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a:t>
            </a:r>
            <a:r>
              <a:rPr lang="ja-JP" altLang="en-US" sz="1200" u="sng"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いわゆる「セクハラ」防止に関する指針</a:t>
            </a:r>
            <a:endParaRPr lang="en-US" altLang="ja-JP" sz="1200" u="sng"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rPr>
              <a:t>　 ・「コース等で区分した雇用管理を行うに当たって事業主が留意すべき事項に関する指針」</a:t>
            </a:r>
            <a:endParaRPr lang="en-US" altLang="ja-JP" sz="1200" dirty="0" smtClean="0">
              <a:ln w="12700">
                <a:solidFill>
                  <a:schemeClr val="accent3">
                    <a:lumMod val="75000"/>
                  </a:schemeClr>
                </a:solidFill>
                <a:prstDash val="solid"/>
              </a:ln>
              <a:solidFill>
                <a:schemeClr val="accent3">
                  <a:lumMod val="50000"/>
                </a:schemeClr>
              </a:solidFill>
              <a:effectLst>
                <a:innerShdw blurRad="63500" dist="50800" dir="13500000">
                  <a:prstClr val="black">
                    <a:alpha val="50000"/>
                  </a:prstClr>
                </a:innerShdw>
              </a:effectLst>
              <a:latin typeface="+mn-ea"/>
              <a:ea typeface="ＤＦ平成明朝体W3" pitchFamily="1" charset="-128"/>
            </a:endParaRPr>
          </a:p>
          <a:p>
            <a:r>
              <a:rPr lang="ja-JP" altLang="en-US" sz="1200" dirty="0" smtClean="0">
                <a:ln w="12700">
                  <a:solidFill>
                    <a:schemeClr val="accent3">
                      <a:lumMod val="75000"/>
                    </a:schemeClr>
                  </a:solidFill>
                  <a:prstDash val="solid"/>
                </a:ln>
                <a:solidFill>
                  <a:schemeClr val="accent4">
                    <a:lumMod val="50000"/>
                  </a:schemeClr>
                </a:solidFill>
                <a:latin typeface="+mn-ea"/>
                <a:ea typeface="ＤＦ平成明朝体W3" pitchFamily="1" charset="-128"/>
              </a:rPr>
              <a:t>　   </a:t>
            </a:r>
            <a:r>
              <a:rPr lang="ja-JP" altLang="en-US" sz="12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a:t>
            </a:r>
            <a:r>
              <a:rPr lang="ja-JP" altLang="en-US" sz="1200" u="sng"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今回改正により新設</a:t>
            </a:r>
            <a:endParaRPr lang="en-US" altLang="ja-JP" sz="1200" u="sng"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endParaRPr lang="en-US" altLang="ja-JP" sz="1600" b="1" dirty="0" smtClean="0">
              <a:ln w="12700">
                <a:solidFill>
                  <a:schemeClr val="accent4">
                    <a:lumMod val="60000"/>
                    <a:lumOff val="40000"/>
                  </a:schemeClr>
                </a:solidFill>
                <a:prstDash val="solid"/>
              </a:ln>
              <a:solidFill>
                <a:schemeClr val="accent4">
                  <a:lumMod val="50000"/>
                </a:schemeClr>
              </a:solidFill>
              <a:latin typeface="+mn-ea"/>
            </a:endParaRPr>
          </a:p>
          <a:p>
            <a:r>
              <a:rPr lang="ja-JP" altLang="en-US" sz="1600" dirty="0" smtClean="0">
                <a:ln w="12700">
                  <a:solidFill>
                    <a:schemeClr val="accent4">
                      <a:lumMod val="60000"/>
                      <a:lumOff val="40000"/>
                    </a:schemeClr>
                  </a:solidFill>
                  <a:prstDash val="solid"/>
                </a:ln>
                <a:solidFill>
                  <a:schemeClr val="accent4">
                    <a:lumMod val="50000"/>
                  </a:schemeClr>
                </a:solidFill>
                <a:latin typeface="+mn-ea"/>
                <a:ea typeface="ＤＦ平成明朝体W3" pitchFamily="1" charset="-128"/>
              </a:rPr>
              <a:t>●</a:t>
            </a:r>
            <a:r>
              <a:rPr lang="ja-JP" altLang="en-US"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通達</a:t>
            </a:r>
            <a:r>
              <a:rPr lang="en-US" altLang="ja-JP"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a:t>
            </a:r>
            <a:r>
              <a:rPr lang="ja-JP" altLang="en-US"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上部行政機関から下部行政機関に出され、行政内部の統一的解釈</a:t>
            </a:r>
            <a:endParaRPr lang="en-US" altLang="ja-JP"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a:t>
            </a:r>
            <a:r>
              <a:rPr lang="en-US" altLang="ja-JP"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a:t>
            </a:r>
            <a:r>
              <a:rPr lang="ja-JP" altLang="en-US"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行政内部の文書のため事業主など一般の目に触れることは少ない　　</a:t>
            </a:r>
            <a:endParaRPr lang="en-US" altLang="ja-JP"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a:t>
            </a:r>
            <a:r>
              <a:rPr lang="ja-JP" altLang="en-US"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・「改正雇用の分野における男女の均等な機会及び待遇の確保等に関する法律の施行について」</a:t>
            </a:r>
            <a:endParaRPr lang="en-US" altLang="ja-JP" sz="12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200" dirty="0" smtClean="0">
                <a:ln w="12700">
                  <a:solidFill>
                    <a:schemeClr val="accent4">
                      <a:lumMod val="75000"/>
                    </a:schemeClr>
                  </a:solidFill>
                  <a:prstDash val="solid"/>
                </a:ln>
                <a:solidFill>
                  <a:schemeClr val="accent4">
                    <a:lumMod val="50000"/>
                  </a:schemeClr>
                </a:solidFill>
                <a:ea typeface="ＤＦ平成明朝体W3" pitchFamily="1" charset="-128"/>
              </a:rPr>
              <a:t>　 </a:t>
            </a:r>
            <a:r>
              <a:rPr lang="ja-JP" altLang="en-US"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ea typeface="ＤＦ平成明朝体W3" pitchFamily="1" charset="-128"/>
              </a:rPr>
              <a:t>・</a:t>
            </a:r>
            <a:r>
              <a:rPr lang="ja-JP" altLang="en-US"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「コースなどで区分した雇用管理を行うに当たって</a:t>
            </a:r>
            <a:endParaRPr lang="en-US" altLang="ja-JP"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endParaRPr>
          </a:p>
          <a:p>
            <a:r>
              <a:rPr lang="ja-JP" altLang="en-US"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　　　事業主が留意すべき事項に関する指針の策定について」</a:t>
            </a:r>
            <a:endParaRPr lang="en-US" altLang="ja-JP"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endParaRPr>
          </a:p>
          <a:p>
            <a:r>
              <a:rPr lang="en-US" altLang="ja-JP"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      </a:t>
            </a:r>
            <a:r>
              <a:rPr lang="ja-JP" altLang="en-US" sz="12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→上記の「コース等で区分した雇用管理～指針」の新設に伴い、</a:t>
            </a:r>
            <a:r>
              <a:rPr lang="ja-JP" altLang="en-US" sz="1200" u="sng"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今回改正で新たに策定</a:t>
            </a:r>
            <a:endParaRPr lang="en-US" altLang="ja-JP" sz="1200" u="sng"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endParaRPr>
          </a:p>
        </p:txBody>
      </p:sp>
      <p:pic>
        <p:nvPicPr>
          <p:cNvPr id="1026" name="Picture 2"/>
          <p:cNvPicPr>
            <a:picLocks noChangeAspect="1" noChangeArrowheads="1"/>
          </p:cNvPicPr>
          <p:nvPr/>
        </p:nvPicPr>
        <p:blipFill>
          <a:blip r:embed="rId2" cstate="print"/>
          <a:srcRect/>
          <a:stretch>
            <a:fillRect/>
          </a:stretch>
        </p:blipFill>
        <p:spPr bwMode="auto">
          <a:xfrm>
            <a:off x="7884368" y="1412776"/>
            <a:ext cx="671464" cy="8038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683568" y="4077072"/>
            <a:ext cx="7992888" cy="1944216"/>
          </a:xfrm>
          <a:prstGeom prst="roundRect">
            <a:avLst>
              <a:gd name="adj" fmla="val 1086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83568" y="2060848"/>
            <a:ext cx="7992888" cy="1944216"/>
          </a:xfrm>
          <a:prstGeom prst="roundRect">
            <a:avLst>
              <a:gd name="adj" fmla="val 1086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2">
                  <a:lumMod val="20000"/>
                  <a:lumOff val="80000"/>
                </a:schemeClr>
              </a:solidFill>
            </a:endParaRPr>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8</a:t>
            </a:fld>
            <a:endParaRPr kumimoji="1" lang="ja-JP" altLang="en-US"/>
          </a:p>
        </p:txBody>
      </p:sp>
      <p:sp>
        <p:nvSpPr>
          <p:cNvPr id="6" name="テキスト ボックス 5"/>
          <p:cNvSpPr txBox="1"/>
          <p:nvPr/>
        </p:nvSpPr>
        <p:spPr>
          <a:xfrm>
            <a:off x="755576" y="2060848"/>
            <a:ext cx="8136904" cy="1908215"/>
          </a:xfrm>
          <a:prstGeom prst="rect">
            <a:avLst/>
          </a:prstGeom>
          <a:noFill/>
          <a:ln>
            <a:noFill/>
          </a:ln>
        </p:spPr>
        <p:txBody>
          <a:bodyPr wrap="square" rtlCol="0">
            <a:spAutoFit/>
          </a:bodyPr>
          <a:lstStyle/>
          <a:p>
            <a:r>
              <a:rPr lang="ja-JP" altLang="en-US"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○そもそも抜本的な法改正には至らず</a:t>
            </a:r>
            <a:endParaRPr lang="en-US" altLang="ja-JP" sz="16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600" dirty="0" smtClean="0">
                <a:ln w="12700">
                  <a:solidFill>
                    <a:schemeClr val="accent3">
                      <a:lumMod val="60000"/>
                      <a:lumOff val="40000"/>
                    </a:schemeClr>
                  </a:solidFill>
                  <a:prstDash val="solid"/>
                </a:ln>
                <a:solidFill>
                  <a:schemeClr val="accent3">
                    <a:lumMod val="50000"/>
                  </a:schemeClr>
                </a:solidFill>
                <a:latin typeface="+mn-ea"/>
              </a:rPr>
              <a:t> </a:t>
            </a:r>
            <a:r>
              <a:rPr lang="ja-JP" altLang="en-US"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・「賃金格差是正」や「仕事と生活の調和」についても法律へ明記すべき</a:t>
            </a:r>
            <a:endParaRPr lang="en-US" altLang="ja-JP"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・法違反（性差別）を判断する際に、</a:t>
            </a:r>
            <a:endParaRPr lang="en-US" altLang="ja-JP"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異なるコース別雇用管理区分（「総合職」と「一般職」）の労働者を比較可能にすべき　など</a:t>
            </a:r>
            <a:endParaRPr lang="en-US" altLang="ja-JP"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en-US" altLang="ja-JP" sz="1400" dirty="0" smtClean="0">
                <a:ln w="12700">
                  <a:solidFill>
                    <a:srgbClr val="FF0000"/>
                  </a:solidFill>
                  <a:prstDash val="solid"/>
                </a:ln>
                <a:solidFill>
                  <a:srgbClr val="FF0000"/>
                </a:solidFill>
                <a:latin typeface="+mn-ea"/>
                <a:ea typeface="ＤＦ平成明朝体W3" pitchFamily="1" charset="-128"/>
              </a:rPr>
              <a:t>【</a:t>
            </a:r>
            <a:r>
              <a:rPr lang="ja-JP" altLang="en-US" sz="1400" dirty="0" smtClean="0">
                <a:ln w="12700">
                  <a:solidFill>
                    <a:srgbClr val="FF0000"/>
                  </a:solidFill>
                  <a:prstDash val="solid"/>
                </a:ln>
                <a:solidFill>
                  <a:srgbClr val="FF0000"/>
                </a:solidFill>
                <a:latin typeface="+mn-ea"/>
                <a:ea typeface="ＤＦ平成明朝体W3" pitchFamily="1" charset="-128"/>
              </a:rPr>
              <a:t>ここが問題！</a:t>
            </a:r>
            <a:r>
              <a:rPr lang="en-US" altLang="ja-JP" sz="1400" dirty="0" smtClean="0">
                <a:ln w="12700">
                  <a:solidFill>
                    <a:srgbClr val="FF0000"/>
                  </a:solidFill>
                  <a:prstDash val="solid"/>
                </a:ln>
                <a:solidFill>
                  <a:srgbClr val="FF0000"/>
                </a:solidFill>
                <a:latin typeface="+mn-ea"/>
                <a:ea typeface="ＤＦ平成明朝体W3" pitchFamily="1" charset="-128"/>
              </a:rPr>
              <a:t>】</a:t>
            </a:r>
            <a:r>
              <a:rPr lang="ja-JP" altLang="en-US" sz="1400" dirty="0" smtClean="0">
                <a:ln w="12700">
                  <a:solidFill>
                    <a:srgbClr val="FF0000"/>
                  </a:solidFill>
                  <a:prstDash val="solid"/>
                </a:ln>
                <a:solidFill>
                  <a:srgbClr val="FF0000"/>
                </a:solidFill>
                <a:latin typeface="+mn-ea"/>
                <a:ea typeface="ＤＦ平成明朝体W3" pitchFamily="1" charset="-128"/>
              </a:rPr>
              <a:t>①男女間格差の根本要因である賃金格差や長時間労働を均等法で扱えない</a:t>
            </a:r>
            <a:endParaRPr lang="en-US" altLang="ja-JP" sz="1400" dirty="0" smtClean="0">
              <a:ln w="12700">
                <a:solidFill>
                  <a:srgbClr val="FF0000"/>
                </a:solidFill>
                <a:prstDash val="solid"/>
              </a:ln>
              <a:solidFill>
                <a:srgbClr val="FF0000"/>
              </a:solidFill>
              <a:latin typeface="+mn-ea"/>
              <a:ea typeface="ＤＦ平成明朝体W3" pitchFamily="1" charset="-128"/>
            </a:endParaRPr>
          </a:p>
          <a:p>
            <a:r>
              <a:rPr lang="ja-JP" altLang="en-US" sz="1600" dirty="0" smtClean="0">
                <a:ln w="12700">
                  <a:solidFill>
                    <a:schemeClr val="accent6">
                      <a:lumMod val="50000"/>
                    </a:schemeClr>
                  </a:solidFill>
                  <a:prstDash val="solid"/>
                </a:ln>
                <a:solidFill>
                  <a:schemeClr val="accent6">
                    <a:lumMod val="50000"/>
                  </a:schemeClr>
                </a:solidFill>
                <a:latin typeface="+mn-ea"/>
                <a:ea typeface="ＤＦ平成明朝体W3" pitchFamily="1" charset="-128"/>
              </a:rPr>
              <a:t>　　　　　　　</a:t>
            </a:r>
            <a:r>
              <a:rPr lang="ja-JP" altLang="en-US" sz="1400" dirty="0" smtClean="0">
                <a:ln w="12700">
                  <a:solidFill>
                    <a:srgbClr val="FF0000"/>
                  </a:solidFill>
                  <a:prstDash val="solid"/>
                </a:ln>
                <a:solidFill>
                  <a:srgbClr val="FF0000"/>
                </a:solidFill>
                <a:latin typeface="+mn-ea"/>
                <a:ea typeface="ＤＦ平成明朝体W3" pitchFamily="1" charset="-128"/>
              </a:rPr>
              <a:t>②現状「総合職男性」と「一般職女性」の間の格差は取り締まれない　など</a:t>
            </a:r>
            <a:endParaRPr lang="en-US" altLang="ja-JP" sz="1400" dirty="0" smtClean="0">
              <a:ln w="12700">
                <a:solidFill>
                  <a:schemeClr val="accent6">
                    <a:lumMod val="75000"/>
                  </a:schemeClr>
                </a:solidFill>
                <a:prstDash val="solid"/>
              </a:ln>
              <a:solidFill>
                <a:schemeClr val="accent6">
                  <a:lumMod val="75000"/>
                </a:schemeClr>
              </a:solidFill>
              <a:latin typeface="+mn-ea"/>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75000"/>
                  </a:schemeClr>
                </a:solidFill>
                <a:latin typeface="+mn-ea"/>
                <a:ea typeface="ＤＦ平成明朝体W3" pitchFamily="1" charset="-128"/>
              </a:rPr>
              <a:t>　　　　　</a:t>
            </a:r>
            <a:r>
              <a:rPr lang="ja-JP" altLang="en-US"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これらの均等法の抜本改正は、連合の長年にわたる悲願であるとともに、</a:t>
            </a:r>
            <a:endParaRPr lang="en-US" altLang="ja-JP"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a:p>
            <a:r>
              <a:rPr lang="ja-JP" altLang="en-US"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rPr>
              <a:t>　　　　　国連などさまざまな国際機関から再三是正が勧告されている事項です</a:t>
            </a:r>
            <a:endParaRPr lang="en-US" altLang="ja-JP" sz="1400" dirty="0" smtClean="0">
              <a:ln w="12700">
                <a:solidFill>
                  <a:schemeClr val="accent3">
                    <a:lumMod val="75000"/>
                  </a:schemeClr>
                </a:solidFill>
                <a:prstDash val="solid"/>
              </a:ln>
              <a:solidFill>
                <a:schemeClr val="accent3">
                  <a:lumMod val="50000"/>
                </a:schemeClr>
              </a:solidFill>
              <a:latin typeface="+mn-ea"/>
              <a:ea typeface="ＤＦ平成明朝体W3" pitchFamily="1" charset="-128"/>
            </a:endParaRPr>
          </a:p>
        </p:txBody>
      </p:sp>
      <p:sp>
        <p:nvSpPr>
          <p:cNvPr id="7" name="テキスト ボックス 6"/>
          <p:cNvSpPr txBox="1"/>
          <p:nvPr/>
        </p:nvSpPr>
        <p:spPr>
          <a:xfrm>
            <a:off x="683568" y="1268760"/>
            <a:ext cx="3744416" cy="307777"/>
          </a:xfrm>
          <a:prstGeom prst="rect">
            <a:avLst/>
          </a:prstGeom>
          <a:noFill/>
        </p:spPr>
        <p:txBody>
          <a:bodyPr wrap="square" rtlCol="0">
            <a:spAutoFit/>
          </a:bodyPr>
          <a:lstStyle/>
          <a:p>
            <a:r>
              <a:rPr kumimoji="1" lang="en-US" altLang="ja-JP" sz="1400" b="1" dirty="0" smtClean="0">
                <a:ln>
                  <a:solidFill>
                    <a:srgbClr val="0070C0"/>
                  </a:solidFill>
                </a:ln>
                <a:solidFill>
                  <a:schemeClr val="accent5">
                    <a:lumMod val="50000"/>
                  </a:schemeClr>
                </a:solidFill>
              </a:rPr>
              <a:t>【</a:t>
            </a:r>
            <a:r>
              <a:rPr kumimoji="1" lang="ja-JP" altLang="en-US" sz="1400" b="1" dirty="0" smtClean="0">
                <a:ln>
                  <a:solidFill>
                    <a:srgbClr val="0070C0"/>
                  </a:solidFill>
                </a:ln>
                <a:solidFill>
                  <a:schemeClr val="accent5">
                    <a:lumMod val="50000"/>
                  </a:schemeClr>
                </a:solidFill>
              </a:rPr>
              <a:t>今回の改正における</a:t>
            </a:r>
            <a:r>
              <a:rPr lang="ja-JP" altLang="en-US" sz="1400" b="1" dirty="0" smtClean="0">
                <a:ln>
                  <a:solidFill>
                    <a:srgbClr val="0070C0"/>
                  </a:solidFill>
                </a:ln>
                <a:solidFill>
                  <a:schemeClr val="accent5">
                    <a:lumMod val="50000"/>
                  </a:schemeClr>
                </a:solidFill>
              </a:rPr>
              <a:t>問題</a:t>
            </a:r>
            <a:r>
              <a:rPr kumimoji="1" lang="ja-JP" altLang="en-US" sz="1400" b="1" dirty="0" smtClean="0">
                <a:ln>
                  <a:solidFill>
                    <a:srgbClr val="0070C0"/>
                  </a:solidFill>
                </a:ln>
                <a:solidFill>
                  <a:schemeClr val="accent5">
                    <a:lumMod val="50000"/>
                  </a:schemeClr>
                </a:solidFill>
              </a:rPr>
              <a:t>点</a:t>
            </a:r>
            <a:r>
              <a:rPr kumimoji="1" lang="en-US" altLang="ja-JP" sz="1400" b="1" dirty="0" smtClean="0">
                <a:ln>
                  <a:solidFill>
                    <a:srgbClr val="0070C0"/>
                  </a:solidFill>
                </a:ln>
                <a:solidFill>
                  <a:schemeClr val="accent5">
                    <a:lumMod val="50000"/>
                  </a:schemeClr>
                </a:solidFill>
              </a:rPr>
              <a:t>】</a:t>
            </a:r>
            <a:endParaRPr kumimoji="1" lang="ja-JP" altLang="en-US" sz="1400" b="1" dirty="0">
              <a:ln>
                <a:solidFill>
                  <a:srgbClr val="0070C0"/>
                </a:solidFill>
              </a:ln>
              <a:solidFill>
                <a:schemeClr val="accent5">
                  <a:lumMod val="50000"/>
                </a:schemeClr>
              </a:solidFill>
            </a:endParaRPr>
          </a:p>
        </p:txBody>
      </p:sp>
      <p:sp>
        <p:nvSpPr>
          <p:cNvPr id="8" name="正方形/長方形 7"/>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683568" y="332656"/>
            <a:ext cx="7704856"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今回の省令・指針改正の問題点</a:t>
            </a:r>
            <a:endParaRPr lang="en-US" altLang="ja-JP"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a:t>
            </a:r>
            <a:r>
              <a:rPr lang="ja-JP" altLang="en-US" sz="2400" b="1" dirty="0" smtClean="0">
                <a:ln w="12700">
                  <a:noFill/>
                  <a:prstDash val="solid"/>
                </a:ln>
                <a:solidFill>
                  <a:schemeClr val="bg1"/>
                </a:solidFill>
                <a:effectLst>
                  <a:outerShdw blurRad="41275" dist="20320" dir="1800000" algn="tl" rotWithShape="0">
                    <a:srgbClr val="000000">
                      <a:alpha val="40000"/>
                    </a:srgbClr>
                  </a:outerShdw>
                </a:effectLst>
                <a:latin typeface="+mj-ea"/>
                <a:ea typeface="+mj-ea"/>
                <a:cs typeface="+mj-cs"/>
              </a:rPr>
              <a:t>法の抜本改正は長年の悲願</a:t>
            </a:r>
            <a:r>
              <a:rPr kumimoji="1" lang="ja-JP" altLang="en-US"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rPr>
              <a:t>～</a:t>
            </a:r>
            <a:endParaRPr kumimoji="1" lang="en-US" altLang="ja-JP" sz="2400" b="1" i="0" u="none" strike="noStrike" kern="1200" cap="none" spc="0" normalizeH="0" baseline="0" noProof="0" dirty="0" smtClean="0">
              <a:ln w="12700">
                <a:noFill/>
                <a:prstDash val="solid"/>
              </a:ln>
              <a:solidFill>
                <a:schemeClr val="bg1"/>
              </a:solidFill>
              <a:effectLst>
                <a:outerShdw blurRad="41275" dist="20320" dir="1800000" algn="tl" rotWithShape="0">
                  <a:srgbClr val="000000">
                    <a:alpha val="40000"/>
                  </a:srgbClr>
                </a:outerShdw>
              </a:effectLst>
              <a:uLnTx/>
              <a:uFillTx/>
              <a:latin typeface="+mj-ea"/>
              <a:ea typeface="+mj-ea"/>
              <a:cs typeface="+mj-cs"/>
            </a:endParaRPr>
          </a:p>
        </p:txBody>
      </p:sp>
      <p:pic>
        <p:nvPicPr>
          <p:cNvPr id="11" name="Picture 4"/>
          <p:cNvPicPr>
            <a:picLocks noChangeAspect="1" noChangeArrowheads="1"/>
          </p:cNvPicPr>
          <p:nvPr/>
        </p:nvPicPr>
        <p:blipFill>
          <a:blip r:embed="rId2" cstate="print"/>
          <a:srcRect/>
          <a:stretch>
            <a:fillRect/>
          </a:stretch>
        </p:blipFill>
        <p:spPr bwMode="auto">
          <a:xfrm>
            <a:off x="7596336" y="2097282"/>
            <a:ext cx="648072" cy="539630"/>
          </a:xfrm>
          <a:prstGeom prst="rect">
            <a:avLst/>
          </a:prstGeom>
          <a:noFill/>
          <a:ln w="9525">
            <a:noFill/>
            <a:miter lim="800000"/>
            <a:headEnd/>
            <a:tailEnd/>
          </a:ln>
        </p:spPr>
      </p:pic>
      <p:sp>
        <p:nvSpPr>
          <p:cNvPr id="12" name="テキスト ボックス 11"/>
          <p:cNvSpPr txBox="1"/>
          <p:nvPr/>
        </p:nvSpPr>
        <p:spPr>
          <a:xfrm>
            <a:off x="1187624" y="5949280"/>
            <a:ext cx="6912768" cy="646331"/>
          </a:xfrm>
          <a:prstGeom prst="rect">
            <a:avLst/>
          </a:prstGeom>
          <a:noFill/>
        </p:spPr>
        <p:txBody>
          <a:bodyPr wrap="square" rtlCol="0">
            <a:spAutoFit/>
          </a:bodyPr>
          <a:lstStyle/>
          <a:p>
            <a:pPr algn="ctr"/>
            <a:r>
              <a:rPr lang="ja-JP" altLang="en-US" b="1" dirty="0" smtClean="0">
                <a:ln>
                  <a:solidFill>
                    <a:schemeClr val="accent5">
                      <a:lumMod val="60000"/>
                      <a:lumOff val="40000"/>
                    </a:schemeClr>
                  </a:solidFill>
                </a:ln>
                <a:solidFill>
                  <a:schemeClr val="accent5">
                    <a:lumMod val="50000"/>
                  </a:schemeClr>
                </a:solidFill>
                <a:latin typeface="+mn-ea"/>
              </a:rPr>
              <a:t>では、法の抜本改正などに向けて、</a:t>
            </a:r>
            <a:endParaRPr lang="en-US" altLang="ja-JP" b="1" dirty="0" smtClean="0">
              <a:ln>
                <a:solidFill>
                  <a:schemeClr val="accent5">
                    <a:lumMod val="60000"/>
                    <a:lumOff val="40000"/>
                  </a:schemeClr>
                </a:solidFill>
              </a:ln>
              <a:solidFill>
                <a:schemeClr val="accent5">
                  <a:lumMod val="50000"/>
                </a:schemeClr>
              </a:solidFill>
              <a:latin typeface="+mn-ea"/>
            </a:endParaRPr>
          </a:p>
          <a:p>
            <a:pPr algn="ctr"/>
            <a:r>
              <a:rPr lang="ja-JP" altLang="en-US" b="1" dirty="0" smtClean="0">
                <a:ln>
                  <a:solidFill>
                    <a:schemeClr val="accent5">
                      <a:lumMod val="60000"/>
                      <a:lumOff val="40000"/>
                    </a:schemeClr>
                  </a:solidFill>
                </a:ln>
                <a:solidFill>
                  <a:schemeClr val="accent5">
                    <a:lumMod val="50000"/>
                  </a:schemeClr>
                </a:solidFill>
                <a:latin typeface="+mn-ea"/>
              </a:rPr>
              <a:t>どのような運動を展開していけばよいのでしょうか？</a:t>
            </a:r>
            <a:endParaRPr lang="en-US" altLang="ja-JP" b="1" dirty="0" smtClean="0">
              <a:ln>
                <a:solidFill>
                  <a:schemeClr val="accent5">
                    <a:lumMod val="60000"/>
                    <a:lumOff val="40000"/>
                  </a:schemeClr>
                </a:solidFill>
              </a:ln>
              <a:solidFill>
                <a:schemeClr val="accent5">
                  <a:lumMod val="50000"/>
                </a:schemeClr>
              </a:solidFill>
              <a:latin typeface="+mn-ea"/>
            </a:endParaRPr>
          </a:p>
        </p:txBody>
      </p:sp>
      <p:pic>
        <p:nvPicPr>
          <p:cNvPr id="2050" name="Picture 2"/>
          <p:cNvPicPr>
            <a:picLocks noChangeAspect="1" noChangeArrowheads="1"/>
          </p:cNvPicPr>
          <p:nvPr/>
        </p:nvPicPr>
        <p:blipFill>
          <a:blip r:embed="rId3" cstate="print"/>
          <a:srcRect/>
          <a:stretch>
            <a:fillRect/>
          </a:stretch>
        </p:blipFill>
        <p:spPr bwMode="auto">
          <a:xfrm>
            <a:off x="1662802" y="6093296"/>
            <a:ext cx="382154" cy="478004"/>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srcRect/>
          <a:stretch>
            <a:fillRect/>
          </a:stretch>
        </p:blipFill>
        <p:spPr bwMode="auto">
          <a:xfrm>
            <a:off x="7164288" y="6093296"/>
            <a:ext cx="382154" cy="478004"/>
          </a:xfrm>
          <a:prstGeom prst="rect">
            <a:avLst/>
          </a:prstGeom>
          <a:noFill/>
          <a:ln w="9525">
            <a:noFill/>
            <a:miter lim="800000"/>
            <a:headEnd/>
            <a:tailEnd/>
          </a:ln>
        </p:spPr>
      </p:pic>
      <p:sp>
        <p:nvSpPr>
          <p:cNvPr id="15" name="テキスト ボックス 14"/>
          <p:cNvSpPr txBox="1"/>
          <p:nvPr/>
        </p:nvSpPr>
        <p:spPr>
          <a:xfrm>
            <a:off x="755576" y="4077072"/>
            <a:ext cx="7920880" cy="1908215"/>
          </a:xfrm>
          <a:prstGeom prst="rect">
            <a:avLst/>
          </a:prstGeom>
          <a:noFill/>
          <a:ln>
            <a:noFill/>
          </a:ln>
        </p:spPr>
        <p:txBody>
          <a:bodyPr wrap="square" rtlCol="0">
            <a:spAutoFit/>
          </a:bodyPr>
          <a:lstStyle/>
          <a:p>
            <a:r>
              <a:rPr lang="ja-JP" altLang="en-US"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○改正内容に関する問題点</a:t>
            </a:r>
            <a:endParaRPr lang="en-US" altLang="ja-JP" sz="16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a:t>
            </a:r>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・コース別雇用管理区分の留意事項についての通達の指針格上げの際、</a:t>
            </a:r>
            <a:endPar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元々の通達に記載されていた</a:t>
            </a:r>
            <a:r>
              <a:rPr lang="ja-JP" altLang="en-US" sz="14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「性別役割分担意識」</a:t>
            </a:r>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および</a:t>
            </a:r>
            <a:r>
              <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a:t>
            </a:r>
            <a:r>
              <a:rPr lang="ja-JP" altLang="en-US" sz="1400" dirty="0" smtClean="0">
                <a:ln w="12700">
                  <a:solidFill>
                    <a:schemeClr val="accent4">
                      <a:lumMod val="75000"/>
                    </a:schemeClr>
                  </a:solidFill>
                  <a:prstDash val="solid"/>
                </a:ln>
                <a:solidFill>
                  <a:schemeClr val="accent4">
                    <a:lumMod val="50000"/>
                  </a:schemeClr>
                </a:solidFill>
                <a:effectLst>
                  <a:innerShdw blurRad="63500" dist="50800" dir="13500000">
                    <a:prstClr val="black">
                      <a:alpha val="50000"/>
                    </a:prstClr>
                  </a:innerShdw>
                </a:effectLst>
                <a:latin typeface="+mn-ea"/>
                <a:ea typeface="ＤＦ平成明朝体W3" pitchFamily="1" charset="-128"/>
              </a:rPr>
              <a:t>「コース間待遇格差是正」</a:t>
            </a:r>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に関する</a:t>
            </a:r>
            <a:endPar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記載が落ちた</a:t>
            </a:r>
            <a:endPar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en-US" altLang="ja-JP" sz="1400" dirty="0" smtClean="0">
                <a:ln w="12700">
                  <a:solidFill>
                    <a:srgbClr val="FF0000"/>
                  </a:solidFill>
                  <a:prstDash val="solid"/>
                </a:ln>
                <a:solidFill>
                  <a:srgbClr val="FF0000"/>
                </a:solidFill>
                <a:latin typeface="+mn-ea"/>
                <a:ea typeface="ＤＦ平成明朝体W3" pitchFamily="1" charset="-128"/>
              </a:rPr>
              <a:t>【</a:t>
            </a:r>
            <a:r>
              <a:rPr lang="ja-JP" altLang="en-US" sz="1400" dirty="0" smtClean="0">
                <a:ln w="12700">
                  <a:solidFill>
                    <a:srgbClr val="FF0000"/>
                  </a:solidFill>
                  <a:prstDash val="solid"/>
                </a:ln>
                <a:solidFill>
                  <a:srgbClr val="FF0000"/>
                </a:solidFill>
                <a:latin typeface="+mn-ea"/>
                <a:ea typeface="ＤＦ平成明朝体W3" pitchFamily="1" charset="-128"/>
              </a:rPr>
              <a:t>ここが問題！</a:t>
            </a:r>
            <a:r>
              <a:rPr lang="en-US" altLang="ja-JP" sz="1400" dirty="0" smtClean="0">
                <a:ln w="12700">
                  <a:solidFill>
                    <a:srgbClr val="FF0000"/>
                  </a:solidFill>
                  <a:prstDash val="solid"/>
                </a:ln>
                <a:solidFill>
                  <a:srgbClr val="FF0000"/>
                </a:solidFill>
                <a:latin typeface="+mn-ea"/>
                <a:ea typeface="ＤＦ平成明朝体W3" pitchFamily="1" charset="-128"/>
              </a:rPr>
              <a:t>】</a:t>
            </a:r>
            <a:r>
              <a:rPr lang="ja-JP" altLang="en-US" sz="1400" dirty="0" smtClean="0">
                <a:ln w="12700">
                  <a:solidFill>
                    <a:srgbClr val="FF0000"/>
                  </a:solidFill>
                  <a:prstDash val="solid"/>
                </a:ln>
                <a:solidFill>
                  <a:srgbClr val="FF0000"/>
                </a:solidFill>
                <a:latin typeface="+mn-ea"/>
                <a:ea typeface="ＤＦ平成明朝体W3" pitchFamily="1" charset="-128"/>
              </a:rPr>
              <a:t>①男は仕事、女は家庭というような性別役割分担意識の払拭ができない</a:t>
            </a:r>
            <a:endParaRPr lang="en-US" altLang="ja-JP" sz="1400" dirty="0" smtClean="0">
              <a:ln w="12700">
                <a:solidFill>
                  <a:srgbClr val="FF0000"/>
                </a:solidFill>
                <a:prstDash val="solid"/>
              </a:ln>
              <a:solidFill>
                <a:srgbClr val="FF0000"/>
              </a:solidFill>
              <a:latin typeface="+mn-ea"/>
              <a:ea typeface="ＤＦ平成明朝体W3" pitchFamily="1" charset="-128"/>
            </a:endParaRPr>
          </a:p>
          <a:p>
            <a:r>
              <a:rPr lang="ja-JP" altLang="en-US" sz="1400" dirty="0" smtClean="0">
                <a:ln w="12700">
                  <a:solidFill>
                    <a:srgbClr val="FF0000"/>
                  </a:solidFill>
                  <a:prstDash val="solid"/>
                </a:ln>
                <a:solidFill>
                  <a:srgbClr val="FF0000"/>
                </a:solidFill>
                <a:latin typeface="+mn-ea"/>
                <a:ea typeface="ＤＦ平成明朝体W3" pitchFamily="1" charset="-128"/>
              </a:rPr>
              <a:t>　　　　　　　　②コース間の待遇格差是正の観点が抜け落ちている</a:t>
            </a:r>
            <a:endParaRPr lang="en-US" altLang="ja-JP" sz="1400" dirty="0" smtClean="0">
              <a:ln w="12700">
                <a:solidFill>
                  <a:srgbClr val="FF0000"/>
                </a:solidFill>
                <a:prstDash val="solid"/>
              </a:ln>
              <a:solidFill>
                <a:srgbClr val="FF0000"/>
              </a:solidFill>
              <a:latin typeface="+mn-ea"/>
              <a:ea typeface="ＤＦ平成明朝体W3" pitchFamily="1" charset="-128"/>
            </a:endParaRPr>
          </a:p>
          <a:p>
            <a:r>
              <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a:t>
            </a:r>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こうして闘う！</a:t>
            </a:r>
            <a:r>
              <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a:t>
            </a:r>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新「指針」に対する「解釈通達」には、それぞれの記載が残っている。</a:t>
            </a:r>
            <a:endPar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a:p>
            <a:r>
              <a:rPr lang="ja-JP" altLang="en-US"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rPr>
              <a:t>　裁判闘争の際などは、この「通達」を根拠に闘うことができる </a:t>
            </a:r>
            <a:endParaRPr lang="en-US" altLang="ja-JP" sz="1400" dirty="0" smtClean="0">
              <a:ln w="12700">
                <a:solidFill>
                  <a:schemeClr val="accent4">
                    <a:lumMod val="75000"/>
                  </a:schemeClr>
                </a:solidFill>
                <a:prstDash val="solid"/>
              </a:ln>
              <a:solidFill>
                <a:schemeClr val="accent4">
                  <a:lumMod val="50000"/>
                </a:schemeClr>
              </a:solidFill>
              <a:latin typeface="+mn-ea"/>
              <a:ea typeface="ＤＦ平成明朝体W3" pitchFamily="1" charset="-128"/>
            </a:endParaRPr>
          </a:p>
        </p:txBody>
      </p:sp>
      <p:pic>
        <p:nvPicPr>
          <p:cNvPr id="16" name="Picture 2"/>
          <p:cNvPicPr>
            <a:picLocks noChangeAspect="1" noChangeArrowheads="1"/>
          </p:cNvPicPr>
          <p:nvPr/>
        </p:nvPicPr>
        <p:blipFill>
          <a:blip r:embed="rId4" cstate="print"/>
          <a:srcRect/>
          <a:stretch>
            <a:fillRect/>
          </a:stretch>
        </p:blipFill>
        <p:spPr bwMode="auto">
          <a:xfrm>
            <a:off x="1115616" y="3329643"/>
            <a:ext cx="504056" cy="603413"/>
          </a:xfrm>
          <a:prstGeom prst="rect">
            <a:avLst/>
          </a:prstGeom>
          <a:noFill/>
          <a:ln w="9525">
            <a:noFill/>
            <a:miter lim="800000"/>
            <a:headEnd/>
            <a:tailEnd/>
          </a:ln>
        </p:spPr>
      </p:pic>
      <p:sp>
        <p:nvSpPr>
          <p:cNvPr id="18" name="テキスト ボックス 17"/>
          <p:cNvSpPr txBox="1"/>
          <p:nvPr/>
        </p:nvSpPr>
        <p:spPr>
          <a:xfrm>
            <a:off x="683568" y="1537628"/>
            <a:ext cx="8136904" cy="523220"/>
          </a:xfrm>
          <a:prstGeom prst="rect">
            <a:avLst/>
          </a:prstGeom>
          <a:noFill/>
          <a:ln>
            <a:noFill/>
          </a:ln>
        </p:spPr>
        <p:txBody>
          <a:bodyPr wrap="square" rtlCol="0">
            <a:spAutoFit/>
          </a:bodyPr>
          <a:lstStyle/>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○そもそも抜本的な法改正に至らなかった</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○コース別雇用管理区分の留意事項に関する通達が指針に格上げされる際に重要な点が抜け落ちた</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83568" y="332656"/>
            <a:ext cx="7776864" cy="93610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27584" y="404664"/>
            <a:ext cx="7560840" cy="830997"/>
          </a:xfrm>
          <a:prstGeom prst="rect">
            <a:avLst/>
          </a:prstGeom>
          <a:noFill/>
        </p:spPr>
        <p:txBody>
          <a:bodyPr wrap="square" rtlCol="0">
            <a:spAutoFit/>
          </a:bodyPr>
          <a:lstStyle/>
          <a:p>
            <a:pPr algn="ctr"/>
            <a:r>
              <a:rPr lang="ja-JP" altLang="en-US" sz="2400" b="1" dirty="0" smtClean="0">
                <a:solidFill>
                  <a:schemeClr val="bg1"/>
                </a:solidFill>
                <a:latin typeface="+mj-ea"/>
                <a:ea typeface="+mj-ea"/>
              </a:rPr>
              <a:t>男女雇用平等法制をすすめるための</a:t>
            </a:r>
            <a:endParaRPr lang="en-US" altLang="ja-JP" sz="2400" b="1" dirty="0" smtClean="0">
              <a:solidFill>
                <a:schemeClr val="bg1"/>
              </a:solidFill>
              <a:latin typeface="+mj-ea"/>
              <a:ea typeface="+mj-ea"/>
            </a:endParaRPr>
          </a:p>
          <a:p>
            <a:pPr algn="ctr"/>
            <a:r>
              <a:rPr kumimoji="1" lang="ja-JP" altLang="en-US" sz="2400" b="1" dirty="0" smtClean="0">
                <a:solidFill>
                  <a:schemeClr val="bg1"/>
                </a:solidFill>
                <a:latin typeface="+mj-ea"/>
                <a:ea typeface="+mj-ea"/>
              </a:rPr>
              <a:t>今後の運動のポイント</a:t>
            </a:r>
            <a:endParaRPr kumimoji="1" lang="en-US" altLang="ja-JP" sz="2400" b="1" dirty="0" smtClean="0">
              <a:solidFill>
                <a:schemeClr val="bg1"/>
              </a:solidFill>
              <a:latin typeface="+mj-ea"/>
              <a:ea typeface="+mj-ea"/>
            </a:endParaRPr>
          </a:p>
        </p:txBody>
      </p:sp>
      <p:sp>
        <p:nvSpPr>
          <p:cNvPr id="15" name="正方形/長方形 14"/>
          <p:cNvSpPr/>
          <p:nvPr/>
        </p:nvSpPr>
        <p:spPr>
          <a:xfrm>
            <a:off x="180000" y="180000"/>
            <a:ext cx="8640472"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図表 22"/>
          <p:cNvGraphicFramePr/>
          <p:nvPr/>
        </p:nvGraphicFramePr>
        <p:xfrm>
          <a:off x="683568" y="3789040"/>
          <a:ext cx="7776864"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テキスト ボックス 23"/>
          <p:cNvSpPr txBox="1"/>
          <p:nvPr/>
        </p:nvSpPr>
        <p:spPr>
          <a:xfrm>
            <a:off x="827584" y="1343670"/>
            <a:ext cx="7488832" cy="1600438"/>
          </a:xfrm>
          <a:prstGeom prst="rect">
            <a:avLst/>
          </a:prstGeom>
          <a:noFill/>
        </p:spPr>
        <p:txBody>
          <a:bodyPr wrap="square" rtlCol="0">
            <a:spAutoFit/>
          </a:bodyPr>
          <a:lstStyle/>
          <a:p>
            <a:r>
              <a:rPr lang="en-US" altLang="ja-JP" sz="1400" dirty="0" smtClean="0">
                <a:ln w="12700">
                  <a:solidFill>
                    <a:srgbClr val="0070C0"/>
                  </a:solidFill>
                  <a:prstDash val="solid"/>
                </a:ln>
                <a:solidFill>
                  <a:schemeClr val="accent5">
                    <a:lumMod val="50000"/>
                  </a:schemeClr>
                </a:solidFill>
              </a:rPr>
              <a:t>【</a:t>
            </a:r>
            <a:r>
              <a:rPr lang="ja-JP" altLang="en-US" sz="1400" dirty="0" smtClean="0">
                <a:ln w="12700">
                  <a:solidFill>
                    <a:srgbClr val="0070C0"/>
                  </a:solidFill>
                  <a:prstDash val="solid"/>
                </a:ln>
                <a:solidFill>
                  <a:schemeClr val="accent5">
                    <a:lumMod val="50000"/>
                  </a:schemeClr>
                </a:solidFill>
              </a:rPr>
              <a:t>現場で今求められている活動</a:t>
            </a:r>
            <a:r>
              <a:rPr lang="en-US" altLang="ja-JP" sz="1400" dirty="0" smtClean="0">
                <a:ln w="12700">
                  <a:solidFill>
                    <a:srgbClr val="0070C0"/>
                  </a:solidFill>
                  <a:prstDash val="solid"/>
                </a:ln>
                <a:solidFill>
                  <a:schemeClr val="accent5">
                    <a:lumMod val="50000"/>
                  </a:schemeClr>
                </a:solidFill>
              </a:rPr>
              <a:t>】</a:t>
            </a: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○審議会の場においては、労働組合の取組事例の少なさがネックとなった</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　　→均等法が現場で理解されていないという認識は労使で一致</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○均等法を十分に理解するために学習会を開催しよう</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　　その上で、各職場の就業規則など関係する職場内制度の点検をしてみよう</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　　制度に不備があった場合は、労使交渉や行政への相談などの取り組みを行おう</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a:p>
            <a:r>
              <a:rPr lang="ja-JP" altLang="en-US" sz="1400" dirty="0" smtClean="0">
                <a:ln w="12700">
                  <a:solidFill>
                    <a:schemeClr val="accent5">
                      <a:lumMod val="75000"/>
                    </a:schemeClr>
                  </a:solidFill>
                  <a:prstDash val="solid"/>
                </a:ln>
                <a:solidFill>
                  <a:schemeClr val="accent5">
                    <a:lumMod val="50000"/>
                  </a:schemeClr>
                </a:solidFill>
                <a:ea typeface="ＤＦ平成明朝体W3" pitchFamily="1" charset="-128"/>
              </a:rPr>
              <a:t>○特に「間接差別」に関して理解を進めることが、男女間格差是正において重要</a:t>
            </a:r>
            <a:endParaRPr lang="en-US" altLang="ja-JP" sz="1400" dirty="0" smtClean="0">
              <a:ln w="12700">
                <a:solidFill>
                  <a:schemeClr val="accent5">
                    <a:lumMod val="75000"/>
                  </a:schemeClr>
                </a:solidFill>
                <a:prstDash val="solid"/>
              </a:ln>
              <a:solidFill>
                <a:schemeClr val="accent5">
                  <a:lumMod val="50000"/>
                </a:schemeClr>
              </a:solidFill>
              <a:ea typeface="ＤＦ平成明朝体W3" pitchFamily="1" charset="-128"/>
            </a:endParaRPr>
          </a:p>
        </p:txBody>
      </p:sp>
      <p:sp>
        <p:nvSpPr>
          <p:cNvPr id="25" name="下矢印 24"/>
          <p:cNvSpPr/>
          <p:nvPr/>
        </p:nvSpPr>
        <p:spPr>
          <a:xfrm>
            <a:off x="3059832" y="2996952"/>
            <a:ext cx="1440160" cy="936104"/>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chemeClr val="accent3">
                    <a:lumMod val="75000"/>
                  </a:schemeClr>
                </a:solidFill>
              </a:ln>
              <a:solidFill>
                <a:schemeClr val="accent3">
                  <a:lumMod val="60000"/>
                  <a:lumOff val="40000"/>
                </a:schemeClr>
              </a:solidFill>
            </a:endParaRPr>
          </a:p>
        </p:txBody>
      </p:sp>
      <p:sp>
        <p:nvSpPr>
          <p:cNvPr id="26" name="テキスト ボックス 25"/>
          <p:cNvSpPr txBox="1"/>
          <p:nvPr/>
        </p:nvSpPr>
        <p:spPr>
          <a:xfrm>
            <a:off x="4644008" y="3356992"/>
            <a:ext cx="3528392" cy="369332"/>
          </a:xfrm>
          <a:prstGeom prst="rect">
            <a:avLst/>
          </a:prstGeom>
          <a:noFill/>
        </p:spPr>
        <p:txBody>
          <a:bodyPr wrap="square" rtlCol="0">
            <a:spAutoFit/>
          </a:bodyPr>
          <a:lstStyle/>
          <a:p>
            <a:r>
              <a:rPr kumimoji="1" lang="ja-JP" altLang="en-US" b="1" dirty="0" smtClean="0"/>
              <a:t>こうした活動の積み重ねによって</a:t>
            </a:r>
            <a:r>
              <a:rPr kumimoji="1" lang="en-US" altLang="ja-JP" b="1" dirty="0" smtClean="0"/>
              <a:t>…</a:t>
            </a:r>
            <a:endParaRPr kumimoji="1" lang="ja-JP" altLang="en-US" b="1" dirty="0"/>
          </a:p>
        </p:txBody>
      </p:sp>
      <p:sp>
        <p:nvSpPr>
          <p:cNvPr id="27" name="テキスト ボックス 26"/>
          <p:cNvSpPr txBox="1"/>
          <p:nvPr/>
        </p:nvSpPr>
        <p:spPr>
          <a:xfrm>
            <a:off x="1547664" y="5949280"/>
            <a:ext cx="6048672" cy="369332"/>
          </a:xfrm>
          <a:prstGeom prst="rect">
            <a:avLst/>
          </a:prstGeom>
          <a:noFill/>
        </p:spPr>
        <p:txBody>
          <a:bodyPr wrap="square" rtlCol="0">
            <a:spAutoFit/>
          </a:bodyPr>
          <a:lstStyle/>
          <a:p>
            <a:r>
              <a:rPr kumimoji="1" lang="ja-JP" altLang="en-US" b="1" dirty="0" smtClean="0">
                <a:solidFill>
                  <a:srgbClr val="0070C0"/>
                </a:solidFill>
              </a:rPr>
              <a:t>ぜひ一緒に、男女平等社会の実現を目指していきましょう！</a:t>
            </a:r>
            <a:endParaRPr kumimoji="1" lang="ja-JP" altLang="en-US" b="1" dirty="0">
              <a:solidFill>
                <a:srgbClr val="0070C0"/>
              </a:solidFill>
            </a:endParaRPr>
          </a:p>
        </p:txBody>
      </p:sp>
      <p:pic>
        <p:nvPicPr>
          <p:cNvPr id="2049" name="Picture 1"/>
          <p:cNvPicPr>
            <a:picLocks noChangeAspect="1" noChangeArrowheads="1"/>
          </p:cNvPicPr>
          <p:nvPr/>
        </p:nvPicPr>
        <p:blipFill>
          <a:blip r:embed="rId7" cstate="print"/>
          <a:srcRect/>
          <a:stretch>
            <a:fillRect/>
          </a:stretch>
        </p:blipFill>
        <p:spPr bwMode="auto">
          <a:xfrm>
            <a:off x="7635152" y="5638936"/>
            <a:ext cx="609256" cy="836712"/>
          </a:xfrm>
          <a:prstGeom prst="rect">
            <a:avLst/>
          </a:prstGeom>
          <a:noFill/>
          <a:ln w="9525">
            <a:noFill/>
            <a:miter lim="800000"/>
            <a:headEnd/>
            <a:tailEnd/>
          </a:ln>
        </p:spPr>
      </p:pic>
      <p:pic>
        <p:nvPicPr>
          <p:cNvPr id="28" name="Picture 1"/>
          <p:cNvPicPr>
            <a:picLocks noChangeAspect="1" noChangeArrowheads="1"/>
          </p:cNvPicPr>
          <p:nvPr/>
        </p:nvPicPr>
        <p:blipFill>
          <a:blip r:embed="rId7" cstate="print"/>
          <a:srcRect/>
          <a:stretch>
            <a:fillRect/>
          </a:stretch>
        </p:blipFill>
        <p:spPr bwMode="auto">
          <a:xfrm>
            <a:off x="899592" y="5638936"/>
            <a:ext cx="609256" cy="836712"/>
          </a:xfrm>
          <a:prstGeom prst="rect">
            <a:avLst/>
          </a:prstGeom>
          <a:noFill/>
          <a:ln w="9525">
            <a:noFill/>
            <a:miter lim="800000"/>
            <a:headEnd/>
            <a:tailEnd/>
          </a:ln>
        </p:spPr>
      </p:pic>
      <p:sp>
        <p:nvSpPr>
          <p:cNvPr id="29" name="スライド番号プレースホルダ 28"/>
          <p:cNvSpPr>
            <a:spLocks noGrp="1"/>
          </p:cNvSpPr>
          <p:nvPr>
            <p:ph type="sldNum" sz="quarter" idx="12"/>
          </p:nvPr>
        </p:nvSpPr>
        <p:spPr/>
        <p:txBody>
          <a:bodyPr/>
          <a:lstStyle/>
          <a:p>
            <a:fld id="{BC21AC2A-99A2-45D4-B5DF-A50C2A5A2CF3}"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1562</TotalTime>
  <Words>1300</Words>
  <Application>Microsoft Office PowerPoint</Application>
  <PresentationFormat>画面に合わせる (4:3)</PresentationFormat>
  <Paragraphs>210</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男女雇用機会均等法施行規則の 改正等について</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t-sato</dc:creator>
  <cp:lastModifiedBy>t-sato</cp:lastModifiedBy>
  <cp:revision>179</cp:revision>
  <dcterms:created xsi:type="dcterms:W3CDTF">2013-06-11T01:17:37Z</dcterms:created>
  <dcterms:modified xsi:type="dcterms:W3CDTF">2014-05-21T01:00:19Z</dcterms:modified>
</cp:coreProperties>
</file>