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99" r:id="rId2"/>
    <p:sldId id="266" r:id="rId3"/>
    <p:sldId id="288" r:id="rId4"/>
    <p:sldId id="298" r:id="rId5"/>
    <p:sldId id="289" r:id="rId6"/>
    <p:sldId id="290" r:id="rId7"/>
    <p:sldId id="292" r:id="rId8"/>
    <p:sldId id="293" r:id="rId9"/>
    <p:sldId id="306" r:id="rId10"/>
    <p:sldId id="295" r:id="rId11"/>
    <p:sldId id="294" r:id="rId12"/>
    <p:sldId id="296" r:id="rId13"/>
    <p:sldId id="301" r:id="rId14"/>
    <p:sldId id="307" r:id="rId15"/>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45" autoAdjust="0"/>
  </p:normalViewPr>
  <p:slideViewPr>
    <p:cSldViewPr>
      <p:cViewPr varScale="1">
        <p:scale>
          <a:sx n="83" d="100"/>
          <a:sy n="83" d="100"/>
        </p:scale>
        <p:origin x="-109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972C1173-3A44-4F3C-A363-0FBAEB3EA9D7}" type="datetimeFigureOut">
              <a:rPr kumimoji="1" lang="ja-JP" altLang="en-US" smtClean="0"/>
              <a:pPr/>
              <a:t>2013/1/29</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514EBB-79A9-46B1-AAEF-5287354470D1}" type="slidenum">
              <a:rPr kumimoji="1" lang="ja-JP" altLang="en-US" smtClean="0"/>
              <a:pPr/>
              <a:t>&lt;#&gt;</a:t>
            </a:fld>
            <a:endParaRPr kumimoji="1" lang="ja-JP" altLang="en-US"/>
          </a:p>
        </p:txBody>
      </p:sp>
    </p:spTree>
    <p:extLst>
      <p:ext uri="{BB962C8B-B14F-4D97-AF65-F5344CB8AC3E}">
        <p14:creationId xmlns="" xmlns:p14="http://schemas.microsoft.com/office/powerpoint/2010/main" val="19684619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D559BB12-3B15-4ADD-ABF5-F350E416C15F}" type="datetimeFigureOut">
              <a:rPr kumimoji="1" lang="ja-JP" altLang="en-US" smtClean="0"/>
              <a:pPr/>
              <a:t>2013/1/29</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D559BB12-3B15-4ADD-ABF5-F350E416C15F}" type="datetimeFigureOut">
              <a:rPr kumimoji="1" lang="ja-JP" altLang="en-US" smtClean="0"/>
              <a:pPr/>
              <a:t>2013/1/29</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D559BB12-3B15-4ADD-ABF5-F350E416C15F}" type="datetimeFigureOut">
              <a:rPr kumimoji="1" lang="ja-JP" altLang="en-US" smtClean="0"/>
              <a:pPr/>
              <a:t>2013/1/29</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B61AC77C-CC2E-4CB5-8696-180BE361F3F0}"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D559BB12-3B15-4ADD-ABF5-F350E416C15F}" type="datetimeFigureOut">
              <a:rPr kumimoji="1" lang="ja-JP" altLang="en-US" smtClean="0"/>
              <a:pPr/>
              <a:t>2013/1/29</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B61AC77C-CC2E-4CB5-8696-180BE361F3F0}"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59BB12-3B15-4ADD-ABF5-F350E416C15F}" type="datetimeFigureOut">
              <a:rPr kumimoji="1" lang="ja-JP" altLang="en-US" smtClean="0"/>
              <a:pPr/>
              <a:t>2013/1/29</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1AC77C-CC2E-4CB5-8696-180BE361F3F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男女平等参画推進計画</a:t>
            </a:r>
            <a:endParaRPr kumimoji="1" lang="ja-JP" altLang="en-US" dirty="0"/>
          </a:p>
        </p:txBody>
      </p:sp>
      <p:sp>
        <p:nvSpPr>
          <p:cNvPr id="5" name="サブタイトル 4"/>
          <p:cNvSpPr>
            <a:spLocks noGrp="1"/>
          </p:cNvSpPr>
          <p:nvPr>
            <p:ph type="subTitle" idx="1"/>
          </p:nvPr>
        </p:nvSpPr>
        <p:spPr/>
        <p:txBody>
          <a:bodyPr/>
          <a:lstStyle/>
          <a:p>
            <a:r>
              <a:rPr kumimoji="1" lang="ja-JP" altLang="en-US" dirty="0" smtClean="0"/>
              <a:t>第</a:t>
            </a:r>
            <a:r>
              <a:rPr kumimoji="1" lang="en-US" altLang="ja-JP" dirty="0" smtClean="0"/>
              <a:t>3</a:t>
            </a:r>
            <a:r>
              <a:rPr kumimoji="1" lang="ja-JP" altLang="en-US" dirty="0" smtClean="0"/>
              <a:t>次推進計画から第</a:t>
            </a:r>
            <a:r>
              <a:rPr kumimoji="1" lang="en-US" altLang="ja-JP" dirty="0" smtClean="0"/>
              <a:t>4</a:t>
            </a:r>
            <a:r>
              <a:rPr kumimoji="1" lang="ja-JP" altLang="en-US" dirty="0" smtClean="0"/>
              <a:t>次推進計画へ</a:t>
            </a:r>
            <a:endParaRPr kumimoji="1" lang="ja-JP" altLang="en-US" dirty="0"/>
          </a:p>
        </p:txBody>
      </p:sp>
      <p:sp>
        <p:nvSpPr>
          <p:cNvPr id="6" name="テキスト ボックス 5"/>
          <p:cNvSpPr txBox="1"/>
          <p:nvPr/>
        </p:nvSpPr>
        <p:spPr>
          <a:xfrm>
            <a:off x="5436096" y="5949280"/>
            <a:ext cx="3312368" cy="461665"/>
          </a:xfrm>
          <a:prstGeom prst="rect">
            <a:avLst/>
          </a:prstGeom>
          <a:noFill/>
        </p:spPr>
        <p:txBody>
          <a:bodyPr wrap="square" rtlCol="0">
            <a:spAutoFit/>
          </a:bodyPr>
          <a:lstStyle/>
          <a:p>
            <a:pPr algn="r"/>
            <a:r>
              <a:rPr kumimoji="1" lang="ja-JP" altLang="en-US" sz="2400" b="1" dirty="0" smtClean="0">
                <a:solidFill>
                  <a:schemeClr val="bg1"/>
                </a:solidFill>
              </a:rPr>
              <a:t>連合　総合男女平等局</a:t>
            </a:r>
            <a:endParaRPr kumimoji="1" lang="ja-JP" altLang="en-US" sz="24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79512" y="692696"/>
            <a:ext cx="8640960" cy="5760640"/>
          </a:xfrm>
        </p:spPr>
        <p:txBody>
          <a:bodyPr>
            <a:normAutofit/>
          </a:bodyPr>
          <a:lstStyle/>
          <a:p>
            <a:pPr marL="706437" lvl="1" indent="-342900">
              <a:lnSpc>
                <a:spcPct val="150000"/>
              </a:lnSpc>
              <a:spcBef>
                <a:spcPts val="0"/>
              </a:spcBef>
              <a:buClr>
                <a:schemeClr val="accent2">
                  <a:lumMod val="75000"/>
                </a:schemeClr>
              </a:buClr>
              <a:buSzPct val="100000"/>
              <a:buFont typeface="+mj-ea"/>
              <a:buAutoNum type="circleNumDbPlain" startAt="3"/>
            </a:pPr>
            <a:r>
              <a:rPr lang="ja-JP" altLang="en-US" sz="2400" b="1" dirty="0" smtClean="0">
                <a:solidFill>
                  <a:schemeClr val="accent2">
                    <a:lumMod val="75000"/>
                  </a:schemeClr>
                </a:solidFill>
                <a:latin typeface="+mn-ea"/>
              </a:rPr>
              <a:t>運動の目標と主要課題</a:t>
            </a:r>
            <a:endParaRPr lang="en-US" altLang="ja-JP" sz="2400" b="1" dirty="0" smtClean="0">
              <a:solidFill>
                <a:schemeClr val="accent2">
                  <a:lumMod val="75000"/>
                </a:schemeClr>
              </a:solidFill>
              <a:latin typeface="+mn-ea"/>
            </a:endParaRPr>
          </a:p>
          <a:p>
            <a:pPr marL="811213" lvl="3" indent="-274638">
              <a:spcBef>
                <a:spcPts val="0"/>
              </a:spcBef>
              <a:buNone/>
            </a:pPr>
            <a:r>
              <a:rPr lang="ja-JP" altLang="en-US" sz="2000" b="1" dirty="0" smtClean="0">
                <a:solidFill>
                  <a:srgbClr val="7030A0"/>
                </a:solidFill>
                <a:latin typeface="+mn-ea"/>
              </a:rPr>
              <a:t>目標３）</a:t>
            </a:r>
            <a:r>
              <a:rPr lang="ja-JP" altLang="en-US" sz="2000" b="1" dirty="0" smtClean="0">
                <a:solidFill>
                  <a:srgbClr val="FF0000"/>
                </a:solidFill>
                <a:latin typeface="+mn-ea"/>
              </a:rPr>
              <a:t>多様な仲間の結集</a:t>
            </a:r>
            <a:r>
              <a:rPr lang="ja-JP" altLang="en-US" sz="2000" b="1" dirty="0" smtClean="0">
                <a:latin typeface="+mn-ea"/>
              </a:rPr>
              <a:t>と</a:t>
            </a:r>
            <a:r>
              <a:rPr lang="ja-JP" altLang="en-US" sz="2000" b="1" dirty="0" smtClean="0">
                <a:solidFill>
                  <a:srgbClr val="FF0000"/>
                </a:solidFill>
                <a:latin typeface="+mn-ea"/>
              </a:rPr>
              <a:t>労働運動の活性化</a:t>
            </a:r>
            <a:endParaRPr lang="en-US" altLang="ja-JP" sz="2000" b="1" dirty="0" smtClean="0">
              <a:solidFill>
                <a:srgbClr val="FF0000"/>
              </a:solidFill>
              <a:latin typeface="+mn-ea"/>
            </a:endParaRPr>
          </a:p>
          <a:p>
            <a:pPr marL="892175" lvl="3" indent="-184150">
              <a:spcBef>
                <a:spcPts val="0"/>
              </a:spcBef>
              <a:buClr>
                <a:schemeClr val="bg2">
                  <a:lumMod val="50000"/>
                </a:schemeClr>
              </a:buClr>
              <a:buFont typeface="Wingdings" pitchFamily="2" charset="2"/>
              <a:buChar char="l"/>
              <a:tabLst>
                <a:tab pos="720725" algn="l"/>
              </a:tabLst>
            </a:pPr>
            <a:r>
              <a:rPr lang="ja-JP" altLang="en-US" sz="1800" dirty="0" smtClean="0">
                <a:latin typeface="+mn-ea"/>
              </a:rPr>
              <a:t>組織拡大の強化と女性労働相談アドバイザー・オルガナイザーの育成</a:t>
            </a:r>
            <a:endParaRPr lang="en-US" altLang="ja-JP" sz="1800" dirty="0" smtClean="0">
              <a:latin typeface="+mn-ea"/>
            </a:endParaRPr>
          </a:p>
          <a:p>
            <a:pPr marL="892175" lvl="3" indent="-184150">
              <a:spcBef>
                <a:spcPts val="0"/>
              </a:spcBef>
              <a:buClr>
                <a:schemeClr val="bg2">
                  <a:lumMod val="50000"/>
                </a:schemeClr>
              </a:buClr>
              <a:buFont typeface="Wingdings" pitchFamily="2" charset="2"/>
              <a:buChar char="l"/>
              <a:tabLst>
                <a:tab pos="720725" algn="l"/>
              </a:tabLst>
            </a:pPr>
            <a:r>
              <a:rPr lang="ja-JP" altLang="en-US" sz="1800" dirty="0" smtClean="0">
                <a:latin typeface="+mn-ea"/>
              </a:rPr>
              <a:t>問題や課題を運動に反映する体制の確立</a:t>
            </a:r>
            <a:endParaRPr lang="en-US" altLang="ja-JP" sz="1800" dirty="0" smtClean="0">
              <a:latin typeface="+mn-ea"/>
            </a:endParaRPr>
          </a:p>
          <a:p>
            <a:pPr marL="892175" lvl="3" indent="-184150">
              <a:spcBef>
                <a:spcPts val="0"/>
              </a:spcBef>
              <a:buClr>
                <a:schemeClr val="bg2">
                  <a:lumMod val="50000"/>
                </a:schemeClr>
              </a:buClr>
              <a:buFont typeface="Wingdings" pitchFamily="2" charset="2"/>
              <a:buChar char="l"/>
              <a:tabLst>
                <a:tab pos="720725" algn="l"/>
              </a:tabLst>
            </a:pPr>
            <a:r>
              <a:rPr lang="ja-JP" altLang="en-US" sz="1800" dirty="0" smtClean="0">
                <a:latin typeface="+mn-ea"/>
              </a:rPr>
              <a:t>役員や代議員選出に関し、クオータ制導入など女性が組織の意思決定に参加する仕組みづくりの検討</a:t>
            </a:r>
            <a:endParaRPr lang="en-US" altLang="ja-JP" sz="1800" dirty="0" smtClean="0">
              <a:latin typeface="+mn-ea"/>
            </a:endParaRPr>
          </a:p>
          <a:p>
            <a:pPr marL="892175" lvl="3" indent="-184150">
              <a:spcBef>
                <a:spcPts val="0"/>
              </a:spcBef>
              <a:spcAft>
                <a:spcPts val="1200"/>
              </a:spcAft>
              <a:buClr>
                <a:schemeClr val="bg2">
                  <a:lumMod val="50000"/>
                </a:schemeClr>
              </a:buClr>
              <a:buFont typeface="Wingdings" pitchFamily="2" charset="2"/>
              <a:buChar char="l"/>
              <a:tabLst>
                <a:tab pos="720725" algn="l"/>
              </a:tabLst>
            </a:pPr>
            <a:r>
              <a:rPr lang="ja-JP" altLang="en-US" sz="1800" dirty="0" smtClean="0">
                <a:latin typeface="+mn-ea"/>
              </a:rPr>
              <a:t>男女平等推進委員会と女性委員会の強化</a:t>
            </a:r>
            <a:endParaRPr lang="en-US" altLang="ja-JP" sz="1800" dirty="0" smtClean="0">
              <a:latin typeface="+mn-ea"/>
            </a:endParaRPr>
          </a:p>
          <a:p>
            <a:pPr marL="780161" lvl="2" indent="-342900">
              <a:lnSpc>
                <a:spcPct val="150000"/>
              </a:lnSpc>
              <a:spcBef>
                <a:spcPts val="0"/>
              </a:spcBef>
              <a:buClr>
                <a:schemeClr val="accent2">
                  <a:lumMod val="75000"/>
                </a:schemeClr>
              </a:buClr>
              <a:buFont typeface="+mj-ea"/>
              <a:buAutoNum type="circleNumDbPlain" startAt="4"/>
            </a:pPr>
            <a:r>
              <a:rPr lang="ja-JP" altLang="en-US" sz="2400" b="1" dirty="0" smtClean="0">
                <a:solidFill>
                  <a:schemeClr val="accent2">
                    <a:lumMod val="75000"/>
                  </a:schemeClr>
                </a:solidFill>
                <a:latin typeface="+mn-ea"/>
              </a:rPr>
              <a:t>数値目標</a:t>
            </a:r>
            <a:endParaRPr lang="en-US" altLang="ja-JP" sz="2400" b="1" dirty="0" smtClean="0">
              <a:solidFill>
                <a:schemeClr val="accent2">
                  <a:lumMod val="75000"/>
                </a:schemeClr>
              </a:solidFill>
              <a:latin typeface="+mn-ea"/>
            </a:endParaRPr>
          </a:p>
          <a:p>
            <a:pPr marL="892175" lvl="2" indent="-171450">
              <a:spcBef>
                <a:spcPts val="0"/>
              </a:spcBef>
              <a:buClr>
                <a:schemeClr val="bg2">
                  <a:lumMod val="50000"/>
                </a:schemeClr>
              </a:buClr>
              <a:buFont typeface="Wingdings" pitchFamily="2" charset="2"/>
              <a:buChar char="l"/>
            </a:pPr>
            <a:r>
              <a:rPr lang="ja-JP" altLang="en-US" sz="1800" b="1" dirty="0" smtClean="0">
                <a:solidFill>
                  <a:srgbClr val="7030A0"/>
                </a:solidFill>
                <a:latin typeface="+mn-ea"/>
              </a:rPr>
              <a:t>目標１）、２）</a:t>
            </a:r>
            <a:endParaRPr lang="en-US" altLang="ja-JP" sz="1800" b="1" dirty="0" smtClean="0">
              <a:solidFill>
                <a:srgbClr val="7030A0"/>
              </a:solidFill>
              <a:latin typeface="+mn-ea"/>
            </a:endParaRPr>
          </a:p>
          <a:p>
            <a:pPr marL="1175639" lvl="3" indent="-171450">
              <a:spcBef>
                <a:spcPts val="0"/>
              </a:spcBef>
              <a:buClr>
                <a:schemeClr val="bg2">
                  <a:lumMod val="50000"/>
                </a:schemeClr>
              </a:buClr>
              <a:buFont typeface="Wingdings" pitchFamily="2" charset="2"/>
              <a:buChar char="Ø"/>
            </a:pPr>
            <a:r>
              <a:rPr lang="ja-JP" altLang="en-US" sz="1600" dirty="0" smtClean="0">
                <a:latin typeface="+mn-ea"/>
              </a:rPr>
              <a:t>設定の有無を含め</a:t>
            </a:r>
            <a:r>
              <a:rPr lang="en-US" altLang="ja-JP" sz="1600" dirty="0" smtClean="0">
                <a:latin typeface="+mn-ea"/>
              </a:rPr>
              <a:t>5</a:t>
            </a:r>
            <a:r>
              <a:rPr lang="ja-JP" altLang="en-US" sz="1600" dirty="0" smtClean="0">
                <a:latin typeface="+mn-ea"/>
              </a:rPr>
              <a:t>月末までに検討し、</a:t>
            </a:r>
            <a:r>
              <a:rPr lang="ja-JP" altLang="en-US" sz="1600" b="1" dirty="0" smtClean="0">
                <a:solidFill>
                  <a:srgbClr val="FF0000"/>
                </a:solidFill>
                <a:latin typeface="+mn-ea"/>
              </a:rPr>
              <a:t>最終まとめまでに結論</a:t>
            </a:r>
            <a:r>
              <a:rPr lang="ja-JP" altLang="en-US" sz="1600" dirty="0" smtClean="0">
                <a:latin typeface="+mn-ea"/>
              </a:rPr>
              <a:t>を得る</a:t>
            </a:r>
            <a:endParaRPr lang="en-US" altLang="ja-JP" sz="1600" dirty="0" smtClean="0">
              <a:latin typeface="+mn-ea"/>
            </a:endParaRPr>
          </a:p>
          <a:p>
            <a:pPr marL="892175" lvl="2" indent="-171450">
              <a:spcBef>
                <a:spcPts val="0"/>
              </a:spcBef>
              <a:buClr>
                <a:schemeClr val="bg2">
                  <a:lumMod val="50000"/>
                </a:schemeClr>
              </a:buClr>
              <a:buFont typeface="Wingdings" pitchFamily="2" charset="2"/>
              <a:buChar char="l"/>
            </a:pPr>
            <a:r>
              <a:rPr lang="ja-JP" altLang="en-US" sz="1800" b="1" dirty="0" smtClean="0">
                <a:solidFill>
                  <a:srgbClr val="7030A0"/>
                </a:solidFill>
                <a:latin typeface="+mn-ea"/>
              </a:rPr>
              <a:t>目標３）</a:t>
            </a:r>
            <a:endParaRPr lang="en-US" altLang="ja-JP" sz="1800" b="1" dirty="0" smtClean="0">
              <a:solidFill>
                <a:srgbClr val="7030A0"/>
              </a:solidFill>
              <a:latin typeface="+mn-ea"/>
            </a:endParaRPr>
          </a:p>
          <a:p>
            <a:pPr marL="1175639" lvl="3" indent="-171450">
              <a:spcBef>
                <a:spcPts val="0"/>
              </a:spcBef>
              <a:spcAft>
                <a:spcPts val="1200"/>
              </a:spcAft>
              <a:buClr>
                <a:schemeClr val="bg2">
                  <a:lumMod val="50000"/>
                </a:schemeClr>
              </a:buClr>
              <a:buFont typeface="Wingdings" pitchFamily="2" charset="2"/>
              <a:buChar char="Ø"/>
            </a:pPr>
            <a:r>
              <a:rPr lang="ja-JP" altLang="en-US" sz="1600" dirty="0" smtClean="0">
                <a:latin typeface="+mn-ea"/>
              </a:rPr>
              <a:t>連合全体の役員および</a:t>
            </a:r>
            <a:r>
              <a:rPr lang="ja-JP" altLang="en-US" sz="1600" b="1" dirty="0" smtClean="0">
                <a:solidFill>
                  <a:srgbClr val="FF0000"/>
                </a:solidFill>
                <a:latin typeface="+mn-ea"/>
              </a:rPr>
              <a:t>機関会議の女性参画率を</a:t>
            </a:r>
            <a:r>
              <a:rPr lang="en-US" altLang="ja-JP" sz="1600" b="1" dirty="0" smtClean="0">
                <a:solidFill>
                  <a:srgbClr val="FF0000"/>
                </a:solidFill>
                <a:latin typeface="+mn-ea"/>
              </a:rPr>
              <a:t>2020</a:t>
            </a:r>
            <a:r>
              <a:rPr lang="ja-JP" altLang="en-US" sz="1600" b="1" dirty="0" smtClean="0">
                <a:solidFill>
                  <a:srgbClr val="FF0000"/>
                </a:solidFill>
                <a:latin typeface="+mn-ea"/>
              </a:rPr>
              <a:t>年までに</a:t>
            </a:r>
            <a:r>
              <a:rPr lang="en-US" altLang="ja-JP" sz="1600" b="1" dirty="0" smtClean="0">
                <a:solidFill>
                  <a:srgbClr val="FF0000"/>
                </a:solidFill>
                <a:latin typeface="+mn-ea"/>
              </a:rPr>
              <a:t>30</a:t>
            </a:r>
            <a:r>
              <a:rPr lang="ja-JP" altLang="en-US" sz="1600" b="1" dirty="0" smtClean="0">
                <a:solidFill>
                  <a:srgbClr val="FF0000"/>
                </a:solidFill>
                <a:latin typeface="+mn-ea"/>
              </a:rPr>
              <a:t>％</a:t>
            </a:r>
            <a:r>
              <a:rPr lang="ja-JP" altLang="en-US" sz="1600" dirty="0" smtClean="0">
                <a:latin typeface="+mn-ea"/>
              </a:rPr>
              <a:t>とする</a:t>
            </a:r>
            <a:endParaRPr lang="en-US" altLang="ja-JP" sz="1600" b="1" dirty="0" smtClean="0">
              <a:solidFill>
                <a:schemeClr val="accent2">
                  <a:lumMod val="75000"/>
                </a:schemeClr>
              </a:solidFill>
              <a:latin typeface="+mn-ea"/>
            </a:endParaRPr>
          </a:p>
          <a:p>
            <a:pPr marL="780161" lvl="2" indent="-342900">
              <a:lnSpc>
                <a:spcPct val="150000"/>
              </a:lnSpc>
              <a:spcBef>
                <a:spcPts val="0"/>
              </a:spcBef>
              <a:buClr>
                <a:schemeClr val="accent2">
                  <a:lumMod val="75000"/>
                </a:schemeClr>
              </a:buClr>
              <a:buNone/>
            </a:pPr>
            <a:r>
              <a:rPr lang="ja-JP" altLang="en-US" sz="2400" b="1" dirty="0" smtClean="0">
                <a:solidFill>
                  <a:schemeClr val="accent2">
                    <a:lumMod val="75000"/>
                  </a:schemeClr>
                </a:solidFill>
                <a:latin typeface="+mn-ea"/>
              </a:rPr>
              <a:t>⑤計画期間</a:t>
            </a:r>
            <a:endParaRPr lang="en-US" altLang="ja-JP" sz="2000" dirty="0" smtClean="0">
              <a:latin typeface="+mn-ea"/>
            </a:endParaRPr>
          </a:p>
          <a:p>
            <a:pPr marL="892175" lvl="2" indent="-171450">
              <a:spcBef>
                <a:spcPts val="0"/>
              </a:spcBef>
              <a:buClr>
                <a:schemeClr val="bg2">
                  <a:lumMod val="50000"/>
                </a:schemeClr>
              </a:buClr>
              <a:buFont typeface="Wingdings" pitchFamily="2" charset="2"/>
              <a:buChar char="l"/>
            </a:pPr>
            <a:r>
              <a:rPr lang="en-US" altLang="ja-JP" sz="1800" dirty="0" smtClean="0">
                <a:latin typeface="+mn-ea"/>
              </a:rPr>
              <a:t>2013</a:t>
            </a:r>
            <a:r>
              <a:rPr lang="ja-JP" altLang="en-US" sz="1800" dirty="0" smtClean="0">
                <a:latin typeface="+mn-ea"/>
              </a:rPr>
              <a:t>年</a:t>
            </a:r>
            <a:r>
              <a:rPr lang="en-US" altLang="ja-JP" sz="1800" dirty="0" smtClean="0">
                <a:latin typeface="+mn-ea"/>
              </a:rPr>
              <a:t>10</a:t>
            </a:r>
            <a:r>
              <a:rPr lang="ja-JP" altLang="en-US" sz="1800" dirty="0" smtClean="0">
                <a:latin typeface="+mn-ea"/>
              </a:rPr>
              <a:t>月から</a:t>
            </a:r>
            <a:r>
              <a:rPr lang="en-US" altLang="ja-JP" sz="1800" b="1" dirty="0" smtClean="0">
                <a:solidFill>
                  <a:srgbClr val="FF0000"/>
                </a:solidFill>
                <a:latin typeface="+mn-ea"/>
              </a:rPr>
              <a:t>2020</a:t>
            </a:r>
            <a:r>
              <a:rPr lang="ja-JP" altLang="en-US" sz="1800" b="1" dirty="0" smtClean="0">
                <a:solidFill>
                  <a:srgbClr val="FF0000"/>
                </a:solidFill>
                <a:latin typeface="+mn-ea"/>
              </a:rPr>
              <a:t>年</a:t>
            </a:r>
            <a:r>
              <a:rPr lang="en-US" altLang="ja-JP" sz="1800" b="1" dirty="0" smtClean="0">
                <a:solidFill>
                  <a:srgbClr val="FF0000"/>
                </a:solidFill>
                <a:latin typeface="+mn-ea"/>
              </a:rPr>
              <a:t>9</a:t>
            </a:r>
            <a:r>
              <a:rPr lang="ja-JP" altLang="en-US" sz="1800" b="1" dirty="0" smtClean="0">
                <a:solidFill>
                  <a:srgbClr val="FF0000"/>
                </a:solidFill>
                <a:latin typeface="+mn-ea"/>
              </a:rPr>
              <a:t>月まで</a:t>
            </a:r>
            <a:r>
              <a:rPr lang="ja-JP" altLang="en-US" sz="1800" dirty="0" smtClean="0">
                <a:latin typeface="+mn-ea"/>
              </a:rPr>
              <a:t>の</a:t>
            </a:r>
            <a:r>
              <a:rPr lang="en-US" altLang="ja-JP" sz="1800" dirty="0" smtClean="0">
                <a:latin typeface="+mn-ea"/>
              </a:rPr>
              <a:t>7</a:t>
            </a:r>
            <a:r>
              <a:rPr lang="ja-JP" altLang="en-US" sz="1800" dirty="0" smtClean="0">
                <a:latin typeface="+mn-ea"/>
              </a:rPr>
              <a:t>年間</a:t>
            </a:r>
            <a:endParaRPr lang="en-US" altLang="ja-JP" sz="2000" dirty="0" smtClean="0">
              <a:latin typeface="+mn-ea"/>
            </a:endParaRPr>
          </a:p>
          <a:p>
            <a:pPr marL="720725" lvl="1" indent="-184150"/>
            <a:endParaRPr lang="en-US" altLang="ja-JP" sz="2400" dirty="0" smtClean="0"/>
          </a:p>
          <a:p>
            <a:pPr marL="720725" lvl="1" indent="-355600"/>
            <a:endParaRPr kumimoji="1" lang="ja-JP" altLang="en-US" sz="2400" dirty="0"/>
          </a:p>
        </p:txBody>
      </p:sp>
      <p:sp>
        <p:nvSpPr>
          <p:cNvPr id="3" name="タイトル 2"/>
          <p:cNvSpPr>
            <a:spLocks noGrp="1"/>
          </p:cNvSpPr>
          <p:nvPr>
            <p:ph type="title"/>
          </p:nvPr>
        </p:nvSpPr>
        <p:spPr>
          <a:xfrm>
            <a:off x="-180528" y="188640"/>
            <a:ext cx="9505056" cy="576064"/>
          </a:xfrm>
          <a:ln w="19050">
            <a:solidFill>
              <a:schemeClr val="bg2">
                <a:lumMod val="50000"/>
              </a:schemeClr>
            </a:solidFill>
          </a:ln>
        </p:spPr>
        <p:txBody>
          <a:bodyPr>
            <a:noAutofit/>
          </a:bodyPr>
          <a:lstStyle/>
          <a:p>
            <a:pPr marL="354013"/>
            <a:r>
              <a:rPr kumimoji="1" lang="en-US" altLang="ja-JP" sz="3200" dirty="0" smtClean="0"/>
              <a:t>Ⅳ</a:t>
            </a:r>
            <a:r>
              <a:rPr kumimoji="1" lang="ja-JP" altLang="en-US" sz="3200" dirty="0" err="1" smtClean="0"/>
              <a:t>．</a:t>
            </a:r>
            <a:r>
              <a:rPr kumimoji="1" lang="ja-JP" altLang="en-US" sz="3200" dirty="0" smtClean="0"/>
              <a:t>第</a:t>
            </a:r>
            <a:r>
              <a:rPr kumimoji="1" lang="en-US" altLang="ja-JP" sz="3200" dirty="0" smtClean="0"/>
              <a:t>4</a:t>
            </a:r>
            <a:r>
              <a:rPr kumimoji="1" lang="ja-JP" altLang="en-US" sz="3200" dirty="0" smtClean="0"/>
              <a:t>次男女平等参画推進計画（</a:t>
            </a:r>
            <a:r>
              <a:rPr lang="ja-JP" altLang="en-US" sz="3200" dirty="0" smtClean="0"/>
              <a:t>組織討議案）</a:t>
            </a:r>
            <a:endParaRPr kumimoji="1" lang="ja-JP" alt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764704"/>
            <a:ext cx="8435280" cy="5949280"/>
          </a:xfrm>
        </p:spPr>
        <p:txBody>
          <a:bodyPr>
            <a:normAutofit/>
          </a:bodyPr>
          <a:lstStyle/>
          <a:p>
            <a:pPr marL="450850" indent="-342900">
              <a:lnSpc>
                <a:spcPct val="110000"/>
              </a:lnSpc>
              <a:spcBef>
                <a:spcPts val="0"/>
              </a:spcBef>
              <a:buClr>
                <a:srgbClr val="7030A0"/>
              </a:buClr>
              <a:buSzPct val="100000"/>
              <a:buFont typeface="+mj-lt"/>
              <a:buAutoNum type="arabicPeriod" startAt="3"/>
            </a:pPr>
            <a:r>
              <a:rPr kumimoji="1" lang="ja-JP" altLang="en-US" sz="2400" b="1" dirty="0" smtClean="0">
                <a:solidFill>
                  <a:srgbClr val="7030A0"/>
                </a:solidFill>
                <a:latin typeface="+mn-ea"/>
              </a:rPr>
              <a:t>連合本部の取り組み</a:t>
            </a:r>
            <a:endParaRPr kumimoji="1" lang="en-US" altLang="ja-JP" sz="2400" b="1" dirty="0" smtClean="0">
              <a:solidFill>
                <a:srgbClr val="7030A0"/>
              </a:solidFill>
              <a:latin typeface="+mn-ea"/>
            </a:endParaRPr>
          </a:p>
          <a:p>
            <a:pPr marL="536575" lvl="1" indent="-273050">
              <a:lnSpc>
                <a:spcPct val="110000"/>
              </a:lnSpc>
              <a:spcBef>
                <a:spcPts val="0"/>
              </a:spcBef>
              <a:buClr>
                <a:schemeClr val="accent2">
                  <a:lumMod val="75000"/>
                </a:schemeClr>
              </a:buClr>
              <a:buSzPct val="100000"/>
              <a:buFont typeface="+mj-ea"/>
              <a:buAutoNum type="circleNumDbPlain"/>
            </a:pPr>
            <a:r>
              <a:rPr lang="ja-JP" altLang="en-US" sz="1800" b="1" dirty="0" smtClean="0">
                <a:solidFill>
                  <a:schemeClr val="accent2">
                    <a:lumMod val="75000"/>
                  </a:schemeClr>
                </a:solidFill>
                <a:latin typeface="+mn-ea"/>
              </a:rPr>
              <a:t>組織・労働・政策課題と男女平等参画の</a:t>
            </a:r>
            <a:r>
              <a:rPr lang="ja-JP" altLang="en-US" sz="1800" b="1" dirty="0" smtClean="0">
                <a:solidFill>
                  <a:srgbClr val="FF0000"/>
                </a:solidFill>
                <a:latin typeface="+mn-ea"/>
              </a:rPr>
              <a:t>一体的取り組み</a:t>
            </a:r>
            <a:endParaRPr lang="en-US" altLang="ja-JP" sz="1800" b="1" dirty="0" smtClean="0">
              <a:solidFill>
                <a:srgbClr val="FF0000"/>
              </a:solidFill>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あらゆる運動を通して男女平等の取り組みを推進</a:t>
            </a:r>
            <a:endParaRPr lang="en-US" altLang="ja-JP" sz="1600" dirty="0" smtClean="0">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家庭での男女平等や男性の地域参画の推進</a:t>
            </a:r>
            <a:endParaRPr lang="en-US" altLang="ja-JP" sz="1600" dirty="0" smtClean="0">
              <a:latin typeface="+mn-ea"/>
            </a:endParaRPr>
          </a:p>
          <a:p>
            <a:pPr marL="536575" lvl="1" indent="-273050">
              <a:lnSpc>
                <a:spcPct val="110000"/>
              </a:lnSpc>
              <a:spcBef>
                <a:spcPts val="0"/>
              </a:spcBef>
              <a:buClr>
                <a:schemeClr val="accent2">
                  <a:lumMod val="75000"/>
                </a:schemeClr>
              </a:buClr>
              <a:buSzPct val="100000"/>
              <a:buFont typeface="+mj-ea"/>
              <a:buAutoNum type="circleNumDbPlain"/>
            </a:pPr>
            <a:r>
              <a:rPr kumimoji="1" lang="ja-JP" altLang="en-US" sz="1800" b="1" dirty="0" smtClean="0">
                <a:solidFill>
                  <a:srgbClr val="FF0000"/>
                </a:solidFill>
                <a:latin typeface="+mn-ea"/>
              </a:rPr>
              <a:t>クオータ制</a:t>
            </a:r>
            <a:r>
              <a:rPr kumimoji="1" lang="ja-JP" altLang="en-US" sz="1800" b="1" dirty="0" smtClean="0">
                <a:solidFill>
                  <a:schemeClr val="accent2">
                    <a:lumMod val="75000"/>
                  </a:schemeClr>
                </a:solidFill>
                <a:latin typeface="+mn-ea"/>
              </a:rPr>
              <a:t>の導入の検討</a:t>
            </a:r>
            <a:endParaRPr kumimoji="1" lang="en-US" altLang="ja-JP" sz="1800" b="1" dirty="0" smtClean="0">
              <a:solidFill>
                <a:schemeClr val="accent2">
                  <a:lumMod val="75000"/>
                </a:schemeClr>
              </a:solidFill>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最終まとめ（</a:t>
            </a:r>
            <a:r>
              <a:rPr lang="en-US" altLang="ja-JP" sz="1600" dirty="0" smtClean="0">
                <a:latin typeface="+mn-ea"/>
              </a:rPr>
              <a:t>2013</a:t>
            </a:r>
            <a:r>
              <a:rPr lang="ja-JP" altLang="en-US" sz="1600" dirty="0" smtClean="0">
                <a:latin typeface="+mn-ea"/>
              </a:rPr>
              <a:t>年</a:t>
            </a:r>
            <a:r>
              <a:rPr lang="en-US" altLang="ja-JP" sz="1600" dirty="0" smtClean="0">
                <a:latin typeface="+mn-ea"/>
              </a:rPr>
              <a:t>5</a:t>
            </a:r>
            <a:r>
              <a:rPr lang="ja-JP" altLang="en-US" sz="1600" dirty="0" smtClean="0">
                <a:latin typeface="+mn-ea"/>
              </a:rPr>
              <a:t>月）までに検討</a:t>
            </a:r>
            <a:endParaRPr kumimoji="1" lang="en-US" altLang="ja-JP" sz="1600" dirty="0" smtClean="0">
              <a:latin typeface="+mn-ea"/>
            </a:endParaRPr>
          </a:p>
          <a:p>
            <a:pPr marL="536575" lvl="1" indent="-273050">
              <a:lnSpc>
                <a:spcPct val="110000"/>
              </a:lnSpc>
              <a:spcBef>
                <a:spcPts val="0"/>
              </a:spcBef>
              <a:buClr>
                <a:schemeClr val="accent2">
                  <a:lumMod val="75000"/>
                </a:schemeClr>
              </a:buClr>
              <a:buSzPct val="100000"/>
              <a:buFont typeface="+mj-ea"/>
              <a:buAutoNum type="circleNumDbPlain"/>
            </a:pPr>
            <a:r>
              <a:rPr lang="ja-JP" altLang="en-US" sz="1800" b="1" dirty="0" smtClean="0">
                <a:solidFill>
                  <a:schemeClr val="accent2">
                    <a:lumMod val="75000"/>
                  </a:schemeClr>
                </a:solidFill>
                <a:latin typeface="+mn-ea"/>
              </a:rPr>
              <a:t>各組織の</a:t>
            </a:r>
            <a:r>
              <a:rPr lang="ja-JP" altLang="en-US" sz="1800" b="1" dirty="0" smtClean="0">
                <a:solidFill>
                  <a:srgbClr val="FF0000"/>
                </a:solidFill>
                <a:latin typeface="+mn-ea"/>
              </a:rPr>
              <a:t>取り組み支援</a:t>
            </a:r>
            <a:endParaRPr lang="en-US" altLang="ja-JP" sz="1800" b="1" dirty="0" smtClean="0">
              <a:solidFill>
                <a:srgbClr val="FF0000"/>
              </a:solidFill>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推進委員会及び構成組織・地方連合会推進委員会委員長会議での共有と全体化</a:t>
            </a:r>
            <a:endParaRPr lang="en-US" altLang="ja-JP" sz="1600" dirty="0" smtClean="0">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推進計画策定を支援するための指針や情報提供</a:t>
            </a:r>
            <a:endParaRPr lang="en-US" altLang="ja-JP" sz="1600" dirty="0" smtClean="0">
              <a:latin typeface="+mn-ea"/>
            </a:endParaRPr>
          </a:p>
          <a:p>
            <a:pPr marL="536575" lvl="1" indent="-273050">
              <a:lnSpc>
                <a:spcPct val="110000"/>
              </a:lnSpc>
              <a:spcBef>
                <a:spcPts val="0"/>
              </a:spcBef>
              <a:buClr>
                <a:schemeClr val="accent2">
                  <a:lumMod val="75000"/>
                </a:schemeClr>
              </a:buClr>
              <a:buSzPct val="100000"/>
              <a:buFont typeface="+mj-ea"/>
              <a:buAutoNum type="circleNumDbPlain"/>
            </a:pPr>
            <a:r>
              <a:rPr kumimoji="1" lang="ja-JP" altLang="en-US" sz="1800" b="1" dirty="0" smtClean="0">
                <a:solidFill>
                  <a:srgbClr val="FF0000"/>
                </a:solidFill>
                <a:latin typeface="+mn-ea"/>
              </a:rPr>
              <a:t>進捗管理とフォローアップ</a:t>
            </a:r>
            <a:r>
              <a:rPr kumimoji="1" lang="ja-JP" altLang="en-US" sz="1800" b="1" dirty="0" smtClean="0">
                <a:solidFill>
                  <a:schemeClr val="accent2">
                    <a:lumMod val="75000"/>
                  </a:schemeClr>
                </a:solidFill>
                <a:latin typeface="+mn-ea"/>
              </a:rPr>
              <a:t>（ＰＤＣＡサイクル）の強化</a:t>
            </a:r>
            <a:endParaRPr kumimoji="1" lang="en-US" altLang="ja-JP" sz="1800" b="1" dirty="0" smtClean="0">
              <a:solidFill>
                <a:schemeClr val="accent2">
                  <a:lumMod val="75000"/>
                </a:schemeClr>
              </a:solidFill>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トップのリーダーシップのもと、体制と取り組みを強化</a:t>
            </a:r>
            <a:endParaRPr lang="en-US" altLang="ja-JP" sz="1600" dirty="0" smtClean="0">
              <a:latin typeface="+mn-ea"/>
            </a:endParaRPr>
          </a:p>
          <a:p>
            <a:pPr marL="720725" lvl="2" indent="-220663">
              <a:lnSpc>
                <a:spcPct val="110000"/>
              </a:lnSpc>
              <a:spcBef>
                <a:spcPts val="0"/>
              </a:spcBef>
              <a:buClr>
                <a:schemeClr val="bg2">
                  <a:lumMod val="50000"/>
                </a:schemeClr>
              </a:buClr>
              <a:buFont typeface="Wingdings" pitchFamily="2" charset="2"/>
              <a:buChar char="l"/>
            </a:pPr>
            <a:r>
              <a:rPr kumimoji="1" lang="ja-JP" altLang="en-US" sz="1600" dirty="0" smtClean="0">
                <a:latin typeface="+mn-ea"/>
              </a:rPr>
              <a:t>定期的に取り組み状況や達成度、成果について評価し、必要に応じ改善・強化を要請</a:t>
            </a:r>
            <a:endParaRPr kumimoji="1" lang="en-US" altLang="ja-JP" sz="1600" dirty="0" smtClean="0">
              <a:latin typeface="+mn-ea"/>
            </a:endParaRPr>
          </a:p>
          <a:p>
            <a:pPr marL="536575" lvl="1" indent="-273050">
              <a:lnSpc>
                <a:spcPct val="110000"/>
              </a:lnSpc>
              <a:spcBef>
                <a:spcPts val="0"/>
              </a:spcBef>
              <a:buClr>
                <a:schemeClr val="accent2">
                  <a:lumMod val="75000"/>
                </a:schemeClr>
              </a:buClr>
              <a:buSzPct val="100000"/>
              <a:buFont typeface="+mj-ea"/>
              <a:buAutoNum type="circleNumDbPlain"/>
            </a:pPr>
            <a:r>
              <a:rPr lang="ja-JP" altLang="en-US" sz="1800" b="1" dirty="0" smtClean="0">
                <a:solidFill>
                  <a:srgbClr val="FF0000"/>
                </a:solidFill>
                <a:latin typeface="+mn-ea"/>
              </a:rPr>
              <a:t>「モデル組織」</a:t>
            </a:r>
            <a:r>
              <a:rPr lang="ja-JP" altLang="en-US" sz="1800" b="1" dirty="0" smtClean="0">
                <a:solidFill>
                  <a:schemeClr val="accent2">
                    <a:lumMod val="75000"/>
                  </a:schemeClr>
                </a:solidFill>
                <a:latin typeface="+mn-ea"/>
              </a:rPr>
              <a:t>の設定</a:t>
            </a:r>
            <a:endParaRPr lang="en-US" altLang="ja-JP" sz="1800" b="1" dirty="0" smtClean="0">
              <a:solidFill>
                <a:schemeClr val="accent2">
                  <a:lumMod val="75000"/>
                </a:schemeClr>
              </a:solidFill>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構成組織・地方連合会からモデル組織を設定し、連合本部はこれを支援</a:t>
            </a:r>
            <a:endParaRPr lang="en-US" altLang="ja-JP" sz="1600" dirty="0" smtClean="0">
              <a:latin typeface="+mn-ea"/>
            </a:endParaRPr>
          </a:p>
          <a:p>
            <a:pPr marL="536575" lvl="1" indent="-273050">
              <a:lnSpc>
                <a:spcPct val="110000"/>
              </a:lnSpc>
              <a:spcBef>
                <a:spcPts val="0"/>
              </a:spcBef>
              <a:buClr>
                <a:schemeClr val="accent2">
                  <a:lumMod val="75000"/>
                </a:schemeClr>
              </a:buClr>
              <a:buSzPct val="100000"/>
              <a:buFont typeface="+mj-ea"/>
              <a:buAutoNum type="circleNumDbPlain"/>
            </a:pPr>
            <a:r>
              <a:rPr kumimoji="1" lang="ja-JP" altLang="en-US" sz="1800" b="1" dirty="0" smtClean="0">
                <a:solidFill>
                  <a:srgbClr val="FF0000"/>
                </a:solidFill>
                <a:latin typeface="+mn-ea"/>
              </a:rPr>
              <a:t>人材育成</a:t>
            </a:r>
            <a:r>
              <a:rPr kumimoji="1" lang="ja-JP" altLang="en-US" sz="1800" b="1" dirty="0" smtClean="0">
                <a:solidFill>
                  <a:schemeClr val="accent2">
                    <a:lumMod val="75000"/>
                  </a:schemeClr>
                </a:solidFill>
                <a:latin typeface="+mn-ea"/>
              </a:rPr>
              <a:t>の充実</a:t>
            </a:r>
            <a:endParaRPr kumimoji="1" lang="en-US" altLang="ja-JP" sz="1800" b="1" dirty="0" smtClean="0">
              <a:solidFill>
                <a:schemeClr val="accent2">
                  <a:lumMod val="75000"/>
                </a:schemeClr>
              </a:solidFill>
              <a:latin typeface="+mn-ea"/>
            </a:endParaRPr>
          </a:p>
          <a:p>
            <a:pPr marL="720725" lvl="2" indent="-220663">
              <a:lnSpc>
                <a:spcPct val="110000"/>
              </a:lnSpc>
              <a:spcBef>
                <a:spcPts val="0"/>
              </a:spcBef>
              <a:buClr>
                <a:schemeClr val="bg2">
                  <a:lumMod val="50000"/>
                </a:schemeClr>
              </a:buClr>
              <a:buFont typeface="Wingdings" pitchFamily="2" charset="2"/>
              <a:buChar char="l"/>
            </a:pPr>
            <a:r>
              <a:rPr lang="ja-JP" altLang="en-US" sz="1600" dirty="0" smtClean="0">
                <a:latin typeface="+mn-ea"/>
              </a:rPr>
              <a:t>リーダー養成や男女平等についての研修とフォローアップを行い、人材育成に取り組む</a:t>
            </a:r>
            <a:endParaRPr kumimoji="1" lang="en-US" altLang="ja-JP" sz="1600" dirty="0" smtClean="0">
              <a:latin typeface="+mn-ea"/>
            </a:endParaRPr>
          </a:p>
          <a:p>
            <a:pPr marL="536575" lvl="1" indent="-273050">
              <a:lnSpc>
                <a:spcPct val="110000"/>
              </a:lnSpc>
              <a:spcBef>
                <a:spcPts val="0"/>
              </a:spcBef>
              <a:buClr>
                <a:schemeClr val="accent2">
                  <a:lumMod val="75000"/>
                </a:schemeClr>
              </a:buClr>
              <a:buSzPct val="100000"/>
              <a:buFont typeface="+mj-ea"/>
              <a:buAutoNum type="circleNumDbPlain"/>
            </a:pPr>
            <a:r>
              <a:rPr lang="ja-JP" altLang="en-US" sz="1800" b="1" dirty="0" smtClean="0">
                <a:solidFill>
                  <a:srgbClr val="FF0000"/>
                </a:solidFill>
                <a:latin typeface="+mn-ea"/>
              </a:rPr>
              <a:t>国際的な動向</a:t>
            </a:r>
            <a:r>
              <a:rPr lang="ja-JP" altLang="en-US" sz="1800" b="1" dirty="0" smtClean="0">
                <a:solidFill>
                  <a:schemeClr val="accent2">
                    <a:lumMod val="75000"/>
                  </a:schemeClr>
                </a:solidFill>
                <a:latin typeface="+mn-ea"/>
              </a:rPr>
              <a:t>を踏まえた取り組み</a:t>
            </a:r>
            <a:endParaRPr lang="en-US" altLang="ja-JP" sz="1800" b="1" dirty="0" smtClean="0">
              <a:solidFill>
                <a:schemeClr val="accent2">
                  <a:lumMod val="75000"/>
                </a:schemeClr>
              </a:solidFill>
              <a:latin typeface="+mn-ea"/>
            </a:endParaRPr>
          </a:p>
          <a:p>
            <a:pPr marL="720725" lvl="2" indent="-220663">
              <a:lnSpc>
                <a:spcPct val="110000"/>
              </a:lnSpc>
              <a:spcBef>
                <a:spcPts val="0"/>
              </a:spcBef>
              <a:buClr>
                <a:schemeClr val="bg2">
                  <a:lumMod val="50000"/>
                </a:schemeClr>
              </a:buClr>
              <a:buFont typeface="Wingdings" pitchFamily="2" charset="2"/>
              <a:buChar char="l"/>
            </a:pPr>
            <a:r>
              <a:rPr kumimoji="1" lang="ja-JP" altLang="en-US" sz="1600" dirty="0" smtClean="0">
                <a:latin typeface="+mn-ea"/>
              </a:rPr>
              <a:t>国連・ＩＴＵＣなど、国際的な動向を踏まえた</a:t>
            </a:r>
            <a:r>
              <a:rPr lang="ja-JP" altLang="en-US" sz="1600" dirty="0" smtClean="0">
                <a:latin typeface="+mn-ea"/>
              </a:rPr>
              <a:t>取り組み</a:t>
            </a:r>
            <a:endParaRPr kumimoji="1" lang="ja-JP" altLang="en-US" sz="1600" dirty="0">
              <a:latin typeface="+mn-ea"/>
            </a:endParaRPr>
          </a:p>
        </p:txBody>
      </p:sp>
      <p:sp>
        <p:nvSpPr>
          <p:cNvPr id="3" name="タイトル 2"/>
          <p:cNvSpPr>
            <a:spLocks noGrp="1"/>
          </p:cNvSpPr>
          <p:nvPr>
            <p:ph type="title"/>
          </p:nvPr>
        </p:nvSpPr>
        <p:spPr>
          <a:xfrm>
            <a:off x="-180528" y="188640"/>
            <a:ext cx="9505056" cy="576064"/>
          </a:xfrm>
          <a:ln w="19050">
            <a:solidFill>
              <a:schemeClr val="bg2">
                <a:lumMod val="50000"/>
              </a:schemeClr>
            </a:solidFill>
          </a:ln>
        </p:spPr>
        <p:txBody>
          <a:bodyPr>
            <a:noAutofit/>
          </a:bodyPr>
          <a:lstStyle/>
          <a:p>
            <a:pPr marL="354013"/>
            <a:r>
              <a:rPr kumimoji="1" lang="en-US" altLang="ja-JP" sz="3200" dirty="0" smtClean="0"/>
              <a:t>Ⅳ</a:t>
            </a:r>
            <a:r>
              <a:rPr kumimoji="1" lang="ja-JP" altLang="en-US" sz="3200" dirty="0" err="1" smtClean="0"/>
              <a:t>．</a:t>
            </a:r>
            <a:r>
              <a:rPr kumimoji="1" lang="ja-JP" altLang="en-US" sz="3200" dirty="0" smtClean="0"/>
              <a:t>第</a:t>
            </a:r>
            <a:r>
              <a:rPr kumimoji="1" lang="en-US" altLang="ja-JP" sz="3200" dirty="0" smtClean="0"/>
              <a:t>4</a:t>
            </a:r>
            <a:r>
              <a:rPr kumimoji="1" lang="ja-JP" altLang="en-US" sz="3200" dirty="0" smtClean="0"/>
              <a:t>次男女平等参画推進計画（</a:t>
            </a:r>
            <a:r>
              <a:rPr lang="ja-JP" altLang="en-US" sz="3200" dirty="0" smtClean="0"/>
              <a:t>組織討議案）</a:t>
            </a:r>
            <a:endParaRPr kumimoji="1" lang="ja-JP" alt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836712"/>
            <a:ext cx="8291264" cy="5098571"/>
          </a:xfrm>
        </p:spPr>
        <p:txBody>
          <a:bodyPr anchor="t">
            <a:noAutofit/>
          </a:bodyPr>
          <a:lstStyle/>
          <a:p>
            <a:pPr marL="450850" indent="-342900">
              <a:spcBef>
                <a:spcPts val="0"/>
              </a:spcBef>
              <a:buClr>
                <a:srgbClr val="7030A0"/>
              </a:buClr>
              <a:buSzPct val="100000"/>
              <a:buFont typeface="+mj-lt"/>
              <a:buAutoNum type="arabicPeriod" startAt="4"/>
            </a:pPr>
            <a:r>
              <a:rPr lang="ja-JP" altLang="en-US" sz="2400" b="1" dirty="0" smtClean="0">
                <a:solidFill>
                  <a:srgbClr val="7030A0"/>
                </a:solidFill>
                <a:latin typeface="+mn-ea"/>
              </a:rPr>
              <a:t>構成組織、単組、地方連合会共通の取り組み</a:t>
            </a:r>
            <a:endParaRPr kumimoji="1" lang="en-US" altLang="ja-JP" sz="2400" b="1" dirty="0" smtClean="0">
              <a:solidFill>
                <a:srgbClr val="7030A0"/>
              </a:solidFill>
              <a:latin typeface="+mn-ea"/>
            </a:endParaRPr>
          </a:p>
          <a:p>
            <a:pPr marL="536575" lvl="1" indent="-273050">
              <a:lnSpc>
                <a:spcPct val="120000"/>
              </a:lnSpc>
              <a:spcBef>
                <a:spcPts val="0"/>
              </a:spcBef>
              <a:buClr>
                <a:schemeClr val="accent2">
                  <a:lumMod val="75000"/>
                </a:schemeClr>
              </a:buClr>
              <a:buSzPct val="100000"/>
              <a:buFont typeface="+mj-ea"/>
              <a:buAutoNum type="circleNumDbPlain"/>
            </a:pPr>
            <a:r>
              <a:rPr kumimoji="1" lang="ja-JP" altLang="en-US" sz="1800" b="1" dirty="0" smtClean="0">
                <a:solidFill>
                  <a:schemeClr val="accent2">
                    <a:lumMod val="75000"/>
                  </a:schemeClr>
                </a:solidFill>
                <a:latin typeface="+mn-ea"/>
              </a:rPr>
              <a:t>男女平等参画推進</a:t>
            </a:r>
            <a:r>
              <a:rPr kumimoji="1" lang="ja-JP" altLang="en-US" sz="1800" b="1" dirty="0" smtClean="0">
                <a:solidFill>
                  <a:srgbClr val="FF0000"/>
                </a:solidFill>
                <a:latin typeface="+mn-ea"/>
              </a:rPr>
              <a:t>方針の決定</a:t>
            </a:r>
            <a:endParaRPr kumimoji="1" lang="en-US" altLang="ja-JP" sz="1800" b="1" dirty="0" smtClean="0">
              <a:solidFill>
                <a:srgbClr val="FF0000"/>
              </a:solidFill>
              <a:latin typeface="+mn-ea"/>
            </a:endParaRPr>
          </a:p>
          <a:p>
            <a:pPr marL="720725" lvl="2" indent="-220663">
              <a:lnSpc>
                <a:spcPct val="120000"/>
              </a:lnSpc>
              <a:spcBef>
                <a:spcPts val="0"/>
              </a:spcBef>
              <a:buClr>
                <a:schemeClr val="bg2">
                  <a:lumMod val="50000"/>
                </a:schemeClr>
              </a:buClr>
              <a:buFont typeface="Wingdings" pitchFamily="2" charset="2"/>
              <a:buChar char="l"/>
            </a:pPr>
            <a:r>
              <a:rPr lang="ja-JP" altLang="en-US" sz="1600" dirty="0" smtClean="0">
                <a:latin typeface="+mn-ea"/>
              </a:rPr>
              <a:t>男女平等参画への取り組みについて運動方針に明記</a:t>
            </a:r>
            <a:endParaRPr kumimoji="1" lang="en-US" altLang="ja-JP" sz="1600" dirty="0" smtClean="0">
              <a:latin typeface="+mn-ea"/>
            </a:endParaRPr>
          </a:p>
          <a:p>
            <a:pPr marL="536575" lvl="1" indent="-273050">
              <a:lnSpc>
                <a:spcPct val="120000"/>
              </a:lnSpc>
              <a:spcBef>
                <a:spcPts val="0"/>
              </a:spcBef>
              <a:buClr>
                <a:schemeClr val="accent2">
                  <a:lumMod val="75000"/>
                </a:schemeClr>
              </a:buClr>
              <a:buSzPct val="100000"/>
              <a:buFont typeface="+mj-ea"/>
              <a:buAutoNum type="circleNumDbPlain"/>
            </a:pPr>
            <a:r>
              <a:rPr lang="ja-JP" altLang="en-US" sz="2000" b="1" dirty="0" smtClean="0">
                <a:solidFill>
                  <a:schemeClr val="accent2">
                    <a:lumMod val="75000"/>
                  </a:schemeClr>
                </a:solidFill>
                <a:latin typeface="+mn-ea"/>
              </a:rPr>
              <a:t>男女平等</a:t>
            </a:r>
            <a:r>
              <a:rPr lang="ja-JP" altLang="en-US" sz="2000" b="1" dirty="0" smtClean="0">
                <a:solidFill>
                  <a:srgbClr val="FF0000"/>
                </a:solidFill>
                <a:latin typeface="+mn-ea"/>
              </a:rPr>
              <a:t>担当部署の設置</a:t>
            </a:r>
            <a:endParaRPr lang="en-US" altLang="ja-JP" sz="2000" b="1" dirty="0" smtClean="0">
              <a:solidFill>
                <a:srgbClr val="FF0000"/>
              </a:solidFill>
              <a:latin typeface="+mn-ea"/>
            </a:endParaRPr>
          </a:p>
          <a:p>
            <a:pPr marL="720725" lvl="2" indent="-220663">
              <a:lnSpc>
                <a:spcPct val="120000"/>
              </a:lnSpc>
              <a:spcBef>
                <a:spcPts val="0"/>
              </a:spcBef>
              <a:buClr>
                <a:schemeClr val="bg2">
                  <a:lumMod val="50000"/>
                </a:schemeClr>
              </a:buClr>
              <a:buFont typeface="Wingdings" pitchFamily="2" charset="2"/>
              <a:buChar char="l"/>
            </a:pPr>
            <a:r>
              <a:rPr lang="ja-JP" altLang="en-US" sz="1600" dirty="0" smtClean="0">
                <a:latin typeface="+mn-ea"/>
              </a:rPr>
              <a:t>担当部署と担当者の配置</a:t>
            </a:r>
            <a:endParaRPr lang="en-US" altLang="ja-JP" sz="1600" dirty="0" smtClean="0">
              <a:latin typeface="+mn-ea"/>
            </a:endParaRPr>
          </a:p>
          <a:p>
            <a:pPr marL="536575" lvl="1" indent="-273050">
              <a:lnSpc>
                <a:spcPct val="120000"/>
              </a:lnSpc>
              <a:spcBef>
                <a:spcPts val="0"/>
              </a:spcBef>
              <a:buClr>
                <a:schemeClr val="accent2">
                  <a:lumMod val="75000"/>
                </a:schemeClr>
              </a:buClr>
              <a:buSzPct val="100000"/>
              <a:buFont typeface="+mj-ea"/>
              <a:buAutoNum type="circleNumDbPlain"/>
            </a:pPr>
            <a:r>
              <a:rPr lang="ja-JP" altLang="en-US" sz="2000" b="1" dirty="0" smtClean="0">
                <a:solidFill>
                  <a:schemeClr val="accent2">
                    <a:lumMod val="75000"/>
                  </a:schemeClr>
                </a:solidFill>
                <a:latin typeface="+mn-ea"/>
              </a:rPr>
              <a:t>男女平等参画推進</a:t>
            </a:r>
            <a:r>
              <a:rPr lang="ja-JP" altLang="en-US" sz="2000" b="1" dirty="0" smtClean="0">
                <a:solidFill>
                  <a:srgbClr val="FF0000"/>
                </a:solidFill>
                <a:latin typeface="+mn-ea"/>
              </a:rPr>
              <a:t>計画の策定</a:t>
            </a:r>
            <a:endParaRPr lang="en-US" altLang="ja-JP" sz="2000" b="1" dirty="0" smtClean="0">
              <a:solidFill>
                <a:srgbClr val="FF0000"/>
              </a:solidFill>
              <a:latin typeface="+mn-ea"/>
            </a:endParaRPr>
          </a:p>
          <a:p>
            <a:pPr marL="720725" lvl="2" indent="-220663">
              <a:lnSpc>
                <a:spcPct val="120000"/>
              </a:lnSpc>
              <a:spcBef>
                <a:spcPts val="0"/>
              </a:spcBef>
              <a:buClr>
                <a:schemeClr val="bg2">
                  <a:lumMod val="50000"/>
                </a:schemeClr>
              </a:buClr>
              <a:buFont typeface="Wingdings" pitchFamily="2" charset="2"/>
              <a:buChar char="l"/>
            </a:pPr>
            <a:r>
              <a:rPr lang="ja-JP" altLang="en-US" sz="1600" dirty="0" smtClean="0">
                <a:latin typeface="+mn-ea"/>
              </a:rPr>
              <a:t>理念と目標、具体的な取り組み内容や手法を明記した推進計画を策定し、着実に推進</a:t>
            </a:r>
            <a:endParaRPr lang="en-US" altLang="ja-JP" sz="1600" dirty="0" smtClean="0">
              <a:latin typeface="+mn-ea"/>
            </a:endParaRPr>
          </a:p>
          <a:p>
            <a:pPr marL="720725" lvl="2" indent="-220663">
              <a:lnSpc>
                <a:spcPct val="120000"/>
              </a:lnSpc>
              <a:spcBef>
                <a:spcPts val="0"/>
              </a:spcBef>
              <a:buClr>
                <a:schemeClr val="bg2">
                  <a:lumMod val="50000"/>
                </a:schemeClr>
              </a:buClr>
              <a:buFont typeface="Wingdings" pitchFamily="2" charset="2"/>
              <a:buChar char="l"/>
            </a:pPr>
            <a:r>
              <a:rPr lang="ja-JP" altLang="en-US" sz="1600" dirty="0" smtClean="0">
                <a:latin typeface="+mn-ea"/>
              </a:rPr>
              <a:t>計画に盛り込むべき事項</a:t>
            </a:r>
            <a:endParaRPr lang="en-US" altLang="ja-JP" sz="1600" dirty="0" smtClean="0">
              <a:latin typeface="+mn-ea"/>
            </a:endParaRPr>
          </a:p>
          <a:p>
            <a:pPr marL="982663" lvl="3" indent="-200025">
              <a:lnSpc>
                <a:spcPct val="120000"/>
              </a:lnSpc>
              <a:spcBef>
                <a:spcPts val="0"/>
              </a:spcBef>
              <a:buClr>
                <a:schemeClr val="bg2">
                  <a:lumMod val="50000"/>
                </a:schemeClr>
              </a:buClr>
              <a:buFont typeface="Wingdings" pitchFamily="2" charset="2"/>
              <a:buChar char="Ø"/>
            </a:pPr>
            <a:r>
              <a:rPr lang="ja-JP" altLang="en-US" sz="1600" dirty="0" smtClean="0">
                <a:latin typeface="+mn-ea"/>
              </a:rPr>
              <a:t>男女平等参画の理念</a:t>
            </a:r>
            <a:endParaRPr lang="en-US" altLang="ja-JP" sz="1600" dirty="0" smtClean="0">
              <a:latin typeface="+mn-ea"/>
            </a:endParaRPr>
          </a:p>
          <a:p>
            <a:pPr marL="982663" lvl="3" indent="-200025">
              <a:lnSpc>
                <a:spcPct val="120000"/>
              </a:lnSpc>
              <a:spcBef>
                <a:spcPts val="0"/>
              </a:spcBef>
              <a:buClr>
                <a:schemeClr val="bg2">
                  <a:lumMod val="50000"/>
                </a:schemeClr>
              </a:buClr>
              <a:buFont typeface="Wingdings" pitchFamily="2" charset="2"/>
              <a:buChar char="Ø"/>
            </a:pPr>
            <a:r>
              <a:rPr lang="ja-JP" altLang="en-US" sz="1600" dirty="0" smtClean="0">
                <a:latin typeface="+mn-ea"/>
              </a:rPr>
              <a:t>達成目標の具体化</a:t>
            </a:r>
            <a:endParaRPr lang="en-US" altLang="ja-JP" sz="1600" dirty="0" smtClean="0">
              <a:latin typeface="+mn-ea"/>
            </a:endParaRPr>
          </a:p>
          <a:p>
            <a:pPr marL="982663" lvl="3" indent="-200025">
              <a:lnSpc>
                <a:spcPct val="120000"/>
              </a:lnSpc>
              <a:spcBef>
                <a:spcPts val="0"/>
              </a:spcBef>
              <a:buClr>
                <a:schemeClr val="bg2">
                  <a:lumMod val="50000"/>
                </a:schemeClr>
              </a:buClr>
              <a:buFont typeface="Wingdings" pitchFamily="2" charset="2"/>
              <a:buChar char="Ø"/>
            </a:pPr>
            <a:r>
              <a:rPr lang="ja-JP" altLang="en-US" sz="1600" dirty="0" smtClean="0">
                <a:latin typeface="+mn-ea"/>
              </a:rPr>
              <a:t>目標達成のための戦略と手段を明記</a:t>
            </a:r>
            <a:endParaRPr lang="en-US" altLang="ja-JP" sz="1600" dirty="0" smtClean="0">
              <a:latin typeface="+mn-ea"/>
            </a:endParaRPr>
          </a:p>
          <a:p>
            <a:pPr marL="982663" lvl="3" indent="-200025">
              <a:lnSpc>
                <a:spcPct val="120000"/>
              </a:lnSpc>
              <a:spcBef>
                <a:spcPts val="0"/>
              </a:spcBef>
              <a:buClr>
                <a:schemeClr val="bg2">
                  <a:lumMod val="50000"/>
                </a:schemeClr>
              </a:buClr>
              <a:buFont typeface="Wingdings" pitchFamily="2" charset="2"/>
              <a:buChar char="Ø"/>
            </a:pPr>
            <a:r>
              <a:rPr lang="ja-JP" altLang="en-US" sz="1600" dirty="0" smtClean="0">
                <a:latin typeface="+mn-ea"/>
              </a:rPr>
              <a:t>男女平等推進委員会と女性委員会の設置と強化、両委員会の連携</a:t>
            </a:r>
            <a:endParaRPr lang="en-US" altLang="ja-JP" sz="1600" dirty="0" smtClean="0">
              <a:latin typeface="+mn-ea"/>
            </a:endParaRPr>
          </a:p>
          <a:p>
            <a:pPr marL="982663" lvl="3" indent="-200025">
              <a:lnSpc>
                <a:spcPct val="120000"/>
              </a:lnSpc>
              <a:spcBef>
                <a:spcPts val="0"/>
              </a:spcBef>
              <a:buClr>
                <a:schemeClr val="bg2">
                  <a:lumMod val="50000"/>
                </a:schemeClr>
              </a:buClr>
              <a:buFont typeface="Wingdings" pitchFamily="2" charset="2"/>
              <a:buChar char="Ø"/>
            </a:pPr>
            <a:r>
              <a:rPr lang="ja-JP" altLang="en-US" sz="1600" dirty="0" smtClean="0">
                <a:latin typeface="+mn-ea"/>
              </a:rPr>
              <a:t>進捗管理・フォローアップ体制の構築・強化</a:t>
            </a:r>
            <a:endParaRPr lang="en-US" altLang="ja-JP" sz="1600" dirty="0" smtClean="0">
              <a:latin typeface="+mn-ea"/>
            </a:endParaRPr>
          </a:p>
          <a:p>
            <a:pPr marL="982663" lvl="3" indent="-200025">
              <a:lnSpc>
                <a:spcPct val="120000"/>
              </a:lnSpc>
              <a:spcBef>
                <a:spcPts val="0"/>
              </a:spcBef>
              <a:buClr>
                <a:schemeClr val="bg2">
                  <a:lumMod val="50000"/>
                </a:schemeClr>
              </a:buClr>
              <a:buFont typeface="Wingdings" pitchFamily="2" charset="2"/>
              <a:buChar char="Ø"/>
            </a:pPr>
            <a:r>
              <a:rPr lang="ja-JP" altLang="en-US" sz="1600" dirty="0" smtClean="0">
                <a:latin typeface="+mn-ea"/>
              </a:rPr>
              <a:t>関連領域の運動との連携・一体的取り組み</a:t>
            </a:r>
            <a:endParaRPr lang="en-US" altLang="ja-JP" sz="1600" dirty="0" smtClean="0">
              <a:latin typeface="+mn-ea"/>
            </a:endParaRPr>
          </a:p>
          <a:p>
            <a:pPr marL="720725" lvl="2" indent="-222250">
              <a:lnSpc>
                <a:spcPct val="120000"/>
              </a:lnSpc>
              <a:spcBef>
                <a:spcPts val="0"/>
              </a:spcBef>
              <a:buClr>
                <a:schemeClr val="bg2">
                  <a:lumMod val="50000"/>
                </a:schemeClr>
              </a:buClr>
              <a:buFont typeface="Wingdings" pitchFamily="2" charset="2"/>
              <a:buChar char="l"/>
            </a:pPr>
            <a:r>
              <a:rPr lang="ja-JP" altLang="en-US" sz="1600" dirty="0" smtClean="0">
                <a:latin typeface="+mn-ea"/>
              </a:rPr>
              <a:t>構成組織は単組への支援として、指針や手引きの作成</a:t>
            </a:r>
            <a:endParaRPr lang="en-US" altLang="ja-JP" sz="1600" dirty="0" smtClean="0">
              <a:latin typeface="+mn-ea"/>
            </a:endParaRPr>
          </a:p>
          <a:p>
            <a:pPr marL="720725" lvl="2" indent="-222250">
              <a:lnSpc>
                <a:spcPct val="120000"/>
              </a:lnSpc>
              <a:spcBef>
                <a:spcPts val="0"/>
              </a:spcBef>
              <a:buClr>
                <a:schemeClr val="bg2">
                  <a:lumMod val="50000"/>
                </a:schemeClr>
              </a:buClr>
              <a:buFont typeface="Wingdings" pitchFamily="2" charset="2"/>
              <a:buChar char="l"/>
            </a:pPr>
            <a:r>
              <a:rPr lang="ja-JP" altLang="en-US" sz="1600" dirty="0" smtClean="0">
                <a:latin typeface="+mn-ea"/>
              </a:rPr>
              <a:t>地方連合会から構成組織への働きかけと、構成組織の積極的な協力</a:t>
            </a:r>
            <a:endParaRPr lang="en-US" altLang="ja-JP" sz="1400" dirty="0" smtClean="0">
              <a:latin typeface="+mn-ea"/>
            </a:endParaRPr>
          </a:p>
          <a:p>
            <a:pPr marL="3584575" lvl="1" indent="-273050">
              <a:lnSpc>
                <a:spcPct val="120000"/>
              </a:lnSpc>
              <a:spcBef>
                <a:spcPts val="0"/>
              </a:spcBef>
              <a:buClr>
                <a:schemeClr val="accent2">
                  <a:lumMod val="75000"/>
                </a:schemeClr>
              </a:buClr>
              <a:buSzPct val="100000"/>
              <a:buFont typeface="+mj-ea"/>
              <a:buAutoNum type="circleNumDbPlain"/>
            </a:pPr>
            <a:r>
              <a:rPr lang="ja-JP" altLang="en-US" sz="2000" b="1" dirty="0" smtClean="0">
                <a:solidFill>
                  <a:srgbClr val="FF0000"/>
                </a:solidFill>
                <a:latin typeface="+mn-ea"/>
              </a:rPr>
              <a:t>国際的な動向</a:t>
            </a:r>
            <a:r>
              <a:rPr lang="ja-JP" altLang="en-US" sz="2000" b="1" dirty="0" smtClean="0">
                <a:solidFill>
                  <a:schemeClr val="accent2">
                    <a:lumMod val="75000"/>
                  </a:schemeClr>
                </a:solidFill>
                <a:latin typeface="+mn-ea"/>
              </a:rPr>
              <a:t>を踏まえた取り組み</a:t>
            </a:r>
            <a:endParaRPr lang="en-US" altLang="ja-JP" sz="2000" b="1" dirty="0" smtClean="0">
              <a:solidFill>
                <a:schemeClr val="accent2">
                  <a:lumMod val="75000"/>
                </a:schemeClr>
              </a:solidFill>
              <a:latin typeface="+mn-ea"/>
            </a:endParaRPr>
          </a:p>
          <a:p>
            <a:pPr marL="3854450" lvl="2" indent="-265113">
              <a:lnSpc>
                <a:spcPct val="120000"/>
              </a:lnSpc>
              <a:spcBef>
                <a:spcPts val="0"/>
              </a:spcBef>
              <a:buClr>
                <a:schemeClr val="bg2">
                  <a:lumMod val="50000"/>
                </a:schemeClr>
              </a:buClr>
              <a:buFont typeface="Wingdings" pitchFamily="2" charset="2"/>
              <a:buChar char="l"/>
            </a:pPr>
            <a:r>
              <a:rPr lang="ja-JP" altLang="en-US" sz="1600" dirty="0" smtClean="0">
                <a:latin typeface="+mn-ea"/>
              </a:rPr>
              <a:t>国連の動向、ＩＴＵＣやＧＵＦｓの取り組みを踏まえ、各機関と連携・協力</a:t>
            </a:r>
            <a:endParaRPr lang="en-US" altLang="ja-JP" sz="1600" dirty="0" smtClean="0">
              <a:latin typeface="+mn-ea"/>
            </a:endParaRPr>
          </a:p>
        </p:txBody>
      </p:sp>
      <p:sp>
        <p:nvSpPr>
          <p:cNvPr id="3" name="タイトル 2"/>
          <p:cNvSpPr>
            <a:spLocks noGrp="1"/>
          </p:cNvSpPr>
          <p:nvPr>
            <p:ph type="title"/>
          </p:nvPr>
        </p:nvSpPr>
        <p:spPr>
          <a:xfrm>
            <a:off x="-180528" y="274638"/>
            <a:ext cx="9505056" cy="562074"/>
          </a:xfrm>
          <a:ln w="19050">
            <a:solidFill>
              <a:schemeClr val="bg2">
                <a:lumMod val="50000"/>
              </a:schemeClr>
            </a:solidFill>
          </a:ln>
        </p:spPr>
        <p:txBody>
          <a:bodyPr>
            <a:noAutofit/>
          </a:bodyPr>
          <a:lstStyle/>
          <a:p>
            <a:pPr marL="354013"/>
            <a:r>
              <a:rPr kumimoji="1" lang="en-US" altLang="ja-JP" sz="3200" dirty="0" smtClean="0"/>
              <a:t>Ⅳ</a:t>
            </a:r>
            <a:r>
              <a:rPr kumimoji="1" lang="ja-JP" altLang="en-US" sz="3200" dirty="0" err="1" smtClean="0"/>
              <a:t>．</a:t>
            </a:r>
            <a:r>
              <a:rPr kumimoji="1" lang="ja-JP" altLang="en-US" sz="3200" dirty="0" smtClean="0"/>
              <a:t>第</a:t>
            </a:r>
            <a:r>
              <a:rPr kumimoji="1" lang="en-US" altLang="ja-JP" sz="3200" dirty="0" smtClean="0"/>
              <a:t>4</a:t>
            </a:r>
            <a:r>
              <a:rPr kumimoji="1" lang="ja-JP" altLang="en-US" sz="3200" dirty="0" smtClean="0"/>
              <a:t>次男女平等参画推進計画（</a:t>
            </a:r>
            <a:r>
              <a:rPr lang="ja-JP" altLang="en-US" sz="3200" dirty="0" smtClean="0"/>
              <a:t>組織討議案）</a:t>
            </a:r>
            <a:endParaRPr kumimoji="1" lang="ja-JP" altLang="en-US" sz="3200" dirty="0"/>
          </a:p>
        </p:txBody>
      </p:sp>
      <p:pic>
        <p:nvPicPr>
          <p:cNvPr id="9219" name="Picture 3" descr="C:\Users\sonezaki yosiharu\AppData\Local\Microsoft\Windows\Temporary Internet Files\Content.IE5\98FDLSBF\MC900231383[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092280" y="1052736"/>
            <a:ext cx="1666098" cy="165794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nvPr>
        </p:nvGraphicFramePr>
        <p:xfrm>
          <a:off x="457200" y="1413345"/>
          <a:ext cx="8229600" cy="4823967"/>
        </p:xfrm>
        <a:graphic>
          <a:graphicData uri="http://schemas.openxmlformats.org/drawingml/2006/table">
            <a:tbl>
              <a:tblPr firstRow="1" bandRow="1">
                <a:tableStyleId>{69012ECD-51FC-41F1-AA8D-1B2483CD663E}</a:tableStyleId>
              </a:tblPr>
              <a:tblGrid>
                <a:gridCol w="2170584"/>
                <a:gridCol w="1514754"/>
                <a:gridCol w="1514754"/>
                <a:gridCol w="1514754"/>
                <a:gridCol w="1514754"/>
              </a:tblGrid>
              <a:tr h="399131">
                <a:tc gridSpan="4">
                  <a:txBody>
                    <a:bodyPr/>
                    <a:lstStyle/>
                    <a:p>
                      <a:pPr algn="ctr"/>
                      <a:r>
                        <a:rPr kumimoji="1" lang="ja-JP" altLang="en-US" sz="1400" dirty="0" smtClean="0">
                          <a:latin typeface="+mn-ea"/>
                          <a:ea typeface="+mn-ea"/>
                        </a:rPr>
                        <a:t>構成組織・単組</a:t>
                      </a:r>
                      <a:endParaRPr kumimoji="1" lang="ja-JP" altLang="en-US" sz="1400" b="1" dirty="0">
                        <a:solidFill>
                          <a:schemeClr val="bg1"/>
                        </a:solidFill>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2">
                        <a:lumMod val="50000"/>
                      </a:schemeClr>
                    </a:solidFill>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a:p>
                  </a:txBody>
                  <a:tcPr/>
                </a:tc>
                <a:tc rowSpan="2">
                  <a:txBody>
                    <a:bodyPr/>
                    <a:lstStyle/>
                    <a:p>
                      <a:pPr algn="ctr"/>
                      <a:r>
                        <a:rPr kumimoji="1" lang="ja-JP" altLang="en-US" sz="1400" dirty="0" smtClean="0">
                          <a:latin typeface="+mn-ea"/>
                          <a:ea typeface="+mn-ea"/>
                        </a:rPr>
                        <a:t>地方連合会</a:t>
                      </a:r>
                      <a:endParaRPr kumimoji="1" lang="ja-JP" altLang="en-US" sz="1400" b="1" dirty="0">
                        <a:solidFill>
                          <a:schemeClr val="bg1"/>
                        </a:solidFill>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2">
                        <a:lumMod val="50000"/>
                      </a:schemeClr>
                    </a:solidFill>
                  </a:tcPr>
                </a:tc>
              </a:tr>
              <a:tr h="484244">
                <a:tc>
                  <a:txBody>
                    <a:bodyPr/>
                    <a:lstStyle/>
                    <a:p>
                      <a:pPr algn="ctr"/>
                      <a:r>
                        <a:rPr kumimoji="1" lang="ja-JP" altLang="en-US" sz="1400" b="1" dirty="0" smtClean="0">
                          <a:solidFill>
                            <a:schemeClr val="bg1"/>
                          </a:solidFill>
                          <a:latin typeface="+mn-ea"/>
                          <a:ea typeface="+mn-ea"/>
                        </a:rPr>
                        <a:t>女性比率</a:t>
                      </a:r>
                      <a:endParaRPr kumimoji="1" lang="ja-JP" altLang="en-US" sz="1400" b="1" dirty="0">
                        <a:solidFill>
                          <a:schemeClr val="bg1"/>
                        </a:solidFill>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2">
                        <a:lumMod val="50000"/>
                      </a:schemeClr>
                    </a:solidFill>
                  </a:tcPr>
                </a:tc>
                <a:tc>
                  <a:txBody>
                    <a:bodyPr/>
                    <a:lstStyle/>
                    <a:p>
                      <a:pPr algn="ctr"/>
                      <a:r>
                        <a:rPr kumimoji="1" lang="ja-JP" altLang="en-US" sz="1400" b="1" dirty="0" smtClean="0">
                          <a:solidFill>
                            <a:schemeClr val="bg1"/>
                          </a:solidFill>
                          <a:latin typeface="+mn-ea"/>
                          <a:ea typeface="+mn-ea"/>
                        </a:rPr>
                        <a:t>５０％超</a:t>
                      </a:r>
                      <a:endParaRPr kumimoji="1" lang="ja-JP" altLang="en-US" sz="1400" b="1" dirty="0">
                        <a:solidFill>
                          <a:schemeClr val="bg1"/>
                        </a:solidFill>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2">
                        <a:lumMod val="50000"/>
                      </a:schemeClr>
                    </a:solidFill>
                  </a:tcPr>
                </a:tc>
                <a:tc>
                  <a:txBody>
                    <a:bodyPr/>
                    <a:lstStyle/>
                    <a:p>
                      <a:pPr algn="ctr"/>
                      <a:r>
                        <a:rPr kumimoji="1" lang="ja-JP" altLang="en-US" sz="1400" b="1" dirty="0" smtClean="0">
                          <a:solidFill>
                            <a:schemeClr val="bg1"/>
                          </a:solidFill>
                          <a:latin typeface="+mn-ea"/>
                          <a:ea typeface="+mn-ea"/>
                        </a:rPr>
                        <a:t>１０～５０％</a:t>
                      </a:r>
                      <a:endParaRPr kumimoji="1" lang="ja-JP" altLang="en-US" sz="1400" b="1" dirty="0">
                        <a:solidFill>
                          <a:schemeClr val="bg1"/>
                        </a:solidFill>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2">
                        <a:lumMod val="50000"/>
                      </a:schemeClr>
                    </a:solidFill>
                  </a:tcPr>
                </a:tc>
                <a:tc>
                  <a:txBody>
                    <a:bodyPr/>
                    <a:lstStyle/>
                    <a:p>
                      <a:pPr algn="ctr"/>
                      <a:r>
                        <a:rPr kumimoji="1" lang="ja-JP" altLang="en-US" sz="1400" b="1" dirty="0" smtClean="0">
                          <a:solidFill>
                            <a:schemeClr val="bg1"/>
                          </a:solidFill>
                          <a:latin typeface="+mn-ea"/>
                          <a:ea typeface="+mn-ea"/>
                        </a:rPr>
                        <a:t>０～１０％</a:t>
                      </a:r>
                      <a:endParaRPr kumimoji="1" lang="ja-JP" altLang="en-US" sz="1400" b="1" dirty="0">
                        <a:solidFill>
                          <a:schemeClr val="bg1"/>
                        </a:solidFill>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solidFill>
                      <a:schemeClr val="bg2">
                        <a:lumMod val="50000"/>
                      </a:schemeClr>
                    </a:solidFill>
                  </a:tcPr>
                </a:tc>
                <a:tc vMerge="1">
                  <a:txBody>
                    <a:bodyPr/>
                    <a:lstStyle/>
                    <a:p>
                      <a:endParaRPr kumimoji="1" lang="ja-JP" altLang="en-US"/>
                    </a:p>
                  </a:txBody>
                  <a:tcPr/>
                </a:tc>
              </a:tr>
              <a:tr h="484244">
                <a:tc>
                  <a:txBody>
                    <a:bodyPr/>
                    <a:lstStyle/>
                    <a:p>
                      <a:pPr algn="ctr"/>
                      <a:r>
                        <a:rPr kumimoji="1" lang="ja-JP" altLang="en-US" sz="1400" dirty="0" smtClean="0">
                          <a:latin typeface="+mn-ea"/>
                          <a:ea typeface="+mn-ea"/>
                        </a:rPr>
                        <a:t>女性三役</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r>
              <a:tr h="484244">
                <a:tc>
                  <a:txBody>
                    <a:bodyPr/>
                    <a:lstStyle/>
                    <a:p>
                      <a:pPr algn="ctr"/>
                      <a:r>
                        <a:rPr kumimoji="1" lang="ja-JP" altLang="en-US" sz="1400" dirty="0" smtClean="0">
                          <a:latin typeface="+mn-ea"/>
                          <a:ea typeface="+mn-ea"/>
                        </a:rPr>
                        <a:t>女性役員</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400" dirty="0" smtClean="0">
                          <a:latin typeface="+mn-ea"/>
                          <a:ea typeface="+mn-ea"/>
                        </a:rPr>
                        <a:t>複数</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400" dirty="0" smtClean="0">
                          <a:latin typeface="+mn-ea"/>
                          <a:ea typeface="+mn-ea"/>
                        </a:rPr>
                        <a:t>複数</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400" dirty="0" smtClean="0">
                          <a:latin typeface="+mn-ea"/>
                          <a:ea typeface="+mn-ea"/>
                        </a:rPr>
                        <a:t>1</a:t>
                      </a:r>
                      <a:r>
                        <a:rPr kumimoji="1" lang="ja-JP" altLang="en-US" sz="1400" dirty="0" smtClean="0">
                          <a:latin typeface="+mn-ea"/>
                          <a:ea typeface="+mn-ea"/>
                        </a:rPr>
                        <a:t>名以上</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400" dirty="0" smtClean="0">
                          <a:latin typeface="+mn-ea"/>
                          <a:ea typeface="+mn-ea"/>
                        </a:rPr>
                        <a:t>複数</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r>
              <a:tr h="723096">
                <a:tc>
                  <a:txBody>
                    <a:bodyPr/>
                    <a:lstStyle/>
                    <a:p>
                      <a:pPr algn="ctr"/>
                      <a:r>
                        <a:rPr kumimoji="1" lang="ja-JP" altLang="en-US" sz="1400" dirty="0" smtClean="0">
                          <a:latin typeface="+mn-ea"/>
                          <a:ea typeface="+mn-ea"/>
                        </a:rPr>
                        <a:t>女性大会代議員</a:t>
                      </a:r>
                      <a:endParaRPr kumimoji="1" lang="en-US" altLang="ja-JP" sz="1400" dirty="0" smtClean="0">
                        <a:latin typeface="+mn-ea"/>
                        <a:ea typeface="+mn-ea"/>
                      </a:endParaRPr>
                    </a:p>
                    <a:p>
                      <a:pPr algn="ctr"/>
                      <a:r>
                        <a:rPr kumimoji="1" lang="ja-JP" altLang="en-US" sz="1400" dirty="0" smtClean="0">
                          <a:latin typeface="+mn-ea"/>
                          <a:ea typeface="+mn-ea"/>
                        </a:rPr>
                        <a:t>女性中央委員</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400" dirty="0" smtClean="0">
                          <a:latin typeface="+mn-ea"/>
                          <a:ea typeface="+mn-ea"/>
                        </a:rPr>
                        <a:t>女性組合員比率</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400" dirty="0" smtClean="0">
                          <a:latin typeface="+mn-ea"/>
                          <a:ea typeface="+mn-ea"/>
                        </a:rPr>
                        <a:t>女性組合員比率</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400" dirty="0" smtClean="0">
                          <a:latin typeface="+mn-ea"/>
                          <a:ea typeface="+mn-ea"/>
                        </a:rPr>
                        <a:t>女性組合員比率</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r>
              <a:tr h="723096">
                <a:tc>
                  <a:txBody>
                    <a:bodyPr/>
                    <a:lstStyle/>
                    <a:p>
                      <a:pPr algn="ctr"/>
                      <a:r>
                        <a:rPr kumimoji="1" lang="ja-JP" altLang="en-US" sz="1400" dirty="0" smtClean="0">
                          <a:latin typeface="+mn-ea"/>
                          <a:ea typeface="+mn-ea"/>
                        </a:rPr>
                        <a:t>専従役員</a:t>
                      </a: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200" dirty="0" smtClean="0">
                          <a:latin typeface="+mn-ea"/>
                          <a:ea typeface="+mn-ea"/>
                        </a:rPr>
                        <a:t>専従役員</a:t>
                      </a:r>
                      <a:r>
                        <a:rPr kumimoji="1" lang="en-US" altLang="ja-JP" sz="1200" dirty="0" smtClean="0">
                          <a:latin typeface="+mn-ea"/>
                          <a:ea typeface="+mn-ea"/>
                        </a:rPr>
                        <a:t>10</a:t>
                      </a:r>
                      <a:r>
                        <a:rPr kumimoji="1" lang="ja-JP" altLang="en-US" sz="1200" dirty="0" smtClean="0">
                          <a:latin typeface="+mn-ea"/>
                          <a:ea typeface="+mn-ea"/>
                        </a:rPr>
                        <a:t>名以上の場合は女性専従役員を</a:t>
                      </a:r>
                      <a:r>
                        <a:rPr kumimoji="1" lang="en-US" altLang="ja-JP" sz="1200" dirty="0" smtClean="0">
                          <a:latin typeface="+mn-ea"/>
                          <a:ea typeface="+mn-ea"/>
                        </a:rPr>
                        <a:t>1</a:t>
                      </a:r>
                      <a:r>
                        <a:rPr kumimoji="1" lang="ja-JP" altLang="en-US" sz="1200" dirty="0" smtClean="0">
                          <a:latin typeface="+mn-ea"/>
                          <a:ea typeface="+mn-ea"/>
                        </a:rPr>
                        <a:t>名以上</a:t>
                      </a:r>
                      <a:endParaRPr kumimoji="1" lang="ja-JP" altLang="en-US" sz="12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200" dirty="0" smtClean="0">
                          <a:latin typeface="+mn-ea"/>
                          <a:ea typeface="+mn-ea"/>
                        </a:rPr>
                        <a:t>専従役員</a:t>
                      </a:r>
                      <a:r>
                        <a:rPr kumimoji="1" lang="en-US" altLang="ja-JP" sz="1200" dirty="0" smtClean="0">
                          <a:latin typeface="+mn-ea"/>
                          <a:ea typeface="+mn-ea"/>
                        </a:rPr>
                        <a:t>10</a:t>
                      </a:r>
                      <a:r>
                        <a:rPr kumimoji="1" lang="ja-JP" altLang="en-US" sz="1200" dirty="0" smtClean="0">
                          <a:latin typeface="+mn-ea"/>
                          <a:ea typeface="+mn-ea"/>
                        </a:rPr>
                        <a:t>名以上の場合は女性専従役員を</a:t>
                      </a:r>
                      <a:r>
                        <a:rPr kumimoji="1" lang="en-US" altLang="ja-JP" sz="1200" dirty="0" smtClean="0">
                          <a:latin typeface="+mn-ea"/>
                          <a:ea typeface="+mn-ea"/>
                        </a:rPr>
                        <a:t>1</a:t>
                      </a:r>
                      <a:r>
                        <a:rPr kumimoji="1" lang="ja-JP" altLang="en-US" sz="1200" dirty="0" smtClean="0">
                          <a:latin typeface="+mn-ea"/>
                          <a:ea typeface="+mn-ea"/>
                        </a:rPr>
                        <a:t>名以上</a:t>
                      </a:r>
                      <a:endParaRPr kumimoji="1" lang="ja-JP" altLang="en-US" sz="12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r>
              <a:tr h="802816">
                <a:tc>
                  <a:txBody>
                    <a:bodyPr/>
                    <a:lstStyle/>
                    <a:p>
                      <a:pPr algn="ctr"/>
                      <a:r>
                        <a:rPr kumimoji="1" lang="ja-JP" altLang="en-US" sz="1400" dirty="0" smtClean="0">
                          <a:latin typeface="+mn-ea"/>
                          <a:ea typeface="+mn-ea"/>
                        </a:rPr>
                        <a:t>単組</a:t>
                      </a:r>
                      <a:endParaRPr kumimoji="1" lang="en-US" altLang="ja-JP" sz="1400" dirty="0" smtClean="0">
                        <a:latin typeface="+mn-ea"/>
                        <a:ea typeface="+mn-ea"/>
                      </a:endParaRPr>
                    </a:p>
                    <a:p>
                      <a:pPr algn="ctr"/>
                      <a:r>
                        <a:rPr kumimoji="1" lang="ja-JP" altLang="en-US" sz="1400" dirty="0" smtClean="0">
                          <a:latin typeface="+mn-ea"/>
                          <a:ea typeface="+mn-ea"/>
                        </a:rPr>
                        <a:t>女性組合員</a:t>
                      </a:r>
                      <a:endParaRPr kumimoji="1" lang="en-US" altLang="ja-JP" sz="1400" dirty="0" smtClean="0">
                        <a:latin typeface="+mn-ea"/>
                        <a:ea typeface="+mn-ea"/>
                      </a:endParaRPr>
                    </a:p>
                    <a:p>
                      <a:pPr algn="ctr"/>
                      <a:r>
                        <a:rPr kumimoji="1" lang="en-US" altLang="ja-JP" sz="1400" dirty="0" smtClean="0">
                          <a:latin typeface="+mn-ea"/>
                          <a:ea typeface="+mn-ea"/>
                        </a:rPr>
                        <a:t>100</a:t>
                      </a:r>
                      <a:r>
                        <a:rPr kumimoji="1" lang="ja-JP" altLang="en-US" sz="1400" dirty="0" smtClean="0">
                          <a:latin typeface="+mn-ea"/>
                          <a:ea typeface="+mn-ea"/>
                        </a:rPr>
                        <a:t>名以上</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200" dirty="0" smtClean="0">
                          <a:latin typeface="+mn-ea"/>
                          <a:ea typeface="+mn-ea"/>
                        </a:rPr>
                        <a:t>女性役員を</a:t>
                      </a:r>
                      <a:r>
                        <a:rPr kumimoji="1" lang="en-US" altLang="ja-JP" sz="1200" dirty="0" smtClean="0">
                          <a:latin typeface="+mn-ea"/>
                          <a:ea typeface="+mn-ea"/>
                        </a:rPr>
                        <a:t>1</a:t>
                      </a:r>
                      <a:r>
                        <a:rPr kumimoji="1" lang="ja-JP" altLang="en-US" sz="1200" dirty="0" smtClean="0">
                          <a:latin typeface="+mn-ea"/>
                          <a:ea typeface="+mn-ea"/>
                        </a:rPr>
                        <a:t>名以上</a:t>
                      </a:r>
                      <a:endParaRPr kumimoji="1" lang="ja-JP" altLang="en-US" sz="12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200" dirty="0" smtClean="0">
                          <a:latin typeface="+mn-ea"/>
                          <a:ea typeface="+mn-ea"/>
                        </a:rPr>
                        <a:t>女性役員を</a:t>
                      </a:r>
                      <a:r>
                        <a:rPr kumimoji="1" lang="en-US" altLang="ja-JP" sz="1200" dirty="0" smtClean="0">
                          <a:latin typeface="+mn-ea"/>
                          <a:ea typeface="+mn-ea"/>
                        </a:rPr>
                        <a:t>1</a:t>
                      </a:r>
                      <a:r>
                        <a:rPr kumimoji="1" lang="ja-JP" altLang="en-US" sz="1200" dirty="0" smtClean="0">
                          <a:latin typeface="+mn-ea"/>
                          <a:ea typeface="+mn-ea"/>
                        </a:rPr>
                        <a:t>名以上</a:t>
                      </a:r>
                      <a:endParaRPr kumimoji="1" lang="ja-JP" altLang="en-US" sz="12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800" dirty="0" smtClean="0">
                          <a:latin typeface="+mn-ea"/>
                          <a:ea typeface="+mn-ea"/>
                        </a:rPr>
                        <a:t>―</a:t>
                      </a:r>
                      <a:endParaRPr kumimoji="1" lang="ja-JP" altLang="en-US" sz="18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r>
              <a:tr h="723096">
                <a:tc>
                  <a:txBody>
                    <a:bodyPr/>
                    <a:lstStyle/>
                    <a:p>
                      <a:pPr algn="ctr"/>
                      <a:r>
                        <a:rPr kumimoji="1" lang="ja-JP" altLang="en-US" sz="1400" dirty="0" smtClean="0">
                          <a:latin typeface="+mn-ea"/>
                          <a:ea typeface="+mn-ea"/>
                        </a:rPr>
                        <a:t>審議会委員</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en-US" altLang="ja-JP" sz="1400" dirty="0" smtClean="0">
                          <a:latin typeface="+mn-ea"/>
                          <a:ea typeface="+mn-ea"/>
                        </a:rPr>
                        <a:t>―</a:t>
                      </a:r>
                      <a:endParaRPr kumimoji="1" lang="ja-JP" altLang="en-US" sz="14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c>
                  <a:txBody>
                    <a:bodyPr/>
                    <a:lstStyle/>
                    <a:p>
                      <a:pPr algn="ctr"/>
                      <a:r>
                        <a:rPr kumimoji="1" lang="ja-JP" altLang="en-US" sz="1200" dirty="0" smtClean="0">
                          <a:latin typeface="+mn-ea"/>
                          <a:ea typeface="+mn-ea"/>
                        </a:rPr>
                        <a:t>女性比率</a:t>
                      </a:r>
                      <a:r>
                        <a:rPr kumimoji="1" lang="en-US" altLang="ja-JP" sz="1200" dirty="0" smtClean="0">
                          <a:latin typeface="+mn-ea"/>
                          <a:ea typeface="+mn-ea"/>
                        </a:rPr>
                        <a:t>30</a:t>
                      </a:r>
                      <a:r>
                        <a:rPr kumimoji="1" lang="ja-JP" altLang="en-US" sz="1200" dirty="0" smtClean="0">
                          <a:latin typeface="+mn-ea"/>
                          <a:ea typeface="+mn-ea"/>
                        </a:rPr>
                        <a:t>％以上を目指し女性を選出</a:t>
                      </a:r>
                      <a:endParaRPr kumimoji="1" lang="ja-JP" altLang="en-US" sz="1200" dirty="0">
                        <a:latin typeface="+mn-ea"/>
                        <a:ea typeface="+mn-ea"/>
                      </a:endParaRPr>
                    </a:p>
                  </a:txBody>
                  <a:tcPr anchor="ctr">
                    <a:lnL w="19050" cap="flat" cmpd="sng" algn="ctr">
                      <a:solidFill>
                        <a:schemeClr val="bg2">
                          <a:lumMod val="90000"/>
                        </a:schemeClr>
                      </a:solidFill>
                      <a:prstDash val="solid"/>
                      <a:round/>
                      <a:headEnd type="none" w="med" len="med"/>
                      <a:tailEnd type="none" w="med" len="med"/>
                    </a:lnL>
                    <a:lnR w="19050" cap="flat" cmpd="sng" algn="ctr">
                      <a:solidFill>
                        <a:schemeClr val="bg2">
                          <a:lumMod val="90000"/>
                        </a:schemeClr>
                      </a:solidFill>
                      <a:prstDash val="solid"/>
                      <a:round/>
                      <a:headEnd type="none" w="med" len="med"/>
                      <a:tailEnd type="none" w="med" len="med"/>
                    </a:lnR>
                    <a:lnT w="19050" cap="flat" cmpd="sng" algn="ctr">
                      <a:solidFill>
                        <a:schemeClr val="bg2">
                          <a:lumMod val="90000"/>
                        </a:schemeClr>
                      </a:solidFill>
                      <a:prstDash val="solid"/>
                      <a:round/>
                      <a:headEnd type="none" w="med" len="med"/>
                      <a:tailEnd type="none" w="med" len="med"/>
                    </a:lnT>
                    <a:lnB w="19050" cap="flat" cmpd="sng" algn="ctr">
                      <a:solidFill>
                        <a:schemeClr val="bg2">
                          <a:lumMod val="90000"/>
                        </a:schemeClr>
                      </a:solidFill>
                      <a:prstDash val="solid"/>
                      <a:round/>
                      <a:headEnd type="none" w="med" len="med"/>
                      <a:tailEnd type="none" w="med" len="med"/>
                    </a:lnB>
                  </a:tcPr>
                </a:tc>
              </a:tr>
            </a:tbl>
          </a:graphicData>
        </a:graphic>
      </p:graphicFrame>
      <p:sp>
        <p:nvSpPr>
          <p:cNvPr id="3" name="タイトル 2"/>
          <p:cNvSpPr>
            <a:spLocks noGrp="1"/>
          </p:cNvSpPr>
          <p:nvPr>
            <p:ph type="title"/>
          </p:nvPr>
        </p:nvSpPr>
        <p:spPr>
          <a:xfrm>
            <a:off x="457200" y="980728"/>
            <a:ext cx="8229600" cy="432048"/>
          </a:xfrm>
        </p:spPr>
        <p:txBody>
          <a:bodyPr>
            <a:noAutofit/>
          </a:bodyPr>
          <a:lstStyle/>
          <a:p>
            <a:r>
              <a:rPr kumimoji="1" lang="en-US" altLang="ja-JP" sz="2400" dirty="0" smtClean="0"/>
              <a:t>【</a:t>
            </a:r>
            <a:r>
              <a:rPr kumimoji="1" lang="ja-JP" altLang="en-US" sz="2400" dirty="0" smtClean="0"/>
              <a:t>参画目標の目安</a:t>
            </a:r>
            <a:r>
              <a:rPr kumimoji="1" lang="en-US" altLang="ja-JP" sz="2400" dirty="0" smtClean="0"/>
              <a:t>】</a:t>
            </a:r>
            <a:endParaRPr kumimoji="1" lang="ja-JP" altLang="en-US" sz="2400" dirty="0"/>
          </a:p>
        </p:txBody>
      </p:sp>
      <p:sp>
        <p:nvSpPr>
          <p:cNvPr id="5" name="タイトル 2"/>
          <p:cNvSpPr txBox="1">
            <a:spLocks/>
          </p:cNvSpPr>
          <p:nvPr/>
        </p:nvSpPr>
        <p:spPr>
          <a:xfrm>
            <a:off x="-180528" y="274638"/>
            <a:ext cx="9505056" cy="562074"/>
          </a:xfrm>
          <a:prstGeom prst="rect">
            <a:avLst/>
          </a:prstGeom>
          <a:ln w="19050">
            <a:solidFill>
              <a:schemeClr val="bg2">
                <a:lumMod val="50000"/>
              </a:schemeClr>
            </a:solidFill>
          </a:ln>
        </p:spPr>
        <p:txBody>
          <a:bodyPr vert="horz" rtlCol="0" anchor="ctr">
            <a:noAutofit/>
            <a:scene3d>
              <a:camera prst="orthographicFront"/>
              <a:lightRig rig="soft" dir="t"/>
            </a:scene3d>
            <a:sp3d prstMaterial="softEdge">
              <a:bevelT w="25400" h="25400"/>
            </a:sp3d>
          </a:bodyPr>
          <a:lstStyle/>
          <a:p>
            <a:pPr marL="354013" marR="0" lvl="0" algn="l" defTabSz="914400" rtl="0" eaLnBrk="1" fontAlgn="auto" latinLnBrk="0" hangingPunct="1">
              <a:lnSpc>
                <a:spcPct val="100000"/>
              </a:lnSpc>
              <a:spcBef>
                <a:spcPct val="0"/>
              </a:spcBef>
              <a:spcAft>
                <a:spcPts val="0"/>
              </a:spcAft>
              <a:buClrTx/>
              <a:buSzTx/>
              <a:buFontTx/>
              <a:buNone/>
              <a:tabLst/>
              <a:defRPr/>
            </a:pPr>
            <a:r>
              <a:rPr kumimoji="1" lang="en-US" altLang="ja-JP" sz="3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Ⅳ</a:t>
            </a:r>
            <a:r>
              <a:rPr kumimoji="1" lang="ja-JP" altLang="en-US" sz="3200" b="1" i="0" u="none" strike="noStrike" kern="1200" cap="none" spc="0" normalizeH="0" baseline="0" noProof="0" dirty="0" err="1"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a:t>
            </a:r>
            <a:r>
              <a:rPr kumimoji="1" lang="ja-JP" altLang="en-US" sz="3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第</a:t>
            </a:r>
            <a:r>
              <a:rPr kumimoji="1" lang="en-US" altLang="ja-JP" sz="3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4</a:t>
            </a:r>
            <a:r>
              <a:rPr kumimoji="1" lang="ja-JP" altLang="en-US" sz="32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次男女平等参画推進計画（組織討議案）</a:t>
            </a:r>
            <a:endParaRPr kumimoji="1" lang="ja-JP" altLang="en-US" sz="3200" b="1" i="0" u="none" strike="noStrike" kern="1200" cap="none" spc="0" normalizeH="0" baseline="0" noProof="0" dirty="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836712"/>
            <a:ext cx="8686800" cy="5616624"/>
          </a:xfrm>
        </p:spPr>
        <p:txBody>
          <a:bodyPr>
            <a:normAutofit/>
          </a:bodyPr>
          <a:lstStyle/>
          <a:p>
            <a:pPr latinLnBrk="1" hangingPunct="0">
              <a:lnSpc>
                <a:spcPct val="150000"/>
              </a:lnSpc>
              <a:buNone/>
            </a:pPr>
            <a:r>
              <a:rPr lang="en-US" altLang="ja-JP" sz="2200" dirty="0" smtClean="0">
                <a:latin typeface="ＭＳ ゴシック" pitchFamily="49" charset="-128"/>
                <a:ea typeface="ＭＳ ゴシック" pitchFamily="49" charset="-128"/>
              </a:rPr>
              <a:t>2012</a:t>
            </a:r>
            <a:r>
              <a:rPr lang="ja-JP" altLang="ja-JP" sz="2200" dirty="0" smtClean="0">
                <a:latin typeface="ＭＳ ゴシック" pitchFamily="49" charset="-128"/>
                <a:ea typeface="ＭＳ ゴシック" pitchFamily="49" charset="-128"/>
              </a:rPr>
              <a:t>年</a:t>
            </a:r>
            <a:r>
              <a:rPr lang="en-US" altLang="ja-JP" sz="2200" dirty="0" smtClean="0">
                <a:latin typeface="ＭＳ ゴシック" pitchFamily="49" charset="-128"/>
                <a:ea typeface="ＭＳ ゴシック" pitchFamily="49" charset="-128"/>
              </a:rPr>
              <a:t>12</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20</a:t>
            </a:r>
            <a:r>
              <a:rPr lang="ja-JP" altLang="ja-JP" sz="2200" dirty="0" smtClean="0">
                <a:latin typeface="ＭＳ ゴシック" pitchFamily="49" charset="-128"/>
                <a:ea typeface="ＭＳ ゴシック" pitchFamily="49" charset="-128"/>
              </a:rPr>
              <a:t>日</a:t>
            </a:r>
            <a:r>
              <a:rPr lang="ja-JP" altLang="en-US"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　中央委員会</a:t>
            </a:r>
            <a:r>
              <a:rPr lang="ja-JP" altLang="en-US"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組織討議案を確認</a:t>
            </a:r>
          </a:p>
          <a:p>
            <a:pPr latinLnBrk="1" hangingPunct="0">
              <a:lnSpc>
                <a:spcPct val="150000"/>
              </a:lnSpc>
              <a:buNone/>
            </a:pPr>
            <a:r>
              <a:rPr lang="ja-JP" altLang="en-US" sz="2200" dirty="0" smtClean="0">
                <a:latin typeface="ＭＳ ゴシック" pitchFamily="49" charset="-128"/>
                <a:ea typeface="ＭＳ ゴシック" pitchFamily="49" charset="-128"/>
              </a:rPr>
              <a:t>　　　</a:t>
            </a:r>
            <a:r>
              <a:rPr lang="en-US" altLang="ja-JP" sz="2200" dirty="0" smtClean="0">
                <a:latin typeface="ＭＳ ゴシック" pitchFamily="49" charset="-128"/>
                <a:ea typeface="ＭＳ ゴシック" pitchFamily="49" charset="-128"/>
              </a:rPr>
              <a:t>12</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2</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構成組織、地方連合会組織討議</a:t>
            </a:r>
          </a:p>
          <a:p>
            <a:pPr latinLnBrk="1" hangingPunct="0">
              <a:lnSpc>
                <a:spcPct val="150000"/>
              </a:lnSpc>
              <a:buNone/>
            </a:pPr>
            <a:r>
              <a:rPr lang="ja-JP" altLang="ja-JP" sz="2200" dirty="0" smtClean="0">
                <a:latin typeface="ＭＳ ゴシック" pitchFamily="49" charset="-128"/>
                <a:ea typeface="ＭＳ ゴシック" pitchFamily="49" charset="-128"/>
              </a:rPr>
              <a:t>　　　</a:t>
            </a:r>
            <a:r>
              <a:rPr lang="en-US" altLang="ja-JP" sz="2200" dirty="0" smtClean="0">
                <a:latin typeface="ＭＳ ゴシック" pitchFamily="49" charset="-128"/>
                <a:ea typeface="ＭＳ ゴシック" pitchFamily="49" charset="-128"/>
              </a:rPr>
              <a:t> 1</a:t>
            </a:r>
            <a:r>
              <a:rPr lang="ja-JP" altLang="ja-JP" sz="2200" dirty="0" smtClean="0">
                <a:latin typeface="ＭＳ ゴシック" pitchFamily="49" charset="-128"/>
                <a:ea typeface="ＭＳ ゴシック" pitchFamily="49" charset="-128"/>
              </a:rPr>
              <a:t>月中旬</a:t>
            </a:r>
            <a:r>
              <a:rPr lang="en-US" altLang="ja-JP"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組織討議用リーフレット送付</a:t>
            </a:r>
            <a:endParaRPr lang="en-US" altLang="ja-JP" sz="2200" dirty="0">
              <a:latin typeface="ＭＳ ゴシック" pitchFamily="49" charset="-128"/>
              <a:ea typeface="ＭＳ ゴシック" pitchFamily="49" charset="-128"/>
            </a:endParaRPr>
          </a:p>
          <a:p>
            <a:pPr latinLnBrk="1" hangingPunct="0">
              <a:lnSpc>
                <a:spcPct val="150000"/>
              </a:lnSpc>
              <a:buNone/>
            </a:pPr>
            <a:r>
              <a:rPr lang="en-US" altLang="ja-JP" sz="2200" dirty="0" smtClean="0">
                <a:latin typeface="ＭＳ ゴシック" pitchFamily="49" charset="-128"/>
                <a:ea typeface="ＭＳ ゴシック" pitchFamily="49" charset="-128"/>
              </a:rPr>
              <a:t>                 </a:t>
            </a:r>
            <a:r>
              <a:rPr lang="ja-JP" altLang="en-US" sz="2200" dirty="0" smtClean="0">
                <a:latin typeface="ＭＳ ゴシック" pitchFamily="49" charset="-128"/>
                <a:ea typeface="ＭＳ ゴシック" pitchFamily="49" charset="-128"/>
              </a:rPr>
              <a:t>構成組織・地方連合会における討議</a:t>
            </a:r>
            <a:endParaRPr lang="ja-JP" altLang="ja-JP" sz="2200" dirty="0" smtClean="0">
              <a:latin typeface="ＭＳ ゴシック" pitchFamily="49" charset="-128"/>
              <a:ea typeface="ＭＳ ゴシック" pitchFamily="49" charset="-128"/>
            </a:endParaRPr>
          </a:p>
          <a:p>
            <a:pPr latinLnBrk="1" hangingPunct="0">
              <a:lnSpc>
                <a:spcPct val="150000"/>
              </a:lnSpc>
              <a:buNone/>
            </a:pPr>
            <a:r>
              <a:rPr lang="en-US" altLang="ja-JP" sz="2200" dirty="0" smtClean="0">
                <a:latin typeface="ＭＳ ゴシック" pitchFamily="49" charset="-128"/>
                <a:ea typeface="ＭＳ ゴシック" pitchFamily="49" charset="-128"/>
              </a:rPr>
              <a:t>2013</a:t>
            </a:r>
            <a:r>
              <a:rPr lang="ja-JP" altLang="ja-JP" sz="2200" dirty="0" smtClean="0">
                <a:latin typeface="ＭＳ ゴシック" pitchFamily="49" charset="-128"/>
                <a:ea typeface="ＭＳ ゴシック" pitchFamily="49" charset="-128"/>
              </a:rPr>
              <a:t>年</a:t>
            </a:r>
            <a:r>
              <a:rPr lang="en-US" altLang="ja-JP" sz="2200" dirty="0" smtClean="0">
                <a:latin typeface="ＭＳ ゴシック" pitchFamily="49" charset="-128"/>
                <a:ea typeface="ＭＳ ゴシック" pitchFamily="49" charset="-128"/>
              </a:rPr>
              <a:t> 2</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28</a:t>
            </a:r>
            <a:r>
              <a:rPr lang="ja-JP" altLang="ja-JP" sz="2200" dirty="0" smtClean="0">
                <a:latin typeface="ＭＳ ゴシック" pitchFamily="49" charset="-128"/>
                <a:ea typeface="ＭＳ ゴシック" pitchFamily="49" charset="-128"/>
              </a:rPr>
              <a:t>日　 意見集約締切</a:t>
            </a:r>
          </a:p>
          <a:p>
            <a:pPr latinLnBrk="1" hangingPunct="0">
              <a:lnSpc>
                <a:spcPct val="150000"/>
              </a:lnSpc>
              <a:buNone/>
            </a:pPr>
            <a:r>
              <a:rPr lang="en-US" altLang="ja-JP" sz="2200" dirty="0" smtClean="0">
                <a:latin typeface="ＭＳ ゴシック" pitchFamily="49" charset="-128"/>
                <a:ea typeface="ＭＳ ゴシック" pitchFamily="49" charset="-128"/>
              </a:rPr>
              <a:t>       3</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5</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男女平等推進員会、</a:t>
            </a:r>
            <a:r>
              <a:rPr lang="ja-JP" altLang="en-US" sz="2200" dirty="0" smtClean="0">
                <a:latin typeface="ＭＳ ゴシック" pitchFamily="49" charset="-128"/>
                <a:ea typeface="ＭＳ ゴシック" pitchFamily="49" charset="-128"/>
              </a:rPr>
              <a:t>ＷＧ</a:t>
            </a:r>
            <a:r>
              <a:rPr lang="ja-JP" altLang="ja-JP" sz="2200" dirty="0" smtClean="0">
                <a:latin typeface="ＭＳ ゴシック" pitchFamily="49" charset="-128"/>
                <a:ea typeface="ＭＳ ゴシック" pitchFamily="49" charset="-128"/>
              </a:rPr>
              <a:t>、</a:t>
            </a:r>
            <a:endParaRPr lang="en-US" altLang="ja-JP" sz="2200" dirty="0" smtClean="0">
              <a:latin typeface="ＭＳ ゴシック" pitchFamily="49" charset="-128"/>
              <a:ea typeface="ＭＳ ゴシック" pitchFamily="49" charset="-128"/>
            </a:endParaRPr>
          </a:p>
          <a:p>
            <a:pPr latinLnBrk="1" hangingPunct="0">
              <a:lnSpc>
                <a:spcPts val="1300"/>
              </a:lnSpc>
              <a:buNone/>
            </a:pPr>
            <a:r>
              <a:rPr lang="en-US" altLang="ja-JP"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地方連合会事務局長会議等で検討</a:t>
            </a:r>
          </a:p>
          <a:p>
            <a:pPr latinLnBrk="1" hangingPunct="0">
              <a:lnSpc>
                <a:spcPct val="150000"/>
              </a:lnSpc>
              <a:buNone/>
            </a:pPr>
            <a:r>
              <a:rPr lang="en-US" altLang="ja-JP" sz="2200" dirty="0" smtClean="0">
                <a:latin typeface="ＭＳ ゴシック" pitchFamily="49" charset="-128"/>
                <a:ea typeface="ＭＳ ゴシック" pitchFamily="49" charset="-128"/>
              </a:rPr>
              <a:t>       5</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16</a:t>
            </a:r>
            <a:r>
              <a:rPr lang="ja-JP" altLang="ja-JP" sz="2200" dirty="0" smtClean="0">
                <a:latin typeface="ＭＳ ゴシック" pitchFamily="49" charset="-128"/>
                <a:ea typeface="ＭＳ ゴシック" pitchFamily="49" charset="-128"/>
              </a:rPr>
              <a:t>日</a:t>
            </a:r>
            <a:r>
              <a:rPr lang="en-US" altLang="ja-JP"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第</a:t>
            </a:r>
            <a:r>
              <a:rPr lang="en-US" altLang="ja-JP" sz="2200" dirty="0" smtClean="0">
                <a:latin typeface="ＭＳ ゴシック" pitchFamily="49" charset="-128"/>
                <a:ea typeface="ＭＳ ゴシック" pitchFamily="49" charset="-128"/>
              </a:rPr>
              <a:t>20</a:t>
            </a:r>
            <a:r>
              <a:rPr lang="ja-JP" altLang="ja-JP" sz="2200" dirty="0" smtClean="0">
                <a:latin typeface="ＭＳ ゴシック" pitchFamily="49" charset="-128"/>
                <a:ea typeface="ＭＳ ゴシック" pitchFamily="49" charset="-128"/>
              </a:rPr>
              <a:t>回中央執行委員会</a:t>
            </a:r>
            <a:r>
              <a:rPr lang="ja-JP" altLang="en-US" sz="2200" dirty="0" smtClean="0">
                <a:latin typeface="ＭＳ ゴシック" pitchFamily="49" charset="-128"/>
                <a:ea typeface="ＭＳ ゴシック" pitchFamily="49" charset="-128"/>
              </a:rPr>
              <a:t>「推進</a:t>
            </a:r>
            <a:r>
              <a:rPr lang="ja-JP" altLang="ja-JP" sz="2200" dirty="0" smtClean="0">
                <a:latin typeface="ＭＳ ゴシック" pitchFamily="49" charset="-128"/>
                <a:ea typeface="ＭＳ ゴシック" pitchFamily="49" charset="-128"/>
              </a:rPr>
              <a:t>計画</a:t>
            </a:r>
            <a:r>
              <a:rPr lang="en-US" altLang="ja-JP" sz="2200" dirty="0" smtClean="0">
                <a:latin typeface="ＭＳ ゴシック" pitchFamily="49" charset="-128"/>
                <a:ea typeface="ＭＳ ゴシック" pitchFamily="49" charset="-128"/>
              </a:rPr>
              <a:t>(</a:t>
            </a:r>
            <a:r>
              <a:rPr lang="ja-JP" altLang="ja-JP" sz="2200" dirty="0" smtClean="0">
                <a:latin typeface="ＭＳ ゴシック" pitchFamily="49" charset="-128"/>
                <a:ea typeface="ＭＳ ゴシック" pitchFamily="49" charset="-128"/>
              </a:rPr>
              <a:t>案</a:t>
            </a:r>
            <a:r>
              <a:rPr lang="en-US" altLang="ja-JP" sz="2200" dirty="0" smtClean="0">
                <a:latin typeface="ＭＳ ゴシック" pitchFamily="49" charset="-128"/>
                <a:ea typeface="ＭＳ ゴシック" pitchFamily="49" charset="-128"/>
              </a:rPr>
              <a:t>)</a:t>
            </a:r>
            <a:r>
              <a:rPr lang="ja-JP" altLang="ja-JP" sz="2200" dirty="0" smtClean="0">
                <a:latin typeface="ＭＳ ゴシック" pitchFamily="49" charset="-128"/>
                <a:ea typeface="ＭＳ ゴシック" pitchFamily="49" charset="-128"/>
              </a:rPr>
              <a:t>」確認</a:t>
            </a:r>
          </a:p>
          <a:p>
            <a:pPr latinLnBrk="1" hangingPunct="0">
              <a:lnSpc>
                <a:spcPct val="150000"/>
              </a:lnSpc>
              <a:buNone/>
            </a:pPr>
            <a:r>
              <a:rPr lang="en-US" altLang="ja-JP" sz="2200" dirty="0" smtClean="0">
                <a:latin typeface="ＭＳ ゴシック" pitchFamily="49" charset="-128"/>
                <a:ea typeface="ＭＳ ゴシック" pitchFamily="49" charset="-128"/>
              </a:rPr>
              <a:t>       5</a:t>
            </a:r>
            <a:r>
              <a:rPr lang="ja-JP" altLang="ja-JP" sz="2200" dirty="0" smtClean="0">
                <a:latin typeface="ＭＳ ゴシック" pitchFamily="49" charset="-128"/>
                <a:ea typeface="ＭＳ ゴシック" pitchFamily="49" charset="-128"/>
              </a:rPr>
              <a:t>月</a:t>
            </a:r>
            <a:r>
              <a:rPr lang="en-US" altLang="ja-JP" sz="2200" dirty="0" smtClean="0">
                <a:latin typeface="ＭＳ ゴシック" pitchFamily="49" charset="-128"/>
                <a:ea typeface="ＭＳ ゴシック" pitchFamily="49" charset="-128"/>
              </a:rPr>
              <a:t>31</a:t>
            </a:r>
            <a:r>
              <a:rPr lang="ja-JP" altLang="ja-JP" sz="2200" dirty="0" smtClean="0">
                <a:latin typeface="ＭＳ ゴシック" pitchFamily="49" charset="-128"/>
                <a:ea typeface="ＭＳ ゴシック" pitchFamily="49" charset="-128"/>
              </a:rPr>
              <a:t>日</a:t>
            </a:r>
            <a:r>
              <a:rPr lang="en-US" altLang="ja-JP"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第</a:t>
            </a:r>
            <a:r>
              <a:rPr lang="en-US" altLang="ja-JP" sz="2200" dirty="0" smtClean="0">
                <a:latin typeface="ＭＳ ゴシック" pitchFamily="49" charset="-128"/>
                <a:ea typeface="ＭＳ ゴシック" pitchFamily="49" charset="-128"/>
              </a:rPr>
              <a:t>65</a:t>
            </a:r>
            <a:r>
              <a:rPr lang="ja-JP" altLang="ja-JP" sz="2200" dirty="0" smtClean="0">
                <a:latin typeface="ＭＳ ゴシック" pitchFamily="49" charset="-128"/>
                <a:ea typeface="ＭＳ ゴシック" pitchFamily="49" charset="-128"/>
              </a:rPr>
              <a:t>回中央委員会</a:t>
            </a:r>
            <a:endParaRPr lang="en-US" altLang="ja-JP" sz="2200" dirty="0" smtClean="0">
              <a:latin typeface="ＭＳ ゴシック" pitchFamily="49" charset="-128"/>
              <a:ea typeface="ＭＳ ゴシック" pitchFamily="49" charset="-128"/>
            </a:endParaRPr>
          </a:p>
          <a:p>
            <a:pPr latinLnBrk="1" hangingPunct="0">
              <a:lnSpc>
                <a:spcPts val="1300"/>
              </a:lnSpc>
              <a:buNone/>
            </a:pPr>
            <a:r>
              <a:rPr lang="ja-JP" altLang="en-US" sz="2200" dirty="0" smtClean="0">
                <a:latin typeface="ＭＳ ゴシック" pitchFamily="49" charset="-128"/>
                <a:ea typeface="ＭＳ ゴシック" pitchFamily="49" charset="-128"/>
              </a:rPr>
              <a:t>　　　　　　　　</a:t>
            </a:r>
            <a:r>
              <a:rPr lang="ja-JP" altLang="ja-JP" sz="2200" dirty="0" smtClean="0">
                <a:latin typeface="ＭＳ ゴシック" pitchFamily="49" charset="-128"/>
                <a:ea typeface="ＭＳ ゴシック" pitchFamily="49" charset="-128"/>
              </a:rPr>
              <a:t>「連合第</a:t>
            </a:r>
            <a:r>
              <a:rPr lang="en-US" altLang="ja-JP" sz="2200" dirty="0" smtClean="0">
                <a:latin typeface="ＭＳ ゴシック" pitchFamily="49" charset="-128"/>
                <a:ea typeface="ＭＳ ゴシック" pitchFamily="49" charset="-128"/>
              </a:rPr>
              <a:t>4</a:t>
            </a:r>
            <a:r>
              <a:rPr lang="ja-JP" altLang="ja-JP" sz="2200" dirty="0" smtClean="0">
                <a:latin typeface="ＭＳ ゴシック" pitchFamily="49" charset="-128"/>
                <a:ea typeface="ＭＳ ゴシック" pitchFamily="49" charset="-128"/>
              </a:rPr>
              <a:t>次男女平等参画推進計画」決定</a:t>
            </a:r>
            <a:endParaRPr lang="ja-JP" altLang="ja-JP" sz="2200" dirty="0">
              <a:latin typeface="ＭＳ ゴシック" pitchFamily="49" charset="-128"/>
              <a:ea typeface="ＭＳ ゴシック" pitchFamily="49" charset="-128"/>
            </a:endParaRPr>
          </a:p>
        </p:txBody>
      </p:sp>
      <p:sp>
        <p:nvSpPr>
          <p:cNvPr id="3" name="タイトル 2"/>
          <p:cNvSpPr>
            <a:spLocks noGrp="1"/>
          </p:cNvSpPr>
          <p:nvPr>
            <p:ph type="title"/>
          </p:nvPr>
        </p:nvSpPr>
        <p:spPr>
          <a:xfrm>
            <a:off x="-180528" y="274638"/>
            <a:ext cx="9505056" cy="562074"/>
          </a:xfrm>
          <a:ln w="19050">
            <a:solidFill>
              <a:schemeClr val="bg2">
                <a:lumMod val="50000"/>
              </a:schemeClr>
            </a:solidFill>
          </a:ln>
        </p:spPr>
        <p:txBody>
          <a:bodyPr>
            <a:normAutofit fontScale="90000"/>
          </a:bodyPr>
          <a:lstStyle/>
          <a:p>
            <a:pPr marL="354013"/>
            <a:r>
              <a:rPr kumimoji="1" lang="en-US" altLang="ja-JP" sz="3200" dirty="0" smtClean="0"/>
              <a:t>Ⅴ</a:t>
            </a:r>
            <a:r>
              <a:rPr kumimoji="1" lang="ja-JP" altLang="en-US" sz="3200" dirty="0" smtClean="0"/>
              <a:t>：スケジュール</a:t>
            </a:r>
            <a:endParaRPr kumimoji="1" lang="ja-JP"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980728"/>
            <a:ext cx="8435280" cy="5688632"/>
          </a:xfrm>
        </p:spPr>
        <p:txBody>
          <a:bodyPr>
            <a:noAutofit/>
          </a:bodyPr>
          <a:lstStyle/>
          <a:p>
            <a:pPr marL="720725" lvl="1" indent="-330200">
              <a:buClr>
                <a:srgbClr val="7030A0"/>
              </a:buClr>
              <a:buFont typeface="+mj-lt"/>
              <a:buAutoNum type="arabicPeriod"/>
            </a:pPr>
            <a:r>
              <a:rPr lang="en-US" altLang="ja-JP" sz="2400" dirty="0" smtClean="0">
                <a:solidFill>
                  <a:srgbClr val="7030A0"/>
                </a:solidFill>
              </a:rPr>
              <a:t>1989</a:t>
            </a:r>
            <a:r>
              <a:rPr lang="ja-JP" altLang="en-US" sz="2400" dirty="0" smtClean="0">
                <a:solidFill>
                  <a:srgbClr val="7030A0"/>
                </a:solidFill>
              </a:rPr>
              <a:t>年　連合結成時の基本文書「連合の進路」</a:t>
            </a:r>
            <a:endParaRPr lang="en-US" altLang="ja-JP" sz="2400" dirty="0" smtClean="0">
              <a:solidFill>
                <a:srgbClr val="7030A0"/>
              </a:solidFill>
            </a:endParaRPr>
          </a:p>
          <a:p>
            <a:pPr marL="984250" lvl="2">
              <a:buClr>
                <a:schemeClr val="bg2">
                  <a:lumMod val="50000"/>
                </a:schemeClr>
              </a:buClr>
              <a:buFont typeface="Wingdings" pitchFamily="2" charset="2"/>
              <a:buChar char="l"/>
            </a:pPr>
            <a:r>
              <a:rPr lang="ja-JP" altLang="en-US" sz="2000" dirty="0">
                <a:latin typeface="+mn-ea"/>
              </a:rPr>
              <a:t>労働運動を</a:t>
            </a:r>
            <a:r>
              <a:rPr lang="ja-JP" altLang="en-US" sz="2000" dirty="0" smtClean="0">
                <a:latin typeface="+mn-ea"/>
              </a:rPr>
              <a:t>始め、</a:t>
            </a:r>
            <a:r>
              <a:rPr lang="ja-JP" altLang="en-US" sz="2000" b="1" dirty="0" smtClean="0">
                <a:solidFill>
                  <a:srgbClr val="FF0000"/>
                </a:solidFill>
                <a:latin typeface="+mn-ea"/>
              </a:rPr>
              <a:t>あらゆる</a:t>
            </a:r>
            <a:r>
              <a:rPr lang="ja-JP" altLang="en-US" sz="2000" b="1" dirty="0">
                <a:solidFill>
                  <a:srgbClr val="FF0000"/>
                </a:solidFill>
                <a:latin typeface="+mn-ea"/>
              </a:rPr>
              <a:t>分野</a:t>
            </a:r>
            <a:r>
              <a:rPr lang="ja-JP" altLang="en-US" sz="2000" b="1" dirty="0" smtClean="0">
                <a:solidFill>
                  <a:srgbClr val="FF0000"/>
                </a:solidFill>
                <a:latin typeface="+mn-ea"/>
              </a:rPr>
              <a:t>に女性の積極的な参加</a:t>
            </a:r>
            <a:r>
              <a:rPr lang="ja-JP" altLang="en-US" sz="2000" dirty="0" smtClean="0">
                <a:latin typeface="+mn-ea"/>
              </a:rPr>
              <a:t>を進め、男女平等な社会の実現をはかる</a:t>
            </a:r>
            <a:endParaRPr lang="en-US" altLang="ja-JP" sz="2000" dirty="0" smtClean="0">
              <a:latin typeface="+mn-ea"/>
            </a:endParaRPr>
          </a:p>
          <a:p>
            <a:pPr lvl="2">
              <a:buClr>
                <a:schemeClr val="bg2">
                  <a:lumMod val="50000"/>
                </a:schemeClr>
              </a:buClr>
              <a:buFont typeface="Wingdings" pitchFamily="2" charset="2"/>
              <a:buChar char="l"/>
            </a:pPr>
            <a:endParaRPr lang="en-US" altLang="ja-JP" sz="2000" dirty="0" smtClean="0">
              <a:latin typeface="+mn-ea"/>
            </a:endParaRPr>
          </a:p>
          <a:p>
            <a:pPr marL="628650" lvl="1" indent="-236538">
              <a:buClr>
                <a:srgbClr val="7030A0"/>
              </a:buClr>
              <a:buFont typeface="+mj-ea"/>
              <a:buAutoNum type="arabicPeriod"/>
            </a:pPr>
            <a:r>
              <a:rPr lang="en-US" altLang="ja-JP" sz="2400" dirty="0">
                <a:solidFill>
                  <a:srgbClr val="7030A0"/>
                </a:solidFill>
              </a:rPr>
              <a:t>1991</a:t>
            </a:r>
            <a:r>
              <a:rPr lang="ja-JP" altLang="en-US" sz="2400" dirty="0" smtClean="0">
                <a:solidFill>
                  <a:srgbClr val="7030A0"/>
                </a:solidFill>
              </a:rPr>
              <a:t>年　第</a:t>
            </a:r>
            <a:r>
              <a:rPr lang="en-US" altLang="ja-JP" sz="2400" dirty="0" smtClean="0">
                <a:solidFill>
                  <a:srgbClr val="7030A0"/>
                </a:solidFill>
              </a:rPr>
              <a:t>1</a:t>
            </a:r>
            <a:r>
              <a:rPr lang="ja-JP" altLang="en-US" sz="2400" dirty="0" smtClean="0">
                <a:solidFill>
                  <a:srgbClr val="7030A0"/>
                </a:solidFill>
              </a:rPr>
              <a:t>次男女平等参画推進計画（～</a:t>
            </a:r>
            <a:r>
              <a:rPr lang="en-US" altLang="ja-JP" sz="2400" dirty="0" smtClean="0">
                <a:solidFill>
                  <a:srgbClr val="7030A0"/>
                </a:solidFill>
              </a:rPr>
              <a:t>2000</a:t>
            </a:r>
            <a:r>
              <a:rPr lang="ja-JP" altLang="en-US" sz="2400" dirty="0" smtClean="0">
                <a:solidFill>
                  <a:srgbClr val="7030A0"/>
                </a:solidFill>
              </a:rPr>
              <a:t>年）</a:t>
            </a:r>
            <a:endParaRPr lang="en-US" altLang="ja-JP" sz="2400" dirty="0" smtClean="0">
              <a:solidFill>
                <a:srgbClr val="7030A0"/>
              </a:solidFill>
            </a:endParaRPr>
          </a:p>
          <a:p>
            <a:pPr marL="982663" lvl="2">
              <a:buClr>
                <a:schemeClr val="bg2">
                  <a:lumMod val="50000"/>
                </a:schemeClr>
              </a:buClr>
              <a:buFont typeface="Wingdings" pitchFamily="2" charset="2"/>
              <a:buChar char="l"/>
            </a:pPr>
            <a:r>
              <a:rPr kumimoji="1" lang="ja-JP" altLang="en-US" sz="2000" dirty="0" smtClean="0"/>
              <a:t>各</a:t>
            </a:r>
            <a:r>
              <a:rPr kumimoji="1" lang="ja-JP" altLang="en-US" sz="2000" dirty="0"/>
              <a:t>組織</a:t>
            </a:r>
            <a:r>
              <a:rPr kumimoji="1" lang="ja-JP" altLang="en-US" sz="2000" dirty="0" smtClean="0"/>
              <a:t>の女性役員比率</a:t>
            </a:r>
            <a:r>
              <a:rPr kumimoji="1" lang="en-US" altLang="ja-JP" sz="2000" dirty="0" smtClean="0"/>
              <a:t>4.6</a:t>
            </a:r>
            <a:r>
              <a:rPr kumimoji="1" lang="ja-JP" altLang="en-US" sz="2000" dirty="0" smtClean="0"/>
              <a:t>％　</a:t>
            </a:r>
            <a:r>
              <a:rPr lang="ja-JP" altLang="en-US" sz="2000" dirty="0" smtClean="0"/>
              <a:t>⇒</a:t>
            </a:r>
            <a:r>
              <a:rPr lang="ja-JP" altLang="en-US" sz="2000" dirty="0" smtClean="0">
                <a:solidFill>
                  <a:srgbClr val="FF0000"/>
                </a:solidFill>
              </a:rPr>
              <a:t>　</a:t>
            </a:r>
            <a:r>
              <a:rPr lang="en-US" altLang="ja-JP" sz="2000" b="1" dirty="0" smtClean="0">
                <a:solidFill>
                  <a:srgbClr val="FF0000"/>
                </a:solidFill>
              </a:rPr>
              <a:t>200</a:t>
            </a:r>
            <a:r>
              <a:rPr kumimoji="1" lang="en-US" altLang="ja-JP" sz="2000" b="1" dirty="0" smtClean="0">
                <a:solidFill>
                  <a:srgbClr val="FF0000"/>
                </a:solidFill>
              </a:rPr>
              <a:t>0</a:t>
            </a:r>
            <a:r>
              <a:rPr kumimoji="1" lang="ja-JP" altLang="en-US" sz="2000" b="1" dirty="0" smtClean="0">
                <a:solidFill>
                  <a:srgbClr val="FF0000"/>
                </a:solidFill>
              </a:rPr>
              <a:t>年　</a:t>
            </a:r>
            <a:r>
              <a:rPr kumimoji="1" lang="en-US" altLang="ja-JP" sz="2000" b="1" dirty="0" smtClean="0">
                <a:solidFill>
                  <a:srgbClr val="FF0000"/>
                </a:solidFill>
              </a:rPr>
              <a:t>15</a:t>
            </a:r>
            <a:r>
              <a:rPr kumimoji="1" lang="ja-JP" altLang="en-US" sz="2000" b="1" dirty="0" smtClean="0">
                <a:solidFill>
                  <a:srgbClr val="FF0000"/>
                </a:solidFill>
              </a:rPr>
              <a:t>％（目標）</a:t>
            </a:r>
            <a:endParaRPr kumimoji="1" lang="en-US" altLang="ja-JP" sz="2000" b="1" dirty="0" smtClean="0">
              <a:solidFill>
                <a:srgbClr val="FF0000"/>
              </a:solidFill>
            </a:endParaRPr>
          </a:p>
          <a:p>
            <a:pPr marL="1257300" lvl="3">
              <a:buClr>
                <a:schemeClr val="bg2">
                  <a:lumMod val="50000"/>
                </a:schemeClr>
              </a:buClr>
              <a:buFont typeface="Wingdings" pitchFamily="2" charset="2"/>
              <a:buChar char="Ø"/>
            </a:pPr>
            <a:r>
              <a:rPr lang="ja-JP" altLang="en-US" dirty="0" smtClean="0"/>
              <a:t>取り組み方針その１～その４　　　　</a:t>
            </a:r>
            <a:r>
              <a:rPr lang="en-US" altLang="ja-JP" b="1" dirty="0" smtClean="0">
                <a:solidFill>
                  <a:srgbClr val="FF0000"/>
                </a:solidFill>
              </a:rPr>
              <a:t>1999</a:t>
            </a:r>
            <a:r>
              <a:rPr lang="ja-JP" altLang="en-US" b="1" dirty="0" smtClean="0">
                <a:solidFill>
                  <a:srgbClr val="FF0000"/>
                </a:solidFill>
              </a:rPr>
              <a:t>年</a:t>
            </a:r>
            <a:r>
              <a:rPr lang="en-US" altLang="ja-JP" b="1" dirty="0" smtClean="0">
                <a:solidFill>
                  <a:srgbClr val="FF0000"/>
                </a:solidFill>
              </a:rPr>
              <a:t>10</a:t>
            </a:r>
            <a:r>
              <a:rPr lang="ja-JP" altLang="en-US" b="1" dirty="0" smtClean="0">
                <a:solidFill>
                  <a:srgbClr val="FF0000"/>
                </a:solidFill>
              </a:rPr>
              <a:t>月実績　</a:t>
            </a:r>
            <a:r>
              <a:rPr lang="en-US" altLang="ja-JP" b="1" dirty="0" smtClean="0">
                <a:solidFill>
                  <a:srgbClr val="FF0000"/>
                </a:solidFill>
              </a:rPr>
              <a:t>6.9</a:t>
            </a:r>
            <a:r>
              <a:rPr lang="ja-JP" altLang="en-US" b="1" dirty="0" smtClean="0">
                <a:solidFill>
                  <a:srgbClr val="FF0000"/>
                </a:solidFill>
              </a:rPr>
              <a:t>％</a:t>
            </a:r>
            <a:endParaRPr lang="en-US" altLang="ja-JP" b="1" dirty="0" smtClean="0">
              <a:solidFill>
                <a:srgbClr val="FF0000"/>
              </a:solidFill>
            </a:endParaRPr>
          </a:p>
          <a:p>
            <a:pPr lvl="3">
              <a:buClr>
                <a:schemeClr val="bg2">
                  <a:lumMod val="50000"/>
                </a:schemeClr>
              </a:buClr>
              <a:buFont typeface="Wingdings" pitchFamily="2" charset="2"/>
              <a:buChar char="Ø"/>
            </a:pPr>
            <a:endParaRPr kumimoji="1" lang="en-US" altLang="ja-JP" sz="1800" b="1" dirty="0" smtClean="0">
              <a:solidFill>
                <a:srgbClr val="FF0000"/>
              </a:solidFill>
            </a:endParaRPr>
          </a:p>
          <a:p>
            <a:pPr marL="628650" lvl="1" indent="-236538">
              <a:buClr>
                <a:srgbClr val="7030A0"/>
              </a:buClr>
              <a:buFont typeface="+mj-ea"/>
              <a:buAutoNum type="arabicPeriod"/>
            </a:pPr>
            <a:r>
              <a:rPr lang="en-US" altLang="ja-JP" sz="2400" dirty="0">
                <a:solidFill>
                  <a:srgbClr val="7030A0"/>
                </a:solidFill>
              </a:rPr>
              <a:t>2000</a:t>
            </a:r>
            <a:r>
              <a:rPr lang="ja-JP" altLang="en-US" sz="2400" dirty="0" smtClean="0">
                <a:solidFill>
                  <a:srgbClr val="7030A0"/>
                </a:solidFill>
              </a:rPr>
              <a:t>年　第</a:t>
            </a:r>
            <a:r>
              <a:rPr lang="en-US" altLang="ja-JP" sz="2400" dirty="0" smtClean="0">
                <a:solidFill>
                  <a:srgbClr val="7030A0"/>
                </a:solidFill>
              </a:rPr>
              <a:t>2</a:t>
            </a:r>
            <a:r>
              <a:rPr lang="ja-JP" altLang="en-US" sz="2400" dirty="0" smtClean="0">
                <a:solidFill>
                  <a:srgbClr val="7030A0"/>
                </a:solidFill>
              </a:rPr>
              <a:t>次男女平等参画推進計画（</a:t>
            </a:r>
            <a:r>
              <a:rPr lang="ja-JP" altLang="en-US" sz="2400" dirty="0">
                <a:solidFill>
                  <a:srgbClr val="7030A0"/>
                </a:solidFill>
              </a:rPr>
              <a:t>～</a:t>
            </a:r>
            <a:r>
              <a:rPr lang="en-US" altLang="ja-JP" sz="2400" dirty="0" smtClean="0">
                <a:solidFill>
                  <a:srgbClr val="7030A0"/>
                </a:solidFill>
              </a:rPr>
              <a:t>2006</a:t>
            </a:r>
            <a:r>
              <a:rPr lang="ja-JP" altLang="en-US" sz="2400" dirty="0" smtClean="0">
                <a:solidFill>
                  <a:srgbClr val="7030A0"/>
                </a:solidFill>
              </a:rPr>
              <a:t>年）</a:t>
            </a:r>
            <a:endParaRPr lang="en-US" altLang="ja-JP" sz="2400" dirty="0" smtClean="0">
              <a:solidFill>
                <a:srgbClr val="7030A0"/>
              </a:solidFill>
            </a:endParaRPr>
          </a:p>
          <a:p>
            <a:pPr marL="984250" lvl="2">
              <a:buClr>
                <a:schemeClr val="bg2">
                  <a:lumMod val="50000"/>
                </a:schemeClr>
              </a:buClr>
              <a:buFont typeface="Wingdings" pitchFamily="2" charset="2"/>
              <a:buChar char="l"/>
            </a:pPr>
            <a:r>
              <a:rPr kumimoji="1" lang="ja-JP" altLang="en-US" sz="2000" b="1" dirty="0">
                <a:solidFill>
                  <a:srgbClr val="FF0000"/>
                </a:solidFill>
              </a:rPr>
              <a:t>連合諸機関</a:t>
            </a:r>
            <a:r>
              <a:rPr kumimoji="1" lang="ja-JP" altLang="en-US" sz="2000" b="1" dirty="0" smtClean="0">
                <a:solidFill>
                  <a:srgbClr val="FF0000"/>
                </a:solidFill>
              </a:rPr>
              <a:t>の女性参加率を</a:t>
            </a:r>
            <a:r>
              <a:rPr kumimoji="1" lang="en-US" altLang="ja-JP" sz="2000" b="1" dirty="0" smtClean="0">
                <a:solidFill>
                  <a:srgbClr val="FF0000"/>
                </a:solidFill>
              </a:rPr>
              <a:t>2006</a:t>
            </a:r>
            <a:r>
              <a:rPr kumimoji="1" lang="ja-JP" altLang="en-US" sz="2000" b="1" dirty="0" smtClean="0">
                <a:solidFill>
                  <a:srgbClr val="FF0000"/>
                </a:solidFill>
              </a:rPr>
              <a:t>年</a:t>
            </a:r>
            <a:r>
              <a:rPr kumimoji="1" lang="ja-JP" altLang="en-US" sz="2000" b="1" dirty="0">
                <a:solidFill>
                  <a:srgbClr val="FF0000"/>
                </a:solidFill>
              </a:rPr>
              <a:t>まで</a:t>
            </a:r>
            <a:r>
              <a:rPr kumimoji="1" lang="ja-JP" altLang="en-US" sz="2000" b="1" dirty="0" smtClean="0">
                <a:solidFill>
                  <a:srgbClr val="FF0000"/>
                </a:solidFill>
              </a:rPr>
              <a:t>に女性組合員比率</a:t>
            </a:r>
            <a:r>
              <a:rPr kumimoji="1" lang="ja-JP" altLang="en-US" sz="2000" dirty="0" smtClean="0"/>
              <a:t>とする</a:t>
            </a:r>
            <a:endParaRPr kumimoji="1" lang="en-US" altLang="ja-JP" sz="2000" dirty="0" smtClean="0"/>
          </a:p>
          <a:p>
            <a:pPr marL="630936" lvl="2" indent="0">
              <a:buNone/>
            </a:pPr>
            <a:r>
              <a:rPr lang="ja-JP" altLang="en-US" sz="2400" dirty="0"/>
              <a:t>　</a:t>
            </a:r>
            <a:r>
              <a:rPr lang="ja-JP" altLang="en-US" sz="2400" dirty="0" smtClean="0"/>
              <a:t>　</a:t>
            </a:r>
            <a:r>
              <a:rPr lang="ja-JP" altLang="en-US" sz="2000" dirty="0" smtClean="0"/>
              <a:t>考え方：仕事と家庭のバランスのとれた生活づくり</a:t>
            </a:r>
            <a:endParaRPr lang="en-US" altLang="ja-JP" sz="2000" dirty="0" smtClean="0"/>
          </a:p>
          <a:p>
            <a:pPr marL="1887538" lvl="2" indent="0">
              <a:buNone/>
            </a:pPr>
            <a:r>
              <a:rPr kumimoji="1" lang="ja-JP" altLang="en-US" sz="2000" dirty="0" smtClean="0"/>
              <a:t>労働組合自身の改革と組織の強化・拡大</a:t>
            </a:r>
            <a:endParaRPr kumimoji="1" lang="en-US" altLang="ja-JP" sz="2000" dirty="0" smtClean="0"/>
          </a:p>
          <a:p>
            <a:pPr marL="1887538" lvl="2" indent="0">
              <a:buNone/>
            </a:pPr>
            <a:r>
              <a:rPr lang="ja-JP" altLang="en-US" sz="2000" dirty="0" smtClean="0"/>
              <a:t>ポジティブ・アクションを柱の一つに</a:t>
            </a:r>
            <a:endParaRPr kumimoji="1" lang="ja-JP" altLang="en-US" sz="2000" dirty="0"/>
          </a:p>
        </p:txBody>
      </p:sp>
      <p:sp>
        <p:nvSpPr>
          <p:cNvPr id="2" name="タイトル 1"/>
          <p:cNvSpPr>
            <a:spLocks noGrp="1"/>
          </p:cNvSpPr>
          <p:nvPr>
            <p:ph type="title"/>
          </p:nvPr>
        </p:nvSpPr>
        <p:spPr>
          <a:xfrm>
            <a:off x="-180528" y="274638"/>
            <a:ext cx="9324528" cy="634082"/>
          </a:xfrm>
          <a:ln w="19050">
            <a:solidFill>
              <a:schemeClr val="bg2">
                <a:lumMod val="50000"/>
              </a:schemeClr>
            </a:solidFill>
          </a:ln>
        </p:spPr>
        <p:txBody>
          <a:bodyPr>
            <a:noAutofit/>
          </a:bodyPr>
          <a:lstStyle/>
          <a:p>
            <a:pPr marL="354013"/>
            <a:r>
              <a:rPr lang="en-US" altLang="ja-JP" sz="3200" dirty="0" smtClean="0"/>
              <a:t>Ⅰ</a:t>
            </a:r>
            <a:r>
              <a:rPr lang="ja-JP" altLang="en-US" sz="3200" dirty="0" err="1" smtClean="0"/>
              <a:t>．</a:t>
            </a:r>
            <a:r>
              <a:rPr kumimoji="1" lang="ja-JP" altLang="en-US" sz="3200" dirty="0" smtClean="0"/>
              <a:t>第</a:t>
            </a:r>
            <a:r>
              <a:rPr lang="ja-JP" altLang="en-US" sz="3200" dirty="0" smtClean="0"/>
              <a:t>１</a:t>
            </a:r>
            <a:r>
              <a:rPr kumimoji="1" lang="ja-JP" altLang="en-US" sz="3200" dirty="0" smtClean="0"/>
              <a:t>次、第</a:t>
            </a:r>
            <a:r>
              <a:rPr kumimoji="1" lang="en-US" altLang="ja-JP" sz="3200" dirty="0" smtClean="0"/>
              <a:t>2</a:t>
            </a:r>
            <a:r>
              <a:rPr kumimoji="1" lang="ja-JP" altLang="en-US" sz="3200" dirty="0" smtClean="0"/>
              <a:t>次男女平等推進計画</a:t>
            </a:r>
            <a:endParaRPr kumimoji="1" lang="ja-JP" altLang="en-US" sz="3200" dirty="0"/>
          </a:p>
        </p:txBody>
      </p:sp>
      <p:pic>
        <p:nvPicPr>
          <p:cNvPr id="5125" name="Picture 5" descr="C:\Users\sonezaki yosiharu\AppData\Local\Microsoft\Windows\Temporary Internet Files\Content.IE5\X0E1DDN8\MP900439393[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flipH="1">
            <a:off x="6852391" y="4621088"/>
            <a:ext cx="1752056" cy="2624336"/>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395536" y="692696"/>
            <a:ext cx="8748464" cy="6093296"/>
          </a:xfrm>
        </p:spPr>
        <p:txBody>
          <a:bodyPr>
            <a:noAutofit/>
          </a:bodyPr>
          <a:lstStyle/>
          <a:p>
            <a:pPr marL="446088" indent="-336550">
              <a:buClr>
                <a:srgbClr val="7030A0"/>
              </a:buClr>
              <a:buSzPct val="100000"/>
              <a:buFont typeface="+mj-lt"/>
              <a:buAutoNum type="arabicPeriod"/>
            </a:pPr>
            <a:r>
              <a:rPr kumimoji="1" lang="ja-JP" altLang="en-US" sz="1800" b="1" dirty="0" smtClean="0">
                <a:solidFill>
                  <a:srgbClr val="7030A0"/>
                </a:solidFill>
              </a:rPr>
              <a:t>めざすもの</a:t>
            </a:r>
            <a:r>
              <a:rPr lang="ja-JP" altLang="en-US" sz="1800" b="1" dirty="0" smtClean="0">
                <a:solidFill>
                  <a:srgbClr val="7030A0"/>
                </a:solidFill>
              </a:rPr>
              <a:t>の</a:t>
            </a:r>
            <a:r>
              <a:rPr kumimoji="1" lang="ja-JP" altLang="en-US" sz="1800" b="1" dirty="0" smtClean="0">
                <a:solidFill>
                  <a:srgbClr val="7030A0"/>
                </a:solidFill>
              </a:rPr>
              <a:t>明確化</a:t>
            </a:r>
            <a:endParaRPr kumimoji="1" lang="en-US" altLang="ja-JP" sz="1800" b="1" dirty="0" smtClean="0">
              <a:solidFill>
                <a:srgbClr val="7030A0"/>
              </a:solidFill>
            </a:endParaRPr>
          </a:p>
          <a:p>
            <a:pPr marL="633413" lvl="1" indent="-268288">
              <a:buFont typeface="+mj-ea"/>
              <a:buAutoNum type="circleNumDbPlain"/>
            </a:pPr>
            <a:r>
              <a:rPr lang="ja-JP" altLang="en-US" sz="1600" dirty="0" smtClean="0"/>
              <a:t>「仕事</a:t>
            </a:r>
            <a:r>
              <a:rPr lang="ja-JP" altLang="en-US" sz="1600" dirty="0"/>
              <a:t>に</a:t>
            </a:r>
            <a:r>
              <a:rPr lang="ja-JP" altLang="en-US" sz="1600" dirty="0" smtClean="0"/>
              <a:t>おける</a:t>
            </a:r>
            <a:r>
              <a:rPr lang="ja-JP" altLang="en-US" sz="1600" dirty="0"/>
              <a:t>男女</a:t>
            </a:r>
            <a:r>
              <a:rPr lang="ja-JP" altLang="en-US" sz="1600" dirty="0" smtClean="0"/>
              <a:t>平等参画」と「男女双方の仕事と生活の調和」の実現</a:t>
            </a:r>
            <a:endParaRPr lang="en-US" altLang="ja-JP" sz="1600" dirty="0" smtClean="0"/>
          </a:p>
          <a:p>
            <a:pPr marL="446088" indent="-336550">
              <a:buClr>
                <a:srgbClr val="7030A0"/>
              </a:buClr>
              <a:buSzPct val="100000"/>
              <a:buFont typeface="+mj-lt"/>
              <a:buAutoNum type="arabicPeriod"/>
            </a:pPr>
            <a:r>
              <a:rPr lang="ja-JP" altLang="en-US" sz="1800" b="1" dirty="0" smtClean="0">
                <a:solidFill>
                  <a:srgbClr val="7030A0"/>
                </a:solidFill>
              </a:rPr>
              <a:t>数値</a:t>
            </a:r>
            <a:r>
              <a:rPr lang="ja-JP" altLang="en-US" sz="1800" b="1" dirty="0">
                <a:solidFill>
                  <a:srgbClr val="7030A0"/>
                </a:solidFill>
              </a:rPr>
              <a:t>目標</a:t>
            </a:r>
            <a:r>
              <a:rPr lang="ja-JP" altLang="en-US" sz="1800" b="1" dirty="0" smtClean="0">
                <a:solidFill>
                  <a:srgbClr val="7030A0"/>
                </a:solidFill>
              </a:rPr>
              <a:t>と</a:t>
            </a:r>
            <a:r>
              <a:rPr lang="ja-JP" altLang="en-US" sz="1800" b="1" dirty="0">
                <a:solidFill>
                  <a:srgbClr val="7030A0"/>
                </a:solidFill>
              </a:rPr>
              <a:t>行動計画</a:t>
            </a:r>
            <a:r>
              <a:rPr lang="ja-JP" altLang="en-US" sz="1800" b="1" dirty="0" smtClean="0">
                <a:solidFill>
                  <a:srgbClr val="7030A0"/>
                </a:solidFill>
              </a:rPr>
              <a:t>の設定</a:t>
            </a:r>
            <a:endParaRPr lang="en-US" altLang="ja-JP" sz="1800" b="1" dirty="0" smtClean="0">
              <a:solidFill>
                <a:srgbClr val="7030A0"/>
              </a:solidFill>
            </a:endParaRPr>
          </a:p>
          <a:p>
            <a:pPr marL="633413" lvl="1" indent="-268288">
              <a:buFont typeface="+mj-ea"/>
              <a:buAutoNum type="circleNumDbPlain"/>
            </a:pPr>
            <a:r>
              <a:rPr lang="ja-JP" altLang="en-US" sz="1400" dirty="0" smtClean="0"/>
              <a:t>統一目標</a:t>
            </a:r>
            <a:endParaRPr lang="en-US" altLang="ja-JP" sz="1400" dirty="0" smtClean="0"/>
          </a:p>
          <a:p>
            <a:pPr marL="811213" lvl="2" indent="-209550">
              <a:buClr>
                <a:schemeClr val="bg2">
                  <a:lumMod val="50000"/>
                </a:schemeClr>
              </a:buClr>
              <a:buFont typeface="Wingdings" pitchFamily="2" charset="2"/>
              <a:buChar char="l"/>
            </a:pPr>
            <a:r>
              <a:rPr lang="ja-JP" altLang="en-US" sz="1400" dirty="0" smtClean="0"/>
              <a:t>運動方針への男女平等参画の明記 </a:t>
            </a:r>
            <a:r>
              <a:rPr lang="ja-JP" altLang="en-US" sz="1300" b="1" dirty="0" smtClean="0">
                <a:solidFill>
                  <a:srgbClr val="FF0000"/>
                </a:solidFill>
              </a:rPr>
              <a:t>⇒</a:t>
            </a:r>
            <a:r>
              <a:rPr lang="en-US" altLang="ja-JP" sz="1300" b="1" dirty="0" smtClean="0">
                <a:solidFill>
                  <a:srgbClr val="FF0000"/>
                </a:solidFill>
              </a:rPr>
              <a:t>53</a:t>
            </a:r>
            <a:r>
              <a:rPr lang="ja-JP" altLang="en-US" sz="1300" b="1" dirty="0" smtClean="0">
                <a:solidFill>
                  <a:srgbClr val="FF0000"/>
                </a:solidFill>
              </a:rPr>
              <a:t>構成組織のうち</a:t>
            </a:r>
            <a:r>
              <a:rPr lang="en-US" altLang="ja-JP" sz="1300" b="1" dirty="0" smtClean="0">
                <a:solidFill>
                  <a:srgbClr val="FF0000"/>
                </a:solidFill>
              </a:rPr>
              <a:t>35</a:t>
            </a:r>
            <a:r>
              <a:rPr lang="ja-JP" altLang="en-US" sz="1300" b="1" dirty="0" smtClean="0">
                <a:solidFill>
                  <a:srgbClr val="FF0000"/>
                </a:solidFill>
              </a:rPr>
              <a:t>組織（</a:t>
            </a:r>
            <a:r>
              <a:rPr lang="en-US" altLang="ja-JP" sz="1300" b="1" dirty="0" smtClean="0">
                <a:solidFill>
                  <a:srgbClr val="FF0000"/>
                </a:solidFill>
              </a:rPr>
              <a:t>66</a:t>
            </a:r>
            <a:r>
              <a:rPr lang="ja-JP" altLang="en-US" sz="1300" b="1" dirty="0" smtClean="0">
                <a:solidFill>
                  <a:srgbClr val="FF0000"/>
                </a:solidFill>
              </a:rPr>
              <a:t>％）、地方連合会はすべてで明記</a:t>
            </a:r>
            <a:endParaRPr lang="en-US" altLang="ja-JP" sz="1300" b="1" dirty="0" smtClean="0">
              <a:solidFill>
                <a:srgbClr val="FF0000"/>
              </a:solidFill>
            </a:endParaRPr>
          </a:p>
          <a:p>
            <a:pPr marL="811213" lvl="2" indent="-209550">
              <a:buClr>
                <a:schemeClr val="bg2">
                  <a:lumMod val="50000"/>
                </a:schemeClr>
              </a:buClr>
              <a:buFont typeface="Wingdings" pitchFamily="2" charset="2"/>
              <a:buChar char="l"/>
            </a:pPr>
            <a:r>
              <a:rPr lang="ja-JP" altLang="en-US" sz="1400" dirty="0" smtClean="0"/>
              <a:t>女性組合員比率の女性役員配置　　</a:t>
            </a:r>
            <a:r>
              <a:rPr lang="ja-JP" altLang="en-US" sz="1300" b="1" dirty="0" smtClean="0">
                <a:solidFill>
                  <a:srgbClr val="FF0000"/>
                </a:solidFill>
              </a:rPr>
              <a:t>⇒女性組合員</a:t>
            </a:r>
            <a:r>
              <a:rPr lang="en-US" altLang="ja-JP" sz="1300" b="1" dirty="0" smtClean="0">
                <a:solidFill>
                  <a:srgbClr val="FF0000"/>
                </a:solidFill>
              </a:rPr>
              <a:t>31.4</a:t>
            </a:r>
            <a:r>
              <a:rPr lang="ja-JP" altLang="en-US" sz="1300" b="1" dirty="0" smtClean="0">
                <a:solidFill>
                  <a:srgbClr val="FF0000"/>
                </a:solidFill>
              </a:rPr>
              <a:t>％：本部</a:t>
            </a:r>
            <a:r>
              <a:rPr lang="en-US" altLang="ja-JP" sz="1300" b="1" dirty="0" smtClean="0">
                <a:solidFill>
                  <a:srgbClr val="FF0000"/>
                </a:solidFill>
              </a:rPr>
              <a:t>26.3</a:t>
            </a:r>
            <a:r>
              <a:rPr lang="ja-JP" altLang="en-US" sz="1300" b="1" dirty="0" smtClean="0">
                <a:solidFill>
                  <a:srgbClr val="FF0000"/>
                </a:solidFill>
              </a:rPr>
              <a:t>％、構成組織</a:t>
            </a:r>
            <a:r>
              <a:rPr lang="en-US" altLang="ja-JP" sz="1300" b="1" dirty="0">
                <a:solidFill>
                  <a:srgbClr val="FF0000"/>
                </a:solidFill>
              </a:rPr>
              <a:t>9.3</a:t>
            </a:r>
            <a:r>
              <a:rPr lang="ja-JP" altLang="en-US" sz="1300" b="1" dirty="0" smtClean="0">
                <a:solidFill>
                  <a:srgbClr val="FF0000"/>
                </a:solidFill>
              </a:rPr>
              <a:t>％、地方連合会</a:t>
            </a:r>
            <a:r>
              <a:rPr lang="en-US" altLang="ja-JP" sz="1300" b="1" dirty="0" smtClean="0">
                <a:solidFill>
                  <a:srgbClr val="FF0000"/>
                </a:solidFill>
              </a:rPr>
              <a:t>6.6</a:t>
            </a:r>
            <a:r>
              <a:rPr lang="ja-JP" altLang="en-US" sz="1300" dirty="0" smtClean="0">
                <a:solidFill>
                  <a:srgbClr val="FF0000"/>
                </a:solidFill>
              </a:rPr>
              <a:t>％</a:t>
            </a:r>
            <a:endParaRPr lang="en-US" altLang="ja-JP" sz="1300" dirty="0" smtClean="0">
              <a:solidFill>
                <a:srgbClr val="FF0000"/>
              </a:solidFill>
            </a:endParaRPr>
          </a:p>
          <a:p>
            <a:pPr marL="811213" lvl="2" indent="-209550">
              <a:buClr>
                <a:schemeClr val="bg2">
                  <a:lumMod val="50000"/>
                </a:schemeClr>
              </a:buClr>
              <a:buFont typeface="Wingdings" pitchFamily="2" charset="2"/>
              <a:buChar char="l"/>
            </a:pPr>
            <a:r>
              <a:rPr lang="ja-JP" altLang="en-US" sz="1400" dirty="0" smtClean="0"/>
              <a:t>女性役員ゼロ組織をなくす</a:t>
            </a:r>
            <a:r>
              <a:rPr lang="ja-JP" altLang="en-US" sz="1300" dirty="0" smtClean="0"/>
              <a:t>　　　 </a:t>
            </a:r>
            <a:r>
              <a:rPr lang="ja-JP" altLang="en-US" sz="1300" dirty="0"/>
              <a:t>　</a:t>
            </a:r>
            <a:r>
              <a:rPr lang="ja-JP" altLang="en-US" sz="1300" dirty="0" smtClean="0"/>
              <a:t>     </a:t>
            </a:r>
            <a:r>
              <a:rPr lang="ja-JP" altLang="en-US" sz="1300" b="1" dirty="0" smtClean="0">
                <a:solidFill>
                  <a:srgbClr val="FF0000"/>
                </a:solidFill>
              </a:rPr>
              <a:t>⇒本部は選出、構成組織の</a:t>
            </a:r>
            <a:r>
              <a:rPr lang="en-US" altLang="ja-JP" sz="1300" b="1" dirty="0" smtClean="0">
                <a:solidFill>
                  <a:srgbClr val="FF0000"/>
                </a:solidFill>
              </a:rPr>
              <a:t>47.1</a:t>
            </a:r>
            <a:r>
              <a:rPr lang="ja-JP" altLang="en-US" sz="1300" b="1" dirty="0" smtClean="0">
                <a:solidFill>
                  <a:srgbClr val="FF0000"/>
                </a:solidFill>
              </a:rPr>
              <a:t>％、地方連合会の</a:t>
            </a:r>
            <a:r>
              <a:rPr lang="en-US" altLang="ja-JP" sz="1300" b="1" dirty="0" smtClean="0">
                <a:solidFill>
                  <a:srgbClr val="FF0000"/>
                </a:solidFill>
              </a:rPr>
              <a:t>1</a:t>
            </a:r>
            <a:r>
              <a:rPr lang="ja-JP" altLang="en-US" sz="1300" b="1" dirty="0">
                <a:solidFill>
                  <a:srgbClr val="FF0000"/>
                </a:solidFill>
              </a:rPr>
              <a:t>組織がゼロ</a:t>
            </a:r>
            <a:endParaRPr lang="en-US" altLang="ja-JP" sz="1300" b="1" dirty="0" smtClean="0">
              <a:solidFill>
                <a:srgbClr val="FF0000"/>
              </a:solidFill>
            </a:endParaRPr>
          </a:p>
          <a:p>
            <a:pPr marL="633413" lvl="1" indent="-268288">
              <a:buFont typeface="+mj-ea"/>
              <a:buAutoNum type="circleNumDbPlain"/>
            </a:pPr>
            <a:r>
              <a:rPr lang="ja-JP" altLang="en-US" sz="1400" dirty="0" smtClean="0"/>
              <a:t>行動目標（仕事や組合活動の見直し）</a:t>
            </a:r>
            <a:endParaRPr lang="en-US" altLang="ja-JP" sz="1400" dirty="0" smtClean="0"/>
          </a:p>
          <a:p>
            <a:pPr marL="811213" lvl="2" indent="-209550">
              <a:buClr>
                <a:schemeClr val="bg2">
                  <a:lumMod val="50000"/>
                </a:schemeClr>
              </a:buClr>
              <a:buFont typeface="Wingdings" pitchFamily="2" charset="2"/>
              <a:buChar char="l"/>
            </a:pPr>
            <a:r>
              <a:rPr lang="ja-JP" altLang="en-US" sz="1400" dirty="0" smtClean="0"/>
              <a:t>仕事のあり方／配置の見直し</a:t>
            </a:r>
            <a:r>
              <a:rPr lang="en-US" altLang="ja-JP" sz="1400" dirty="0" smtClean="0"/>
              <a:t>/</a:t>
            </a:r>
            <a:r>
              <a:rPr lang="ja-JP" altLang="en-US" sz="1400" dirty="0" smtClean="0"/>
              <a:t>業務遂行上の責任を男女ともに担う</a:t>
            </a:r>
            <a:r>
              <a:rPr lang="en-US" altLang="ja-JP" sz="1400" dirty="0" smtClean="0"/>
              <a:t>/</a:t>
            </a:r>
            <a:r>
              <a:rPr lang="ja-JP" altLang="en-US" sz="1400" dirty="0" smtClean="0"/>
              <a:t>男性の働き方の見直し</a:t>
            </a:r>
            <a:r>
              <a:rPr lang="en-US" altLang="ja-JP" sz="1400" dirty="0" smtClean="0"/>
              <a:t>/</a:t>
            </a:r>
          </a:p>
          <a:p>
            <a:pPr marL="811213" lvl="2" indent="-209550">
              <a:buClr>
                <a:schemeClr val="bg2">
                  <a:lumMod val="50000"/>
                </a:schemeClr>
              </a:buClr>
              <a:buNone/>
            </a:pPr>
            <a:r>
              <a:rPr lang="ja-JP" altLang="en-US" sz="1400" dirty="0" smtClean="0"/>
              <a:t>　　</a:t>
            </a:r>
            <a:r>
              <a:rPr lang="en-US" altLang="ja-JP" sz="1400" dirty="0" smtClean="0"/>
              <a:t>                      </a:t>
            </a:r>
            <a:r>
              <a:rPr lang="ja-JP" altLang="en-US" sz="1400" dirty="0" smtClean="0"/>
              <a:t>女性のキャリアアップの道筋を示す</a:t>
            </a:r>
            <a:endParaRPr lang="en-US" altLang="ja-JP" sz="1400" dirty="0" smtClean="0"/>
          </a:p>
          <a:p>
            <a:pPr marL="811213" lvl="2" indent="-209550">
              <a:buClr>
                <a:schemeClr val="bg2">
                  <a:lumMod val="50000"/>
                </a:schemeClr>
              </a:buClr>
              <a:buFont typeface="Wingdings" pitchFamily="2" charset="2"/>
              <a:buChar char="l"/>
            </a:pPr>
            <a:r>
              <a:rPr lang="ja-JP" altLang="en-US" sz="1400" dirty="0" smtClean="0"/>
              <a:t>組  合  活  動／活動スタイルの見直し</a:t>
            </a:r>
            <a:r>
              <a:rPr lang="en-US" altLang="ja-JP" sz="1400" dirty="0" smtClean="0"/>
              <a:t>/</a:t>
            </a:r>
            <a:r>
              <a:rPr lang="ja-JP" altLang="en-US" sz="1400" dirty="0" smtClean="0"/>
              <a:t>仕事と生活の調和の実現</a:t>
            </a:r>
            <a:r>
              <a:rPr lang="en-US" altLang="ja-JP" sz="1400" dirty="0" smtClean="0"/>
              <a:t>/</a:t>
            </a:r>
          </a:p>
          <a:p>
            <a:pPr marL="2065338" lvl="2" indent="-1463675">
              <a:buNone/>
            </a:pPr>
            <a:r>
              <a:rPr lang="en-US" altLang="ja-JP" sz="1400" dirty="0"/>
              <a:t> </a:t>
            </a:r>
            <a:r>
              <a:rPr lang="en-US" altLang="ja-JP" sz="1400" dirty="0" smtClean="0"/>
              <a:t>                        </a:t>
            </a:r>
            <a:r>
              <a:rPr lang="ja-JP" altLang="en-US" sz="1400" dirty="0" smtClean="0"/>
              <a:t>女性組合員への積極的アプローチと女性活動担当者への情報提供</a:t>
            </a:r>
            <a:r>
              <a:rPr lang="en-US" altLang="ja-JP" sz="1400" dirty="0" smtClean="0"/>
              <a:t>/</a:t>
            </a:r>
          </a:p>
          <a:p>
            <a:pPr marL="2065338" lvl="2" indent="-1463675">
              <a:buNone/>
            </a:pPr>
            <a:r>
              <a:rPr lang="en-US" altLang="ja-JP" sz="1400" dirty="0"/>
              <a:t> </a:t>
            </a:r>
            <a:r>
              <a:rPr lang="en-US" altLang="ja-JP" sz="1400" dirty="0" smtClean="0"/>
              <a:t>                        </a:t>
            </a:r>
            <a:r>
              <a:rPr lang="ja-JP" altLang="en-US" sz="1400" dirty="0" smtClean="0"/>
              <a:t>組合活動における次世代行動計画の策定、正社員・正職員以外の組織化推進</a:t>
            </a:r>
            <a:r>
              <a:rPr lang="en-US" altLang="ja-JP" sz="1400" dirty="0" smtClean="0"/>
              <a:t>/</a:t>
            </a:r>
          </a:p>
          <a:p>
            <a:pPr marL="2065338" lvl="2" indent="-1463675">
              <a:buNone/>
            </a:pPr>
            <a:r>
              <a:rPr lang="en-US" altLang="ja-JP" sz="1400" dirty="0"/>
              <a:t> </a:t>
            </a:r>
            <a:r>
              <a:rPr lang="en-US" altLang="ja-JP" sz="1400" dirty="0" smtClean="0"/>
              <a:t>                        </a:t>
            </a:r>
            <a:r>
              <a:rPr lang="ja-JP" altLang="en-US" sz="1400" dirty="0" smtClean="0"/>
              <a:t>女性が働ける環境整備</a:t>
            </a:r>
            <a:endParaRPr lang="en-US" altLang="ja-JP" sz="1400" dirty="0" smtClean="0"/>
          </a:p>
          <a:p>
            <a:pPr marL="633413" lvl="1" indent="-268288">
              <a:buFont typeface="+mj-ea"/>
              <a:buAutoNum type="circleNumDbPlain"/>
            </a:pPr>
            <a:r>
              <a:rPr lang="ja-JP" altLang="en-US" sz="1400" dirty="0"/>
              <a:t>行動</a:t>
            </a:r>
            <a:r>
              <a:rPr lang="ja-JP" altLang="en-US" sz="1400" dirty="0" smtClean="0"/>
              <a:t>目標（取り組み目標）</a:t>
            </a:r>
            <a:endParaRPr lang="en-US" altLang="ja-JP" sz="1400" dirty="0" smtClean="0"/>
          </a:p>
          <a:p>
            <a:pPr marL="811213" lvl="2" indent="-209550">
              <a:buClr>
                <a:schemeClr val="bg2">
                  <a:lumMod val="50000"/>
                </a:schemeClr>
              </a:buClr>
              <a:buFont typeface="Wingdings" pitchFamily="2" charset="2"/>
              <a:buChar char="l"/>
            </a:pPr>
            <a:r>
              <a:rPr lang="ja-JP" altLang="en-US" sz="1400" dirty="0" smtClean="0"/>
              <a:t>男女平等参画推進を運動方針に明記</a:t>
            </a:r>
            <a:r>
              <a:rPr lang="ja-JP" altLang="en-US" sz="1300" dirty="0" smtClean="0"/>
              <a:t>　 </a:t>
            </a:r>
            <a:r>
              <a:rPr lang="ja-JP" altLang="en-US" sz="1300" b="1" dirty="0" smtClean="0">
                <a:solidFill>
                  <a:srgbClr val="FF0000"/>
                </a:solidFill>
              </a:rPr>
              <a:t>⇒ 構成組織の約</a:t>
            </a:r>
            <a:r>
              <a:rPr lang="en-US" altLang="ja-JP" sz="1300" b="1" dirty="0" smtClean="0">
                <a:solidFill>
                  <a:srgbClr val="FF0000"/>
                </a:solidFill>
              </a:rPr>
              <a:t>7</a:t>
            </a:r>
            <a:r>
              <a:rPr lang="ja-JP" altLang="en-US" sz="1300" b="1" dirty="0" smtClean="0">
                <a:solidFill>
                  <a:srgbClr val="FF0000"/>
                </a:solidFill>
              </a:rPr>
              <a:t>割、地方連合会はすべてが明記</a:t>
            </a:r>
            <a:r>
              <a:rPr lang="ja-JP" altLang="en-US" sz="1300" dirty="0" smtClean="0">
                <a:solidFill>
                  <a:srgbClr val="FF0000"/>
                </a:solidFill>
              </a:rPr>
              <a:t> </a:t>
            </a:r>
            <a:endParaRPr lang="en-US" altLang="ja-JP" sz="1300" dirty="0" smtClean="0">
              <a:solidFill>
                <a:srgbClr val="FF0000"/>
              </a:solidFill>
            </a:endParaRPr>
          </a:p>
          <a:p>
            <a:pPr marL="811213" lvl="2" indent="-209550">
              <a:buClr>
                <a:schemeClr val="bg2">
                  <a:lumMod val="50000"/>
                </a:schemeClr>
              </a:buClr>
              <a:buFont typeface="Wingdings" pitchFamily="2" charset="2"/>
              <a:buChar char="l"/>
            </a:pPr>
            <a:r>
              <a:rPr lang="ja-JP" altLang="en-US" sz="1400" dirty="0" smtClean="0"/>
              <a:t>男女平等参画推進計画の策定</a:t>
            </a:r>
            <a:r>
              <a:rPr lang="ja-JP" altLang="en-US" sz="900" dirty="0" smtClean="0"/>
              <a:t>　             </a:t>
            </a:r>
            <a:r>
              <a:rPr lang="ja-JP" altLang="en-US" sz="800" dirty="0" smtClean="0"/>
              <a:t>   </a:t>
            </a:r>
            <a:r>
              <a:rPr lang="ja-JP" altLang="en-US" sz="1300" b="1" dirty="0" smtClean="0">
                <a:solidFill>
                  <a:srgbClr val="FF0000"/>
                </a:solidFill>
              </a:rPr>
              <a:t>⇒ 構成組織の約</a:t>
            </a:r>
            <a:r>
              <a:rPr lang="en-US" altLang="ja-JP" sz="1300" b="1" dirty="0" smtClean="0">
                <a:solidFill>
                  <a:srgbClr val="FF0000"/>
                </a:solidFill>
              </a:rPr>
              <a:t>6</a:t>
            </a:r>
            <a:r>
              <a:rPr lang="ja-JP" altLang="en-US" sz="1300" b="1" dirty="0" smtClean="0">
                <a:solidFill>
                  <a:srgbClr val="FF0000"/>
                </a:solidFill>
              </a:rPr>
              <a:t>割、地方連合会はほぼすべてが策定</a:t>
            </a:r>
            <a:endParaRPr lang="en-US" altLang="ja-JP" sz="1300" b="1" dirty="0" smtClean="0">
              <a:solidFill>
                <a:srgbClr val="FF0000"/>
              </a:solidFill>
            </a:endParaRPr>
          </a:p>
          <a:p>
            <a:pPr marL="811213" lvl="2" indent="-209550">
              <a:buClr>
                <a:schemeClr val="bg2">
                  <a:lumMod val="50000"/>
                </a:schemeClr>
              </a:buClr>
              <a:buFont typeface="Wingdings" pitchFamily="2" charset="2"/>
              <a:buChar char="l"/>
            </a:pPr>
            <a:r>
              <a:rPr lang="ja-JP" altLang="en-US" sz="1400" dirty="0" smtClean="0"/>
              <a:t>男女平等参画の実態把握                </a:t>
            </a:r>
            <a:r>
              <a:rPr lang="ja-JP" altLang="en-US" sz="1300" dirty="0" smtClean="0"/>
              <a:t>　</a:t>
            </a:r>
            <a:r>
              <a:rPr lang="ja-JP" altLang="en-US" sz="1300" b="1" dirty="0" smtClean="0">
                <a:solidFill>
                  <a:srgbClr val="FF0000"/>
                </a:solidFill>
              </a:rPr>
              <a:t>⇒ 構成組織と地方連合会は毎年、単組</a:t>
            </a:r>
            <a:r>
              <a:rPr lang="en-US" altLang="ja-JP" sz="1300" b="1" dirty="0" smtClean="0">
                <a:solidFill>
                  <a:srgbClr val="FF0000"/>
                </a:solidFill>
              </a:rPr>
              <a:t>(1000</a:t>
            </a:r>
            <a:r>
              <a:rPr lang="ja-JP" altLang="en-US" sz="1300" b="1" dirty="0" smtClean="0">
                <a:solidFill>
                  <a:srgbClr val="FF0000"/>
                </a:solidFill>
              </a:rPr>
              <a:t>）は</a:t>
            </a:r>
            <a:r>
              <a:rPr lang="en-US" altLang="ja-JP" sz="1300" b="1" dirty="0" smtClean="0">
                <a:solidFill>
                  <a:srgbClr val="FF0000"/>
                </a:solidFill>
              </a:rPr>
              <a:t>2</a:t>
            </a:r>
            <a:r>
              <a:rPr lang="ja-JP" altLang="en-US" sz="1300" b="1" dirty="0" smtClean="0">
                <a:solidFill>
                  <a:srgbClr val="FF0000"/>
                </a:solidFill>
              </a:rPr>
              <a:t>年毎調査を実施</a:t>
            </a:r>
            <a:endParaRPr lang="en-US" altLang="ja-JP" sz="1300" b="1" dirty="0" smtClean="0">
              <a:solidFill>
                <a:srgbClr val="FF0000"/>
              </a:solidFill>
            </a:endParaRPr>
          </a:p>
          <a:p>
            <a:pPr marL="811213" lvl="2" indent="-209550">
              <a:buClr>
                <a:schemeClr val="bg2">
                  <a:lumMod val="50000"/>
                </a:schemeClr>
              </a:buClr>
              <a:buFont typeface="Wingdings" pitchFamily="2" charset="2"/>
              <a:buChar char="l"/>
            </a:pPr>
            <a:r>
              <a:rPr lang="ja-JP" altLang="en-US" sz="1400" dirty="0" smtClean="0"/>
              <a:t>リーダー養成講座等の実施</a:t>
            </a:r>
            <a:r>
              <a:rPr lang="ja-JP" altLang="en-US" sz="1300" dirty="0" smtClean="0"/>
              <a:t>　               </a:t>
            </a:r>
            <a:r>
              <a:rPr lang="ja-JP" altLang="en-US" sz="1300" b="1" dirty="0" smtClean="0">
                <a:solidFill>
                  <a:srgbClr val="FF0000"/>
                </a:solidFill>
              </a:rPr>
              <a:t>⇒ 構成組織・単組の役員、地方連合会の担当者を中心に毎年開催</a:t>
            </a:r>
            <a:endParaRPr lang="en-US" altLang="ja-JP" sz="1300" b="1" dirty="0" smtClean="0">
              <a:solidFill>
                <a:srgbClr val="FF0000"/>
              </a:solidFill>
            </a:endParaRPr>
          </a:p>
          <a:p>
            <a:pPr marL="811213" lvl="2" indent="-209550">
              <a:buClr>
                <a:schemeClr val="bg2">
                  <a:lumMod val="50000"/>
                </a:schemeClr>
              </a:buClr>
              <a:buFont typeface="Wingdings" pitchFamily="2" charset="2"/>
              <a:buChar char="l"/>
            </a:pPr>
            <a:r>
              <a:rPr lang="ja-JP" altLang="en-US" sz="1400" dirty="0" smtClean="0"/>
              <a:t>男女平等参画推進のためのマニュアルの作成　</a:t>
            </a:r>
            <a:r>
              <a:rPr lang="ja-JP" altLang="en-US" sz="1300" dirty="0"/>
              <a:t>　</a:t>
            </a:r>
            <a:r>
              <a:rPr lang="ja-JP" altLang="en-US" sz="1300" b="1" dirty="0" smtClean="0">
                <a:solidFill>
                  <a:srgbClr val="FF0000"/>
                </a:solidFill>
              </a:rPr>
              <a:t>⇒ 残り</a:t>
            </a:r>
            <a:r>
              <a:rPr lang="en-US" altLang="ja-JP" sz="1300" b="1" dirty="0">
                <a:solidFill>
                  <a:srgbClr val="FF0000"/>
                </a:solidFill>
              </a:rPr>
              <a:t>2</a:t>
            </a:r>
            <a:r>
              <a:rPr lang="ja-JP" altLang="en-US" sz="1300" b="1" dirty="0">
                <a:solidFill>
                  <a:srgbClr val="FF0000"/>
                </a:solidFill>
              </a:rPr>
              <a:t>年の取り組みとして事例集作成</a:t>
            </a:r>
            <a:endParaRPr lang="en-US" altLang="ja-JP" sz="1300" b="1" dirty="0" smtClean="0"/>
          </a:p>
        </p:txBody>
      </p:sp>
      <p:sp>
        <p:nvSpPr>
          <p:cNvPr id="4" name="タイトル 3"/>
          <p:cNvSpPr>
            <a:spLocks noGrp="1"/>
          </p:cNvSpPr>
          <p:nvPr>
            <p:ph type="title"/>
          </p:nvPr>
        </p:nvSpPr>
        <p:spPr>
          <a:xfrm>
            <a:off x="-180528" y="116632"/>
            <a:ext cx="9505056" cy="562074"/>
          </a:xfrm>
          <a:ln w="19050">
            <a:solidFill>
              <a:schemeClr val="bg2">
                <a:lumMod val="50000"/>
              </a:schemeClr>
            </a:solidFill>
          </a:ln>
        </p:spPr>
        <p:txBody>
          <a:bodyPr>
            <a:noAutofit/>
          </a:bodyPr>
          <a:lstStyle/>
          <a:p>
            <a:pPr marL="354013"/>
            <a:r>
              <a:rPr lang="en-US" altLang="ja-JP" sz="3200" dirty="0" smtClean="0"/>
              <a:t>Ⅱ</a:t>
            </a:r>
            <a:r>
              <a:rPr lang="ja-JP" altLang="en-US" sz="3200" dirty="0" err="1" smtClean="0"/>
              <a:t>．</a:t>
            </a:r>
            <a:r>
              <a:rPr lang="ja-JP" altLang="en-US" sz="3200" dirty="0" smtClean="0"/>
              <a:t>第</a:t>
            </a:r>
            <a:r>
              <a:rPr lang="en-US" altLang="ja-JP" sz="3200" dirty="0" smtClean="0"/>
              <a:t>3</a:t>
            </a:r>
            <a:r>
              <a:rPr lang="ja-JP" altLang="en-US" sz="3200" dirty="0" smtClean="0"/>
              <a:t>次</a:t>
            </a:r>
            <a:r>
              <a:rPr lang="ja-JP" altLang="en-US" sz="3200" dirty="0"/>
              <a:t>男女平等推進</a:t>
            </a:r>
            <a:r>
              <a:rPr lang="ja-JP" altLang="en-US" sz="3200" dirty="0" smtClean="0"/>
              <a:t>計画（その１）</a:t>
            </a:r>
            <a:endParaRPr kumimoji="1" lang="ja-JP" altLang="en-US" sz="3200" dirty="0"/>
          </a:p>
        </p:txBody>
      </p:sp>
      <p:sp>
        <p:nvSpPr>
          <p:cNvPr id="5" name="テキスト ボックス 4"/>
          <p:cNvSpPr txBox="1"/>
          <p:nvPr/>
        </p:nvSpPr>
        <p:spPr>
          <a:xfrm>
            <a:off x="5868144" y="6309320"/>
            <a:ext cx="2880320" cy="307777"/>
          </a:xfrm>
          <a:prstGeom prst="rect">
            <a:avLst/>
          </a:prstGeom>
          <a:noFill/>
          <a:ln>
            <a:solidFill>
              <a:schemeClr val="bg2">
                <a:lumMod val="50000"/>
              </a:schemeClr>
            </a:solidFill>
          </a:ln>
        </p:spPr>
        <p:txBody>
          <a:bodyPr wrap="square" rtlCol="0" anchor="ctr">
            <a:spAutoFit/>
          </a:bodyPr>
          <a:lstStyle/>
          <a:p>
            <a:pPr algn="ctr"/>
            <a:r>
              <a:rPr kumimoji="1" lang="ja-JP" altLang="en-US" sz="1400" b="1" dirty="0" smtClean="0">
                <a:solidFill>
                  <a:srgbClr val="FF0000"/>
                </a:solidFill>
              </a:rPr>
              <a:t>実績は、</a:t>
            </a:r>
            <a:r>
              <a:rPr kumimoji="1" lang="en-US" altLang="ja-JP" sz="1400" b="1" dirty="0" smtClean="0">
                <a:solidFill>
                  <a:srgbClr val="FF0000"/>
                </a:solidFill>
              </a:rPr>
              <a:t>2011</a:t>
            </a:r>
            <a:r>
              <a:rPr kumimoji="1" lang="ja-JP" altLang="en-US" sz="1400" b="1" dirty="0" smtClean="0">
                <a:solidFill>
                  <a:srgbClr val="FF0000"/>
                </a:solidFill>
              </a:rPr>
              <a:t>年</a:t>
            </a:r>
            <a:r>
              <a:rPr kumimoji="1" lang="en-US" altLang="ja-JP" sz="1400" b="1" dirty="0" smtClean="0">
                <a:solidFill>
                  <a:srgbClr val="FF0000"/>
                </a:solidFill>
              </a:rPr>
              <a:t>12</a:t>
            </a:r>
            <a:r>
              <a:rPr kumimoji="1" lang="ja-JP" altLang="en-US" sz="1400" b="1" dirty="0" smtClean="0">
                <a:solidFill>
                  <a:srgbClr val="FF0000"/>
                </a:solidFill>
              </a:rPr>
              <a:t>月現在</a:t>
            </a:r>
            <a:endParaRPr kumimoji="1" lang="ja-JP" altLang="en-US" sz="1400" b="1" dirty="0">
              <a:solidFill>
                <a:srgbClr val="FF0000"/>
              </a:solidFill>
            </a:endParaRPr>
          </a:p>
        </p:txBody>
      </p:sp>
    </p:spTree>
    <p:extLst>
      <p:ext uri="{BB962C8B-B14F-4D97-AF65-F5344CB8AC3E}">
        <p14:creationId xmlns="" xmlns:p14="http://schemas.microsoft.com/office/powerpoint/2010/main" val="3403038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251520" y="908720"/>
            <a:ext cx="9145016" cy="5400600"/>
          </a:xfrm>
        </p:spPr>
        <p:txBody>
          <a:bodyPr>
            <a:noAutofit/>
          </a:bodyPr>
          <a:lstStyle/>
          <a:p>
            <a:pPr marL="536575" lvl="1" indent="-274638">
              <a:buFont typeface="+mj-ea"/>
              <a:buAutoNum type="circleNumDbPlain" startAt="4"/>
            </a:pPr>
            <a:r>
              <a:rPr lang="ja-JP" altLang="en-US" sz="1600" dirty="0" smtClean="0"/>
              <a:t>男女平等参画目標（数値目標）</a:t>
            </a:r>
            <a:endParaRPr lang="en-US" altLang="ja-JP" sz="1600" dirty="0" smtClean="0"/>
          </a:p>
          <a:p>
            <a:pPr marL="811213" lvl="1" indent="-250825">
              <a:buFont typeface="Wingdings" pitchFamily="2" charset="2"/>
              <a:buChar char="l"/>
            </a:pPr>
            <a:r>
              <a:rPr lang="ja-JP" altLang="en-US" sz="1400" dirty="0" smtClean="0"/>
              <a:t>女性組合員比率</a:t>
            </a:r>
            <a:r>
              <a:rPr lang="en-US" altLang="ja-JP" sz="1400" dirty="0" smtClean="0"/>
              <a:t>50</a:t>
            </a:r>
            <a:r>
              <a:rPr lang="ja-JP" altLang="en-US" sz="1400" dirty="0" smtClean="0"/>
              <a:t>％以上の構成組織（</a:t>
            </a:r>
            <a:r>
              <a:rPr lang="en-US" altLang="ja-JP" sz="1400" dirty="0" smtClean="0"/>
              <a:t>7</a:t>
            </a:r>
            <a:r>
              <a:rPr lang="ja-JP" altLang="en-US" sz="1400" dirty="0" smtClean="0"/>
              <a:t>組織）</a:t>
            </a:r>
            <a:endParaRPr lang="en-US" altLang="ja-JP" sz="1400" dirty="0" smtClean="0"/>
          </a:p>
          <a:p>
            <a:pPr marL="982663" lvl="2" indent="-171450" defTabSz="900113">
              <a:buClr>
                <a:schemeClr val="bg2">
                  <a:lumMod val="50000"/>
                </a:schemeClr>
              </a:buClr>
              <a:buFont typeface="Wingdings" pitchFamily="2" charset="2"/>
              <a:buChar char="Ø"/>
            </a:pPr>
            <a:r>
              <a:rPr lang="ja-JP" altLang="en-US" sz="1200" dirty="0" smtClean="0"/>
              <a:t>三役</a:t>
            </a:r>
            <a:r>
              <a:rPr lang="ja-JP" altLang="en-US" sz="1200" dirty="0"/>
              <a:t>に</a:t>
            </a:r>
            <a:r>
              <a:rPr lang="ja-JP" altLang="en-US" sz="1200" dirty="0" smtClean="0"/>
              <a:t>女性　　　　　　　　　　　　</a:t>
            </a:r>
            <a:r>
              <a:rPr lang="ja-JP" altLang="en-US" sz="1200" b="1" dirty="0" smtClean="0">
                <a:solidFill>
                  <a:srgbClr val="FF0000"/>
                </a:solidFill>
              </a:rPr>
              <a:t>⇒</a:t>
            </a:r>
            <a:r>
              <a:rPr lang="en-US" altLang="ja-JP" sz="1200" b="1" dirty="0" smtClean="0">
                <a:solidFill>
                  <a:srgbClr val="FF0000"/>
                </a:solidFill>
              </a:rPr>
              <a:t>2</a:t>
            </a:r>
            <a:r>
              <a:rPr lang="ja-JP" altLang="en-US" sz="1200" b="1" dirty="0" smtClean="0">
                <a:solidFill>
                  <a:srgbClr val="FF0000"/>
                </a:solidFill>
              </a:rPr>
              <a:t>組織（日教組、ＪＳＤ）</a:t>
            </a:r>
            <a:endParaRPr lang="en-US" altLang="ja-JP" sz="1200" b="1" dirty="0" smtClean="0">
              <a:solidFill>
                <a:srgbClr val="FF0000"/>
              </a:solidFill>
            </a:endParaRPr>
          </a:p>
          <a:p>
            <a:pPr marL="982663" lvl="2" indent="-171450" defTabSz="900113">
              <a:buClr>
                <a:schemeClr val="bg2">
                  <a:lumMod val="50000"/>
                </a:schemeClr>
              </a:buClr>
              <a:buFont typeface="Wingdings" pitchFamily="2" charset="2"/>
              <a:buChar char="Ø"/>
            </a:pPr>
            <a:r>
              <a:rPr lang="ja-JP" altLang="en-US" sz="1200" dirty="0" smtClean="0"/>
              <a:t>複数</a:t>
            </a:r>
            <a:r>
              <a:rPr lang="ja-JP" altLang="en-US" sz="1200" dirty="0"/>
              <a:t>の</a:t>
            </a:r>
            <a:r>
              <a:rPr lang="ja-JP" altLang="en-US" sz="1200" dirty="0" smtClean="0"/>
              <a:t>役員　　　　　　　　　　　　</a:t>
            </a:r>
            <a:r>
              <a:rPr lang="ja-JP" altLang="en-US" sz="1200" b="1" dirty="0" smtClean="0">
                <a:solidFill>
                  <a:srgbClr val="FF0000"/>
                </a:solidFill>
              </a:rPr>
              <a:t>⇒</a:t>
            </a:r>
            <a:r>
              <a:rPr lang="en-US" altLang="ja-JP" sz="1200" b="1" dirty="0" smtClean="0">
                <a:solidFill>
                  <a:srgbClr val="FF0000"/>
                </a:solidFill>
              </a:rPr>
              <a:t>4</a:t>
            </a:r>
            <a:r>
              <a:rPr lang="ja-JP" altLang="en-US" sz="1200" b="1" dirty="0" smtClean="0">
                <a:solidFill>
                  <a:srgbClr val="FF0000"/>
                </a:solidFill>
              </a:rPr>
              <a:t>組織（ＵＩＺ、日教組、ＪＳＤ、全労金）</a:t>
            </a:r>
            <a:endParaRPr lang="en-US" altLang="ja-JP" sz="1200" b="1" dirty="0" smtClean="0">
              <a:solidFill>
                <a:srgbClr val="FF0000"/>
              </a:solidFill>
            </a:endParaRPr>
          </a:p>
          <a:p>
            <a:pPr marL="982663" lvl="2" indent="-171450" defTabSz="900113">
              <a:buClr>
                <a:schemeClr val="bg2">
                  <a:lumMod val="50000"/>
                </a:schemeClr>
              </a:buClr>
              <a:buFont typeface="Wingdings" pitchFamily="2" charset="2"/>
              <a:buChar char="Ø"/>
            </a:pPr>
            <a:r>
              <a:rPr lang="ja-JP" altLang="en-US" sz="1200" dirty="0" smtClean="0"/>
              <a:t>女性</a:t>
            </a:r>
            <a:r>
              <a:rPr lang="ja-JP" altLang="en-US" sz="1200" dirty="0"/>
              <a:t>比率の代議員・</a:t>
            </a:r>
            <a:r>
              <a:rPr lang="ja-JP" altLang="en-US" sz="1200" dirty="0" smtClean="0"/>
              <a:t>中央委員</a:t>
            </a:r>
            <a:r>
              <a:rPr lang="ja-JP" altLang="en-US" sz="1000" dirty="0" smtClean="0"/>
              <a:t> </a:t>
            </a:r>
            <a:r>
              <a:rPr lang="ja-JP" altLang="en-US" sz="1050" dirty="0" smtClean="0"/>
              <a:t> </a:t>
            </a:r>
            <a:r>
              <a:rPr lang="ja-JP" altLang="en-US" sz="1200" b="1" dirty="0" smtClean="0">
                <a:solidFill>
                  <a:srgbClr val="FF0000"/>
                </a:solidFill>
              </a:rPr>
              <a:t>⇒</a:t>
            </a:r>
            <a:r>
              <a:rPr lang="en-US" altLang="ja-JP" sz="1200" b="1" dirty="0" smtClean="0">
                <a:solidFill>
                  <a:srgbClr val="FF0000"/>
                </a:solidFill>
              </a:rPr>
              <a:t>0</a:t>
            </a:r>
            <a:r>
              <a:rPr lang="ja-JP" altLang="en-US" sz="1200" b="1" dirty="0" smtClean="0">
                <a:solidFill>
                  <a:srgbClr val="FF0000"/>
                </a:solidFill>
              </a:rPr>
              <a:t>組織</a:t>
            </a:r>
            <a:endParaRPr lang="en-US" altLang="ja-JP" sz="1200" b="1" dirty="0" smtClean="0">
              <a:solidFill>
                <a:srgbClr val="FF0000"/>
              </a:solidFill>
            </a:endParaRPr>
          </a:p>
          <a:p>
            <a:pPr marL="982663" lvl="2" indent="-171450" defTabSz="900113">
              <a:buClr>
                <a:schemeClr val="bg2">
                  <a:lumMod val="50000"/>
                </a:schemeClr>
              </a:buClr>
              <a:buFont typeface="Wingdings" pitchFamily="2" charset="2"/>
              <a:buChar char="Ø"/>
            </a:pPr>
            <a:r>
              <a:rPr lang="ja-JP" altLang="en-US" sz="1200" dirty="0" smtClean="0"/>
              <a:t>女性</a:t>
            </a:r>
            <a:r>
              <a:rPr lang="ja-JP" altLang="en-US" sz="1200" dirty="0"/>
              <a:t>専従</a:t>
            </a:r>
            <a:r>
              <a:rPr lang="ja-JP" altLang="en-US" sz="1200" dirty="0" smtClean="0"/>
              <a:t>役員　                  　</a:t>
            </a:r>
            <a:r>
              <a:rPr lang="ja-JP" altLang="en-US" sz="1200" b="1" dirty="0" smtClean="0">
                <a:solidFill>
                  <a:srgbClr val="FF0000"/>
                </a:solidFill>
              </a:rPr>
              <a:t>⇒</a:t>
            </a:r>
            <a:r>
              <a:rPr lang="en-US" altLang="ja-JP" sz="1200" b="1" dirty="0" smtClean="0">
                <a:solidFill>
                  <a:srgbClr val="FF0000"/>
                </a:solidFill>
              </a:rPr>
              <a:t>3</a:t>
            </a:r>
            <a:r>
              <a:rPr lang="ja-JP" altLang="en-US" sz="1200" b="1" dirty="0" smtClean="0">
                <a:solidFill>
                  <a:srgbClr val="FF0000"/>
                </a:solidFill>
              </a:rPr>
              <a:t>組織（ＵＩＺ、日教組、ＪＳＤ）</a:t>
            </a:r>
            <a:endParaRPr lang="en-US" altLang="ja-JP" sz="1200" b="1" dirty="0" smtClean="0">
              <a:solidFill>
                <a:srgbClr val="FF0000"/>
              </a:solidFill>
            </a:endParaRPr>
          </a:p>
          <a:p>
            <a:pPr marL="811213" lvl="1" indent="-250825">
              <a:buFont typeface="Wingdings" pitchFamily="2" charset="2"/>
              <a:buChar char="l"/>
            </a:pPr>
            <a:r>
              <a:rPr lang="ja-JP" altLang="en-US" sz="1400" dirty="0" smtClean="0"/>
              <a:t>女性</a:t>
            </a:r>
            <a:r>
              <a:rPr lang="ja-JP" altLang="en-US" sz="1400" dirty="0"/>
              <a:t>組合員比率</a:t>
            </a:r>
            <a:r>
              <a:rPr lang="en-US" altLang="ja-JP" sz="1400" dirty="0"/>
              <a:t>10</a:t>
            </a:r>
            <a:r>
              <a:rPr lang="ja-JP" altLang="en-US" sz="1400" dirty="0"/>
              <a:t>～</a:t>
            </a:r>
            <a:r>
              <a:rPr lang="en-US" altLang="ja-JP" sz="1400" dirty="0"/>
              <a:t>50</a:t>
            </a:r>
            <a:r>
              <a:rPr lang="ja-JP" altLang="en-US" sz="1400" dirty="0" smtClean="0"/>
              <a:t>％の構成組織（</a:t>
            </a:r>
            <a:r>
              <a:rPr lang="en-US" altLang="ja-JP" sz="1400" dirty="0" smtClean="0"/>
              <a:t>28</a:t>
            </a:r>
            <a:r>
              <a:rPr lang="ja-JP" altLang="en-US" sz="1400" dirty="0" smtClean="0"/>
              <a:t>組織）</a:t>
            </a:r>
            <a:endParaRPr lang="en-US" altLang="ja-JP" sz="1400" dirty="0"/>
          </a:p>
          <a:p>
            <a:pPr marL="982663" lvl="2" indent="-171450" defTabSz="987425">
              <a:buClr>
                <a:schemeClr val="bg2">
                  <a:lumMod val="50000"/>
                </a:schemeClr>
              </a:buClr>
              <a:buFont typeface="Wingdings" pitchFamily="2" charset="2"/>
              <a:buChar char="Ø"/>
            </a:pPr>
            <a:r>
              <a:rPr lang="ja-JP" altLang="en-US" sz="1200" dirty="0" smtClean="0"/>
              <a:t>女性</a:t>
            </a:r>
            <a:r>
              <a:rPr lang="ja-JP" altLang="en-US" sz="1200" dirty="0"/>
              <a:t>比率の代議員・中央</a:t>
            </a:r>
            <a:r>
              <a:rPr lang="ja-JP" altLang="en-US" sz="1200" dirty="0" smtClean="0"/>
              <a:t>委員　　</a:t>
            </a:r>
            <a:r>
              <a:rPr lang="ja-JP" altLang="en-US" sz="1200" b="1" dirty="0" smtClean="0">
                <a:solidFill>
                  <a:srgbClr val="FF0000"/>
                </a:solidFill>
              </a:rPr>
              <a:t>⇒</a:t>
            </a:r>
            <a:r>
              <a:rPr lang="en-US" altLang="ja-JP" sz="1200" b="1" dirty="0" smtClean="0">
                <a:solidFill>
                  <a:srgbClr val="FF0000"/>
                </a:solidFill>
              </a:rPr>
              <a:t>2</a:t>
            </a:r>
            <a:r>
              <a:rPr lang="ja-JP" altLang="en-US" sz="1200" b="1" dirty="0" smtClean="0">
                <a:solidFill>
                  <a:srgbClr val="FF0000"/>
                </a:solidFill>
              </a:rPr>
              <a:t>組織（自動車、ＮＨＫ）</a:t>
            </a:r>
            <a:endParaRPr lang="en-US" altLang="ja-JP" sz="1200" b="1" dirty="0" smtClean="0">
              <a:solidFill>
                <a:srgbClr val="FF0000"/>
              </a:solidFill>
            </a:endParaRPr>
          </a:p>
          <a:p>
            <a:pPr marL="982663" lvl="2" indent="-171450" defTabSz="987425">
              <a:buClr>
                <a:schemeClr val="bg2">
                  <a:lumMod val="50000"/>
                </a:schemeClr>
              </a:buClr>
              <a:buFont typeface="Wingdings" pitchFamily="2" charset="2"/>
              <a:buChar char="Ø"/>
            </a:pPr>
            <a:r>
              <a:rPr lang="ja-JP" altLang="en-US" sz="1200" dirty="0" smtClean="0"/>
              <a:t>複数</a:t>
            </a:r>
            <a:r>
              <a:rPr lang="ja-JP" altLang="en-US" sz="1200" dirty="0"/>
              <a:t>の</a:t>
            </a:r>
            <a:r>
              <a:rPr lang="ja-JP" altLang="en-US" sz="1200" dirty="0" smtClean="0"/>
              <a:t>役員   </a:t>
            </a:r>
            <a:r>
              <a:rPr lang="ja-JP" altLang="en-US" sz="1200" b="1" dirty="0" smtClean="0">
                <a:solidFill>
                  <a:srgbClr val="FF0000"/>
                </a:solidFill>
              </a:rPr>
              <a:t>⇒</a:t>
            </a:r>
            <a:r>
              <a:rPr lang="en-US" altLang="ja-JP" sz="1200" b="1" dirty="0" smtClean="0">
                <a:solidFill>
                  <a:srgbClr val="FF0000"/>
                </a:solidFill>
              </a:rPr>
              <a:t>13</a:t>
            </a:r>
            <a:r>
              <a:rPr lang="ja-JP" altLang="en-US" sz="1200" b="1" dirty="0" smtClean="0">
                <a:solidFill>
                  <a:srgbClr val="FF0000"/>
                </a:solidFill>
              </a:rPr>
              <a:t>組織（自治労、電機、ＪＡＭ、ＪＰ、情報、電力、ＪＥＣ、フード、サービス、航空、ＮＨＫ、労済、全国ユ）</a:t>
            </a:r>
            <a:endParaRPr lang="en-US" altLang="ja-JP" sz="1200" b="1" dirty="0" smtClean="0">
              <a:solidFill>
                <a:srgbClr val="FF0000"/>
              </a:solidFill>
            </a:endParaRPr>
          </a:p>
          <a:p>
            <a:pPr marL="982663" lvl="2" indent="-171450" defTabSz="987425">
              <a:buClr>
                <a:schemeClr val="bg2">
                  <a:lumMod val="50000"/>
                </a:schemeClr>
              </a:buClr>
              <a:buFont typeface="Wingdings" pitchFamily="2" charset="2"/>
              <a:buChar char="Ø"/>
            </a:pPr>
            <a:r>
              <a:rPr lang="ja-JP" altLang="en-US" sz="1200" dirty="0" smtClean="0"/>
              <a:t>女性</a:t>
            </a:r>
            <a:r>
              <a:rPr lang="ja-JP" altLang="en-US" sz="1200" dirty="0"/>
              <a:t>が</a:t>
            </a:r>
            <a:r>
              <a:rPr lang="en-US" altLang="ja-JP" sz="1200" dirty="0"/>
              <a:t>100</a:t>
            </a:r>
            <a:r>
              <a:rPr lang="ja-JP" altLang="en-US" sz="1200" dirty="0"/>
              <a:t>名以上の単組は女性役員</a:t>
            </a:r>
            <a:r>
              <a:rPr lang="en-US" altLang="ja-JP" sz="1200" dirty="0"/>
              <a:t>1</a:t>
            </a:r>
            <a:r>
              <a:rPr lang="ja-JP" altLang="en-US" sz="1200" dirty="0"/>
              <a:t>名</a:t>
            </a:r>
            <a:r>
              <a:rPr lang="ja-JP" altLang="en-US" sz="1200" dirty="0" smtClean="0"/>
              <a:t>以上</a:t>
            </a:r>
            <a:endParaRPr lang="en-US" altLang="ja-JP" sz="1200" dirty="0" smtClean="0"/>
          </a:p>
          <a:p>
            <a:pPr marL="982663" lvl="2" indent="-171450" defTabSz="987425">
              <a:buClr>
                <a:schemeClr val="bg2">
                  <a:lumMod val="50000"/>
                </a:schemeClr>
              </a:buClr>
              <a:buFont typeface="Wingdings" pitchFamily="2" charset="2"/>
              <a:buChar char="Ø"/>
            </a:pPr>
            <a:r>
              <a:rPr lang="ja-JP" altLang="en-US" sz="1200" dirty="0" smtClean="0"/>
              <a:t>専従</a:t>
            </a:r>
            <a:r>
              <a:rPr lang="ja-JP" altLang="en-US" sz="1200" dirty="0"/>
              <a:t>役員</a:t>
            </a:r>
            <a:r>
              <a:rPr lang="en-US" altLang="ja-JP" sz="1200" dirty="0"/>
              <a:t>10</a:t>
            </a:r>
            <a:r>
              <a:rPr lang="ja-JP" altLang="en-US" sz="1200" dirty="0"/>
              <a:t>名以上の構成組織・単組は女性専従</a:t>
            </a:r>
            <a:r>
              <a:rPr lang="en-US" altLang="ja-JP" sz="1200" dirty="0"/>
              <a:t>1</a:t>
            </a:r>
            <a:r>
              <a:rPr lang="ja-JP" altLang="en-US" sz="1200" dirty="0" smtClean="0"/>
              <a:t>名以上</a:t>
            </a:r>
            <a:endParaRPr lang="en-US" altLang="ja-JP" sz="1200" dirty="0" smtClean="0"/>
          </a:p>
          <a:p>
            <a:pPr marL="811213" lvl="1" indent="-250825" defTabSz="987425">
              <a:buFont typeface="Wingdings" pitchFamily="2" charset="2"/>
              <a:buChar char="l"/>
            </a:pPr>
            <a:r>
              <a:rPr lang="ja-JP" altLang="en-US" sz="1400" dirty="0" smtClean="0"/>
              <a:t>女性</a:t>
            </a:r>
            <a:r>
              <a:rPr lang="ja-JP" altLang="en-US" sz="1400" dirty="0"/>
              <a:t>組合員比率</a:t>
            </a:r>
            <a:r>
              <a:rPr lang="en-US" altLang="ja-JP" sz="1400" dirty="0"/>
              <a:t>0</a:t>
            </a:r>
            <a:r>
              <a:rPr lang="ja-JP" altLang="en-US" sz="1400" dirty="0"/>
              <a:t>～</a:t>
            </a:r>
            <a:r>
              <a:rPr lang="en-US" altLang="ja-JP" sz="1400" dirty="0"/>
              <a:t>10</a:t>
            </a:r>
            <a:r>
              <a:rPr lang="ja-JP" altLang="en-US" sz="1400" dirty="0" smtClean="0"/>
              <a:t>％の構成組織（</a:t>
            </a:r>
            <a:r>
              <a:rPr lang="en-US" altLang="ja-JP" sz="1400" dirty="0" smtClean="0"/>
              <a:t>16</a:t>
            </a:r>
            <a:r>
              <a:rPr lang="ja-JP" altLang="en-US" sz="1400" dirty="0" smtClean="0"/>
              <a:t>組織）</a:t>
            </a:r>
            <a:endParaRPr lang="en-US" altLang="ja-JP" sz="1400" dirty="0" smtClean="0"/>
          </a:p>
          <a:p>
            <a:pPr marL="982663" lvl="2" indent="-171450" defTabSz="987425">
              <a:buClr>
                <a:schemeClr val="bg2">
                  <a:lumMod val="50000"/>
                </a:schemeClr>
              </a:buClr>
              <a:buFont typeface="Wingdings" pitchFamily="2" charset="2"/>
              <a:buChar char="Ø"/>
            </a:pPr>
            <a:r>
              <a:rPr lang="ja-JP" altLang="en-US" sz="1200" dirty="0" smtClean="0"/>
              <a:t>女性が</a:t>
            </a:r>
            <a:r>
              <a:rPr lang="en-US" altLang="ja-JP" sz="1200" dirty="0" smtClean="0"/>
              <a:t>100</a:t>
            </a:r>
            <a:r>
              <a:rPr lang="ja-JP" altLang="en-US" sz="1200" dirty="0" smtClean="0"/>
              <a:t>名以上の単組は女性専従</a:t>
            </a:r>
            <a:r>
              <a:rPr lang="en-US" altLang="ja-JP" sz="1200" dirty="0" smtClean="0"/>
              <a:t>1</a:t>
            </a:r>
            <a:r>
              <a:rPr lang="ja-JP" altLang="en-US" sz="1200" dirty="0" smtClean="0"/>
              <a:t>名以上</a:t>
            </a:r>
            <a:endParaRPr lang="en-US" altLang="ja-JP" sz="1200" dirty="0" smtClean="0"/>
          </a:p>
          <a:p>
            <a:pPr marL="982663" lvl="2" indent="-171450" defTabSz="987425">
              <a:buClr>
                <a:schemeClr val="bg2">
                  <a:lumMod val="50000"/>
                </a:schemeClr>
              </a:buClr>
              <a:buFont typeface="Wingdings" pitchFamily="2" charset="2"/>
              <a:buChar char="Ø"/>
            </a:pPr>
            <a:r>
              <a:rPr lang="ja-JP" altLang="en-US" sz="1200" dirty="0" smtClean="0"/>
              <a:t>専従役員が</a:t>
            </a:r>
            <a:r>
              <a:rPr lang="en-US" altLang="ja-JP" sz="1200" dirty="0" smtClean="0"/>
              <a:t>10</a:t>
            </a:r>
            <a:r>
              <a:rPr lang="ja-JP" altLang="en-US" sz="1200" dirty="0" smtClean="0"/>
              <a:t>名以上存在する構成組織・単組は女性専従役員を</a:t>
            </a:r>
            <a:r>
              <a:rPr lang="en-US" altLang="ja-JP" sz="1200" dirty="0" smtClean="0"/>
              <a:t>1</a:t>
            </a:r>
            <a:r>
              <a:rPr lang="ja-JP" altLang="en-US" sz="1200" dirty="0" smtClean="0"/>
              <a:t>名以上</a:t>
            </a:r>
            <a:endParaRPr lang="en-US" altLang="ja-JP" sz="1200" dirty="0" smtClean="0"/>
          </a:p>
          <a:p>
            <a:pPr marL="982663" lvl="2" indent="-171450" defTabSz="987425">
              <a:buClr>
                <a:schemeClr val="bg2">
                  <a:lumMod val="50000"/>
                </a:schemeClr>
              </a:buClr>
              <a:buFont typeface="Wingdings" pitchFamily="2" charset="2"/>
              <a:buChar char="Ø"/>
            </a:pPr>
            <a:r>
              <a:rPr lang="ja-JP" altLang="en-US" sz="1200" dirty="0" smtClean="0"/>
              <a:t>女性</a:t>
            </a:r>
            <a:r>
              <a:rPr lang="ja-JP" altLang="en-US" sz="1200" dirty="0"/>
              <a:t>役員を</a:t>
            </a:r>
            <a:r>
              <a:rPr lang="en-US" altLang="ja-JP" sz="1200" dirty="0"/>
              <a:t>1</a:t>
            </a:r>
            <a:r>
              <a:rPr lang="ja-JP" altLang="en-US" sz="1200" dirty="0"/>
              <a:t>名</a:t>
            </a:r>
            <a:r>
              <a:rPr lang="ja-JP" altLang="en-US" sz="1200" dirty="0" smtClean="0"/>
              <a:t>以上　　　　　　　　</a:t>
            </a:r>
            <a:r>
              <a:rPr lang="ja-JP" altLang="en-US" sz="1200" b="1" dirty="0" smtClean="0">
                <a:solidFill>
                  <a:srgbClr val="FF0000"/>
                </a:solidFill>
              </a:rPr>
              <a:t>⇒</a:t>
            </a:r>
            <a:r>
              <a:rPr lang="en-US" altLang="ja-JP" sz="1200" b="1" dirty="0" smtClean="0">
                <a:solidFill>
                  <a:srgbClr val="FF0000"/>
                </a:solidFill>
              </a:rPr>
              <a:t>5</a:t>
            </a:r>
            <a:r>
              <a:rPr lang="ja-JP" altLang="en-US" sz="1200" b="1" dirty="0" smtClean="0">
                <a:solidFill>
                  <a:srgbClr val="FF0000"/>
                </a:solidFill>
              </a:rPr>
              <a:t>組織（基幹、運輸、交通、ＪＲ総連、競馬）</a:t>
            </a:r>
            <a:endParaRPr lang="en-US" altLang="ja-JP" sz="1200" b="1" dirty="0" smtClean="0">
              <a:solidFill>
                <a:srgbClr val="FF0000"/>
              </a:solidFill>
            </a:endParaRPr>
          </a:p>
          <a:p>
            <a:pPr marL="536575" lvl="1" indent="-274638">
              <a:buFont typeface="+mj-ea"/>
              <a:buAutoNum type="circleNumDbPlain" startAt="5"/>
            </a:pPr>
            <a:r>
              <a:rPr lang="ja-JP" altLang="en-US" sz="1600" dirty="0" smtClean="0"/>
              <a:t>連合本部の進捗管理とフォローアップ</a:t>
            </a:r>
            <a:endParaRPr lang="en-US" altLang="ja-JP" sz="1600" dirty="0" smtClean="0"/>
          </a:p>
          <a:p>
            <a:pPr marL="811213" lvl="1" indent="-250825">
              <a:buFont typeface="Wingdings" pitchFamily="2" charset="2"/>
              <a:buChar char="l"/>
            </a:pPr>
            <a:r>
              <a:rPr lang="ja-JP" altLang="en-US" sz="1400" dirty="0" smtClean="0"/>
              <a:t>ウエブ上で</a:t>
            </a:r>
            <a:r>
              <a:rPr lang="ja-JP" altLang="en-US" sz="1400" dirty="0"/>
              <a:t>女性役員</a:t>
            </a:r>
            <a:r>
              <a:rPr lang="ja-JP" altLang="en-US" sz="1400" dirty="0" smtClean="0"/>
              <a:t>の</a:t>
            </a:r>
            <a:r>
              <a:rPr lang="ja-JP" altLang="en-US" sz="1400" dirty="0"/>
              <a:t>フォローアップシステムを</a:t>
            </a:r>
            <a:r>
              <a:rPr lang="ja-JP" altLang="en-US" sz="1400" dirty="0" smtClean="0"/>
              <a:t>構築　　</a:t>
            </a:r>
            <a:r>
              <a:rPr lang="ja-JP" altLang="en-US" sz="1400" b="1" dirty="0" smtClean="0">
                <a:solidFill>
                  <a:srgbClr val="FF0000"/>
                </a:solidFill>
              </a:rPr>
              <a:t>⇒未実施</a:t>
            </a:r>
            <a:endParaRPr lang="en-US" altLang="ja-JP" sz="1400" b="1" dirty="0" smtClean="0">
              <a:solidFill>
                <a:srgbClr val="FF0000"/>
              </a:solidFill>
            </a:endParaRPr>
          </a:p>
          <a:p>
            <a:pPr marL="811213" lvl="1" indent="-250825">
              <a:buFont typeface="Wingdings" pitchFamily="2" charset="2"/>
              <a:buChar char="l"/>
            </a:pPr>
            <a:r>
              <a:rPr lang="ja-JP" altLang="en-US" sz="1400" dirty="0" smtClean="0"/>
              <a:t>「女性が組合役員に参加して組合がどう変わったか」の調査結果を集約・公表　　</a:t>
            </a:r>
            <a:r>
              <a:rPr lang="ja-JP" altLang="en-US" sz="1400" b="1" dirty="0" smtClean="0">
                <a:solidFill>
                  <a:srgbClr val="FF0000"/>
                </a:solidFill>
              </a:rPr>
              <a:t>⇒未実施</a:t>
            </a:r>
            <a:endParaRPr lang="en-US" altLang="ja-JP" sz="1400" b="1" dirty="0" smtClean="0">
              <a:solidFill>
                <a:srgbClr val="FF0000"/>
              </a:solidFill>
            </a:endParaRPr>
          </a:p>
          <a:p>
            <a:pPr marL="811213" lvl="1" indent="-250825">
              <a:buFont typeface="Wingdings" pitchFamily="2" charset="2"/>
              <a:buChar char="l"/>
            </a:pPr>
            <a:r>
              <a:rPr lang="ja-JP" altLang="en-US" sz="1400" dirty="0" smtClean="0"/>
              <a:t>参画調査の実施　　</a:t>
            </a:r>
            <a:r>
              <a:rPr lang="ja-JP" altLang="en-US" sz="1400" b="1" dirty="0" smtClean="0">
                <a:solidFill>
                  <a:srgbClr val="FF0000"/>
                </a:solidFill>
              </a:rPr>
              <a:t>⇒実施</a:t>
            </a:r>
            <a:endParaRPr lang="en-US" altLang="ja-JP" sz="1400" b="1" dirty="0" smtClean="0">
              <a:solidFill>
                <a:srgbClr val="FF0000"/>
              </a:solidFill>
            </a:endParaRPr>
          </a:p>
          <a:p>
            <a:pPr marL="811213" lvl="1" indent="-250825">
              <a:buFont typeface="Wingdings" pitchFamily="2" charset="2"/>
              <a:buChar char="l"/>
            </a:pPr>
            <a:r>
              <a:rPr lang="ja-JP" altLang="en-US" sz="1400" dirty="0" smtClean="0"/>
              <a:t>ケース別取り組み事例を作成し事例集を公表　    </a:t>
            </a:r>
            <a:r>
              <a:rPr lang="ja-JP" altLang="en-US" sz="1400" b="1" dirty="0" smtClean="0">
                <a:solidFill>
                  <a:srgbClr val="FF0000"/>
                </a:solidFill>
              </a:rPr>
              <a:t>⇒実施</a:t>
            </a:r>
            <a:endParaRPr lang="en-US" altLang="ja-JP" sz="1400" b="1" dirty="0" smtClean="0">
              <a:solidFill>
                <a:srgbClr val="FF0000"/>
              </a:solidFill>
            </a:endParaRPr>
          </a:p>
          <a:p>
            <a:pPr marL="811213" lvl="1" indent="-250825">
              <a:buFont typeface="Wingdings" pitchFamily="2" charset="2"/>
              <a:buChar char="l"/>
            </a:pPr>
            <a:r>
              <a:rPr lang="ja-JP" altLang="en-US" sz="1400" dirty="0" smtClean="0"/>
              <a:t>事例集の中からＱ＆Ａを作成し暫時追加・集積　　</a:t>
            </a:r>
            <a:r>
              <a:rPr lang="ja-JP" altLang="en-US" sz="1400" b="1" dirty="0" smtClean="0">
                <a:solidFill>
                  <a:srgbClr val="FF0000"/>
                </a:solidFill>
              </a:rPr>
              <a:t>⇒未実施</a:t>
            </a:r>
            <a:endParaRPr lang="en-US" altLang="ja-JP" sz="1400" b="1" dirty="0" smtClean="0">
              <a:solidFill>
                <a:srgbClr val="FF0000"/>
              </a:solidFill>
            </a:endParaRPr>
          </a:p>
          <a:p>
            <a:pPr marL="109538" indent="0">
              <a:buNone/>
            </a:pPr>
            <a:endParaRPr kumimoji="1" lang="en-US" altLang="ja-JP" sz="1600" dirty="0" smtClean="0"/>
          </a:p>
        </p:txBody>
      </p:sp>
      <p:sp>
        <p:nvSpPr>
          <p:cNvPr id="4" name="タイトル 3"/>
          <p:cNvSpPr>
            <a:spLocks noGrp="1"/>
          </p:cNvSpPr>
          <p:nvPr>
            <p:ph type="title"/>
          </p:nvPr>
        </p:nvSpPr>
        <p:spPr>
          <a:xfrm>
            <a:off x="-180528" y="274638"/>
            <a:ext cx="9505056" cy="562074"/>
          </a:xfrm>
          <a:ln w="19050">
            <a:solidFill>
              <a:schemeClr val="bg2">
                <a:lumMod val="50000"/>
              </a:schemeClr>
            </a:solidFill>
          </a:ln>
        </p:spPr>
        <p:txBody>
          <a:bodyPr>
            <a:noAutofit/>
          </a:bodyPr>
          <a:lstStyle/>
          <a:p>
            <a:pPr marL="354013"/>
            <a:r>
              <a:rPr lang="en-US" altLang="ja-JP" sz="3200" dirty="0" smtClean="0"/>
              <a:t>Ⅱ</a:t>
            </a:r>
            <a:r>
              <a:rPr lang="ja-JP" altLang="en-US" sz="3200" dirty="0" err="1" smtClean="0"/>
              <a:t>．</a:t>
            </a:r>
            <a:r>
              <a:rPr lang="ja-JP" altLang="en-US" sz="3200" dirty="0" smtClean="0"/>
              <a:t>第</a:t>
            </a:r>
            <a:r>
              <a:rPr lang="en-US" altLang="ja-JP" sz="3200" dirty="0" smtClean="0"/>
              <a:t>3</a:t>
            </a:r>
            <a:r>
              <a:rPr lang="ja-JP" altLang="en-US" sz="3200" dirty="0" smtClean="0"/>
              <a:t>次</a:t>
            </a:r>
            <a:r>
              <a:rPr lang="ja-JP" altLang="en-US" sz="3200" dirty="0"/>
              <a:t>男女平等推進</a:t>
            </a:r>
            <a:r>
              <a:rPr lang="ja-JP" altLang="en-US" sz="3200" dirty="0" smtClean="0"/>
              <a:t>計画（その</a:t>
            </a:r>
            <a:r>
              <a:rPr lang="en-US" altLang="ja-JP" sz="3200" dirty="0"/>
              <a:t>2</a:t>
            </a:r>
            <a:r>
              <a:rPr lang="ja-JP" altLang="en-US" sz="3200" dirty="0" smtClean="0"/>
              <a:t>）</a:t>
            </a:r>
            <a:endParaRPr kumimoji="1" lang="ja-JP" altLang="en-US" sz="3200" dirty="0"/>
          </a:p>
        </p:txBody>
      </p:sp>
      <p:sp>
        <p:nvSpPr>
          <p:cNvPr id="5" name="テキスト ボックス 4"/>
          <p:cNvSpPr txBox="1"/>
          <p:nvPr/>
        </p:nvSpPr>
        <p:spPr>
          <a:xfrm>
            <a:off x="5868144" y="6309320"/>
            <a:ext cx="2880320" cy="307777"/>
          </a:xfrm>
          <a:prstGeom prst="rect">
            <a:avLst/>
          </a:prstGeom>
          <a:noFill/>
          <a:ln>
            <a:solidFill>
              <a:schemeClr val="bg2">
                <a:lumMod val="50000"/>
              </a:schemeClr>
            </a:solidFill>
          </a:ln>
        </p:spPr>
        <p:txBody>
          <a:bodyPr wrap="square" rtlCol="0" anchor="ctr">
            <a:spAutoFit/>
          </a:bodyPr>
          <a:lstStyle/>
          <a:p>
            <a:pPr algn="ctr"/>
            <a:r>
              <a:rPr kumimoji="1" lang="ja-JP" altLang="en-US" sz="1400" b="1" dirty="0" smtClean="0">
                <a:solidFill>
                  <a:srgbClr val="FF0000"/>
                </a:solidFill>
              </a:rPr>
              <a:t>実績は、</a:t>
            </a:r>
            <a:r>
              <a:rPr kumimoji="1" lang="en-US" altLang="ja-JP" sz="1400" b="1" dirty="0" smtClean="0">
                <a:solidFill>
                  <a:srgbClr val="FF0000"/>
                </a:solidFill>
              </a:rPr>
              <a:t>2011</a:t>
            </a:r>
            <a:r>
              <a:rPr kumimoji="1" lang="ja-JP" altLang="en-US" sz="1400" b="1" dirty="0" smtClean="0">
                <a:solidFill>
                  <a:srgbClr val="FF0000"/>
                </a:solidFill>
              </a:rPr>
              <a:t>年</a:t>
            </a:r>
            <a:r>
              <a:rPr kumimoji="1" lang="en-US" altLang="ja-JP" sz="1400" b="1" dirty="0" smtClean="0">
                <a:solidFill>
                  <a:srgbClr val="FF0000"/>
                </a:solidFill>
              </a:rPr>
              <a:t>12</a:t>
            </a:r>
            <a:r>
              <a:rPr kumimoji="1" lang="ja-JP" altLang="en-US" sz="1400" b="1" dirty="0" smtClean="0">
                <a:solidFill>
                  <a:srgbClr val="FF0000"/>
                </a:solidFill>
              </a:rPr>
              <a:t>月現在</a:t>
            </a:r>
            <a:endParaRPr kumimoji="1" lang="ja-JP" altLang="en-US" sz="1400" b="1" dirty="0">
              <a:solidFill>
                <a:srgbClr val="FF0000"/>
              </a:solidFill>
            </a:endParaRPr>
          </a:p>
        </p:txBody>
      </p:sp>
    </p:spTree>
    <p:extLst>
      <p:ext uri="{BB962C8B-B14F-4D97-AF65-F5344CB8AC3E}">
        <p14:creationId xmlns="" xmlns:p14="http://schemas.microsoft.com/office/powerpoint/2010/main" val="3845677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611560" y="908720"/>
            <a:ext cx="8075240" cy="1584176"/>
          </a:xfrm>
        </p:spPr>
        <p:txBody>
          <a:bodyPr>
            <a:noAutofit/>
          </a:bodyPr>
          <a:lstStyle/>
          <a:p>
            <a:pPr marL="92075" indent="0">
              <a:spcBef>
                <a:spcPts val="0"/>
              </a:spcBef>
              <a:buNone/>
            </a:pPr>
            <a:r>
              <a:rPr kumimoji="1" lang="en-US" altLang="ja-JP" sz="2400" dirty="0" smtClean="0"/>
              <a:t>3</a:t>
            </a:r>
            <a:r>
              <a:rPr kumimoji="1" lang="ja-JP" altLang="en-US" sz="2400" dirty="0" err="1" smtClean="0"/>
              <a:t>つの</a:t>
            </a:r>
            <a:r>
              <a:rPr kumimoji="1" lang="ja-JP" altLang="en-US" sz="2400" dirty="0" smtClean="0"/>
              <a:t>統一目標の未達と前進の少なさから</a:t>
            </a:r>
            <a:r>
              <a:rPr lang="ja-JP" altLang="en-US" sz="2400" dirty="0" smtClean="0"/>
              <a:t>、</a:t>
            </a:r>
            <a:r>
              <a:rPr kumimoji="1" lang="ja-JP" altLang="en-US" sz="2400" b="1" dirty="0" smtClean="0">
                <a:solidFill>
                  <a:srgbClr val="FF0000"/>
                </a:solidFill>
              </a:rPr>
              <a:t>「連合が掲げる男女平等参画の理念と必要性について、全組織のリーダーから組合員に理解と共感を得て、組織をあげた運動を展開できたとはいいがたい」</a:t>
            </a:r>
            <a:endParaRPr kumimoji="1" lang="en-US" altLang="ja-JP" sz="2400" b="1" dirty="0" smtClean="0">
              <a:solidFill>
                <a:srgbClr val="FF0000"/>
              </a:solidFill>
            </a:endParaRPr>
          </a:p>
        </p:txBody>
      </p:sp>
      <p:sp>
        <p:nvSpPr>
          <p:cNvPr id="7" name="タイトル 6"/>
          <p:cNvSpPr>
            <a:spLocks noGrp="1"/>
          </p:cNvSpPr>
          <p:nvPr>
            <p:ph type="title"/>
          </p:nvPr>
        </p:nvSpPr>
        <p:spPr>
          <a:xfrm>
            <a:off x="-180528" y="274638"/>
            <a:ext cx="9505056" cy="562074"/>
          </a:xfrm>
          <a:ln w="19050">
            <a:solidFill>
              <a:schemeClr val="bg2">
                <a:lumMod val="50000"/>
              </a:schemeClr>
            </a:solidFill>
          </a:ln>
        </p:spPr>
        <p:txBody>
          <a:bodyPr>
            <a:noAutofit/>
          </a:bodyPr>
          <a:lstStyle/>
          <a:p>
            <a:pPr marL="354013"/>
            <a:r>
              <a:rPr kumimoji="1" lang="en-US" altLang="ja-JP" sz="3200" dirty="0" smtClean="0"/>
              <a:t>Ⅲ</a:t>
            </a:r>
            <a:r>
              <a:rPr kumimoji="1" lang="ja-JP" altLang="en-US" sz="3200" dirty="0" err="1" smtClean="0"/>
              <a:t>．</a:t>
            </a:r>
            <a:r>
              <a:rPr kumimoji="1" lang="ja-JP" altLang="en-US" sz="3200" dirty="0" smtClean="0"/>
              <a:t>第</a:t>
            </a:r>
            <a:r>
              <a:rPr kumimoji="1" lang="en-US" altLang="ja-JP" sz="3200" dirty="0" smtClean="0"/>
              <a:t>3</a:t>
            </a:r>
            <a:r>
              <a:rPr kumimoji="1" lang="ja-JP" altLang="en-US" sz="3200" dirty="0" smtClean="0"/>
              <a:t>次男女平等参画推進計画のまとめと課題</a:t>
            </a:r>
            <a:endParaRPr kumimoji="1" lang="ja-JP" altLang="en-US" sz="3200" dirty="0"/>
          </a:p>
        </p:txBody>
      </p:sp>
      <p:sp>
        <p:nvSpPr>
          <p:cNvPr id="4" name="コンテンツ プレースホルダー 7"/>
          <p:cNvSpPr txBox="1">
            <a:spLocks/>
          </p:cNvSpPr>
          <p:nvPr/>
        </p:nvSpPr>
        <p:spPr>
          <a:xfrm>
            <a:off x="611560" y="2420888"/>
            <a:ext cx="8208912" cy="5256584"/>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a:lstStyle>
          <a:p>
            <a:pPr marL="536575" indent="-344488" defTabSz="892175">
              <a:spcBef>
                <a:spcPts val="0"/>
              </a:spcBef>
              <a:spcAft>
                <a:spcPts val="300"/>
              </a:spcAft>
              <a:buClr>
                <a:srgbClr val="7030A0"/>
              </a:buClr>
              <a:buSzPct val="100000"/>
              <a:buFont typeface="+mj-lt"/>
              <a:buAutoNum type="arabicPeriod"/>
            </a:pPr>
            <a:r>
              <a:rPr lang="ja-JP" altLang="en-US" sz="2000" b="1" dirty="0" smtClean="0">
                <a:solidFill>
                  <a:srgbClr val="7030A0"/>
                </a:solidFill>
                <a:latin typeface="+mn-ea"/>
              </a:rPr>
              <a:t>男女がともに参加しやすい労働組合活動</a:t>
            </a:r>
            <a:endParaRPr lang="en-US" altLang="ja-JP" sz="2000" b="1" dirty="0" smtClean="0">
              <a:solidFill>
                <a:srgbClr val="7030A0"/>
              </a:solidFill>
              <a:latin typeface="+mn-ea"/>
            </a:endParaRPr>
          </a:p>
          <a:p>
            <a:pPr marL="628650" lvl="1" indent="-161925" defTabSz="900113">
              <a:spcBef>
                <a:spcPts val="0"/>
              </a:spcBef>
              <a:spcAft>
                <a:spcPts val="300"/>
              </a:spcAft>
              <a:buFont typeface="Wingdings" pitchFamily="2" charset="2"/>
              <a:buChar char="l"/>
            </a:pPr>
            <a:r>
              <a:rPr lang="ja-JP" altLang="en-US" sz="1800" b="1" dirty="0" smtClean="0">
                <a:solidFill>
                  <a:srgbClr val="FF0000"/>
                </a:solidFill>
                <a:latin typeface="+mn-ea"/>
              </a:rPr>
              <a:t>休日や夜間に及ぶ活動の常態化</a:t>
            </a:r>
            <a:r>
              <a:rPr lang="ja-JP" altLang="en-US" sz="1800" dirty="0" smtClean="0">
                <a:latin typeface="+mn-ea"/>
              </a:rPr>
              <a:t>している</a:t>
            </a:r>
            <a:endParaRPr lang="en-US" altLang="ja-JP" sz="1800" dirty="0" smtClean="0">
              <a:latin typeface="+mn-ea"/>
            </a:endParaRPr>
          </a:p>
          <a:p>
            <a:pPr marL="811213" lvl="2" indent="-161925" defTabSz="900113">
              <a:spcBef>
                <a:spcPts val="0"/>
              </a:spcBef>
              <a:spcAft>
                <a:spcPts val="300"/>
              </a:spcAft>
              <a:buClr>
                <a:schemeClr val="bg2">
                  <a:lumMod val="50000"/>
                </a:schemeClr>
              </a:buClr>
              <a:buFont typeface="Wingdings" pitchFamily="2" charset="2"/>
              <a:buChar char="Ø"/>
            </a:pPr>
            <a:r>
              <a:rPr lang="ja-JP" altLang="en-US" sz="1600" dirty="0" smtClean="0">
                <a:latin typeface="+mn-ea"/>
              </a:rPr>
              <a:t>早期の日程調整による、仕事や家庭への負担の低減を図る</a:t>
            </a:r>
            <a:endParaRPr lang="en-US" altLang="ja-JP" sz="1600" dirty="0" smtClean="0">
              <a:latin typeface="+mn-ea"/>
            </a:endParaRPr>
          </a:p>
          <a:p>
            <a:pPr marL="811213" lvl="2" indent="-161925" defTabSz="900113">
              <a:spcBef>
                <a:spcPts val="0"/>
              </a:spcBef>
              <a:spcAft>
                <a:spcPts val="300"/>
              </a:spcAft>
              <a:buClr>
                <a:schemeClr val="bg2">
                  <a:lumMod val="50000"/>
                </a:schemeClr>
              </a:buClr>
              <a:buFont typeface="Wingdings" pitchFamily="2" charset="2"/>
              <a:buChar char="Ø"/>
            </a:pPr>
            <a:r>
              <a:rPr lang="ja-JP" altLang="en-US" sz="1600" dirty="0" smtClean="0">
                <a:latin typeface="+mn-ea"/>
              </a:rPr>
              <a:t>好事例の収集・提示による、具体的な姿を共有化する</a:t>
            </a:r>
            <a:endParaRPr lang="en-US" altLang="ja-JP" sz="1600" dirty="0" smtClean="0">
              <a:latin typeface="+mn-ea"/>
            </a:endParaRPr>
          </a:p>
          <a:p>
            <a:pPr marL="628650" lvl="1" indent="-182563" defTabSz="720725">
              <a:spcBef>
                <a:spcPts val="0"/>
              </a:spcBef>
              <a:spcAft>
                <a:spcPts val="300"/>
              </a:spcAft>
              <a:buFont typeface="Wingdings" pitchFamily="2" charset="2"/>
              <a:buChar char="l"/>
            </a:pPr>
            <a:r>
              <a:rPr lang="ja-JP" altLang="en-US" sz="1800" dirty="0" smtClean="0">
                <a:latin typeface="+mn-ea"/>
              </a:rPr>
              <a:t>男女で異なる雇用形態や採用区分、業務配分、女性の採用の少なさなどの</a:t>
            </a:r>
            <a:r>
              <a:rPr lang="ja-JP" altLang="en-US" sz="1800" b="1" dirty="0" smtClean="0">
                <a:solidFill>
                  <a:srgbClr val="FF0000"/>
                </a:solidFill>
                <a:latin typeface="+mn-ea"/>
              </a:rPr>
              <a:t>構造的問題の是正</a:t>
            </a:r>
            <a:r>
              <a:rPr lang="ja-JP" altLang="en-US" sz="1800" dirty="0" smtClean="0">
                <a:latin typeface="+mn-ea"/>
              </a:rPr>
              <a:t>をはかる</a:t>
            </a:r>
            <a:endParaRPr lang="en-US" altLang="ja-JP" sz="1800" dirty="0" smtClean="0">
              <a:latin typeface="+mn-ea"/>
            </a:endParaRPr>
          </a:p>
          <a:p>
            <a:pPr marL="354013" lvl="1" indent="-161925" defTabSz="720725">
              <a:spcBef>
                <a:spcPts val="0"/>
              </a:spcBef>
              <a:spcAft>
                <a:spcPts val="300"/>
              </a:spcAft>
            </a:pPr>
            <a:endParaRPr lang="en-US" altLang="ja-JP" sz="1800" dirty="0" smtClean="0">
              <a:latin typeface="+mn-ea"/>
            </a:endParaRPr>
          </a:p>
          <a:p>
            <a:pPr marL="354013" indent="-161925" defTabSz="720725">
              <a:spcBef>
                <a:spcPts val="0"/>
              </a:spcBef>
              <a:spcAft>
                <a:spcPts val="300"/>
              </a:spcAft>
              <a:buClr>
                <a:srgbClr val="7030A0"/>
              </a:buClr>
              <a:buSzPct val="100000"/>
              <a:buFont typeface="+mj-lt"/>
              <a:buAutoNum type="arabicPeriod"/>
            </a:pPr>
            <a:r>
              <a:rPr lang="ja-JP" altLang="en-US" sz="2000" b="1" dirty="0" smtClean="0">
                <a:solidFill>
                  <a:srgbClr val="7030A0"/>
                </a:solidFill>
                <a:latin typeface="+mn-ea"/>
              </a:rPr>
              <a:t>女性組合員の活動参加の促進</a:t>
            </a:r>
            <a:endParaRPr lang="en-US" altLang="ja-JP" sz="2000" b="1" dirty="0" smtClean="0">
              <a:solidFill>
                <a:srgbClr val="7030A0"/>
              </a:solidFill>
              <a:latin typeface="+mn-ea"/>
            </a:endParaRPr>
          </a:p>
          <a:p>
            <a:pPr marL="628650" lvl="1" indent="-161925" defTabSz="720725">
              <a:spcBef>
                <a:spcPts val="0"/>
              </a:spcBef>
              <a:spcAft>
                <a:spcPts val="300"/>
              </a:spcAft>
              <a:buFont typeface="Wingdings" pitchFamily="2" charset="2"/>
              <a:buChar char="l"/>
            </a:pPr>
            <a:r>
              <a:rPr lang="ja-JP" altLang="en-US" sz="1800" dirty="0" smtClean="0">
                <a:latin typeface="+mn-ea"/>
              </a:rPr>
              <a:t>多くの組織で女性が職場の課題改善に主体的に関わる運動を展開しているが、</a:t>
            </a:r>
            <a:r>
              <a:rPr lang="ja-JP" altLang="en-US" sz="1800" b="1" dirty="0" smtClean="0">
                <a:solidFill>
                  <a:srgbClr val="FF0000"/>
                </a:solidFill>
                <a:latin typeface="+mn-ea"/>
              </a:rPr>
              <a:t>組織によって濃淡</a:t>
            </a:r>
            <a:r>
              <a:rPr lang="ja-JP" altLang="en-US" sz="1800" dirty="0" smtClean="0">
                <a:latin typeface="+mn-ea"/>
              </a:rPr>
              <a:t>がある</a:t>
            </a:r>
            <a:endParaRPr lang="en-US" altLang="ja-JP" sz="1800" dirty="0" smtClean="0">
              <a:latin typeface="+mn-ea"/>
            </a:endParaRPr>
          </a:p>
          <a:p>
            <a:pPr marL="811213" lvl="2" indent="-161925" defTabSz="900113">
              <a:spcBef>
                <a:spcPts val="0"/>
              </a:spcBef>
              <a:spcAft>
                <a:spcPts val="300"/>
              </a:spcAft>
              <a:buClr>
                <a:schemeClr val="bg2">
                  <a:lumMod val="50000"/>
                </a:schemeClr>
              </a:buClr>
              <a:buFont typeface="Wingdings" pitchFamily="2" charset="2"/>
              <a:buChar char="Ø"/>
            </a:pPr>
            <a:r>
              <a:rPr lang="ja-JP" altLang="en-US" sz="1600" dirty="0" smtClean="0">
                <a:latin typeface="+mn-ea"/>
              </a:rPr>
              <a:t>意欲が高まる取り組みのあり方を引き続き検討し、更に強化を図る</a:t>
            </a:r>
            <a:endParaRPr lang="en-US" altLang="ja-JP" sz="1600" dirty="0" smtClean="0">
              <a:latin typeface="+mn-ea"/>
            </a:endParaRPr>
          </a:p>
          <a:p>
            <a:pPr marL="811213" lvl="2" indent="-161925" defTabSz="900113">
              <a:spcBef>
                <a:spcPts val="0"/>
              </a:spcBef>
              <a:spcAft>
                <a:spcPts val="300"/>
              </a:spcAft>
              <a:buClr>
                <a:schemeClr val="bg2">
                  <a:lumMod val="50000"/>
                </a:schemeClr>
              </a:buClr>
              <a:buFont typeface="Wingdings" pitchFamily="2" charset="2"/>
              <a:buChar char="Ø"/>
            </a:pPr>
            <a:r>
              <a:rPr lang="ja-JP" altLang="en-US" sz="1600" dirty="0" smtClean="0">
                <a:latin typeface="+mn-ea"/>
              </a:rPr>
              <a:t>より多くの女性に組合役員になる機会を提供・補償することが重要</a:t>
            </a:r>
            <a:endParaRPr lang="en-US" altLang="ja-JP" sz="1600" dirty="0" smtClean="0">
              <a:latin typeface="+mn-ea"/>
            </a:endParaRPr>
          </a:p>
        </p:txBody>
      </p:sp>
    </p:spTree>
    <p:extLst>
      <p:ext uri="{BB962C8B-B14F-4D97-AF65-F5344CB8AC3E}">
        <p14:creationId xmlns="" xmlns:p14="http://schemas.microsoft.com/office/powerpoint/2010/main" val="30189606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7"/>
          <p:cNvSpPr>
            <a:spLocks noGrp="1"/>
          </p:cNvSpPr>
          <p:nvPr>
            <p:ph idx="1"/>
          </p:nvPr>
        </p:nvSpPr>
        <p:spPr>
          <a:xfrm>
            <a:off x="611560" y="764704"/>
            <a:ext cx="8075240" cy="5328592"/>
          </a:xfrm>
        </p:spPr>
        <p:txBody>
          <a:bodyPr>
            <a:noAutofit/>
          </a:bodyPr>
          <a:lstStyle/>
          <a:p>
            <a:pPr marL="263525" indent="-250825">
              <a:spcBef>
                <a:spcPts val="0"/>
              </a:spcBef>
              <a:buClr>
                <a:srgbClr val="7030A0"/>
              </a:buClr>
              <a:buSzPct val="100000"/>
              <a:buFont typeface="+mj-lt"/>
              <a:buAutoNum type="arabicPeriod" startAt="3"/>
            </a:pPr>
            <a:r>
              <a:rPr lang="ja-JP" altLang="en-US" sz="2000" b="1" dirty="0">
                <a:solidFill>
                  <a:srgbClr val="7030A0"/>
                </a:solidFill>
                <a:latin typeface="+mn-ea"/>
              </a:rPr>
              <a:t>女性リーダーの選出と育成・支援</a:t>
            </a:r>
            <a:endParaRPr lang="en-US" altLang="ja-JP" sz="2000" b="1" dirty="0">
              <a:solidFill>
                <a:srgbClr val="7030A0"/>
              </a:solidFill>
              <a:latin typeface="+mn-ea"/>
            </a:endParaRPr>
          </a:p>
          <a:p>
            <a:pPr marL="536575" lvl="1" indent="-255588">
              <a:spcBef>
                <a:spcPts val="0"/>
              </a:spcBef>
              <a:buFont typeface="Wingdings" pitchFamily="2" charset="2"/>
              <a:buChar char="l"/>
            </a:pPr>
            <a:r>
              <a:rPr lang="ja-JP" altLang="en-US" sz="1800" b="1" dirty="0">
                <a:solidFill>
                  <a:srgbClr val="FF0000"/>
                </a:solidFill>
                <a:latin typeface="+mn-ea"/>
              </a:rPr>
              <a:t>女性役員比率は</a:t>
            </a:r>
            <a:r>
              <a:rPr lang="en-US" altLang="ja-JP" sz="1800" b="1" dirty="0">
                <a:solidFill>
                  <a:srgbClr val="FF0000"/>
                </a:solidFill>
                <a:latin typeface="+mn-ea"/>
              </a:rPr>
              <a:t>1</a:t>
            </a:r>
            <a:r>
              <a:rPr lang="ja-JP" altLang="en-US" sz="1800" b="1" dirty="0">
                <a:solidFill>
                  <a:srgbClr val="FF0000"/>
                </a:solidFill>
                <a:latin typeface="+mn-ea"/>
              </a:rPr>
              <a:t>割以下</a:t>
            </a:r>
            <a:endParaRPr lang="en-US" altLang="ja-JP" sz="1800" b="1" dirty="0">
              <a:solidFill>
                <a:srgbClr val="FF0000"/>
              </a:solidFill>
              <a:latin typeface="+mn-ea"/>
            </a:endParaRPr>
          </a:p>
          <a:p>
            <a:pPr marL="536575" lvl="1" indent="-255588">
              <a:spcBef>
                <a:spcPts val="0"/>
              </a:spcBef>
              <a:buFont typeface="Wingdings" pitchFamily="2" charset="2"/>
              <a:buChar char="l"/>
            </a:pPr>
            <a:r>
              <a:rPr lang="ja-JP" altLang="en-US" sz="1800" dirty="0">
                <a:latin typeface="+mn-ea"/>
              </a:rPr>
              <a:t>研修の実施は、構成組織</a:t>
            </a:r>
            <a:r>
              <a:rPr lang="en-US" altLang="ja-JP" sz="1800" dirty="0">
                <a:latin typeface="+mn-ea"/>
              </a:rPr>
              <a:t>35.8</a:t>
            </a:r>
            <a:r>
              <a:rPr lang="ja-JP" altLang="en-US" sz="1800" dirty="0">
                <a:latin typeface="+mn-ea"/>
              </a:rPr>
              <a:t>％、地方連合会</a:t>
            </a:r>
            <a:r>
              <a:rPr lang="en-US" altLang="ja-JP" sz="1800" dirty="0">
                <a:latin typeface="+mn-ea"/>
              </a:rPr>
              <a:t>48.9</a:t>
            </a:r>
            <a:r>
              <a:rPr lang="ja-JP" altLang="en-US" sz="1800" dirty="0">
                <a:latin typeface="+mn-ea"/>
              </a:rPr>
              <a:t>％</a:t>
            </a:r>
            <a:endParaRPr lang="en-US" altLang="ja-JP" sz="1800" dirty="0">
              <a:latin typeface="+mn-ea"/>
            </a:endParaRPr>
          </a:p>
          <a:p>
            <a:pPr marL="720725" lvl="2" indent="-155575">
              <a:spcBef>
                <a:spcPts val="0"/>
              </a:spcBef>
              <a:buClr>
                <a:schemeClr val="bg2">
                  <a:lumMod val="50000"/>
                </a:schemeClr>
              </a:buClr>
              <a:buFont typeface="Wingdings" pitchFamily="2" charset="2"/>
              <a:buChar char="Ø"/>
            </a:pPr>
            <a:r>
              <a:rPr lang="ja-JP" altLang="en-US" sz="1600" dirty="0" smtClean="0">
                <a:latin typeface="+mn-ea"/>
              </a:rPr>
              <a:t>ポジティブ・アクション</a:t>
            </a:r>
            <a:r>
              <a:rPr lang="ja-JP" altLang="en-US" sz="1600" dirty="0">
                <a:latin typeface="+mn-ea"/>
              </a:rPr>
              <a:t>として</a:t>
            </a:r>
            <a:r>
              <a:rPr lang="ja-JP" altLang="en-US" sz="1600" dirty="0" smtClean="0">
                <a:latin typeface="+mn-ea"/>
              </a:rPr>
              <a:t>のクオータ制</a:t>
            </a:r>
            <a:r>
              <a:rPr lang="ja-JP" altLang="en-US" sz="1600" dirty="0">
                <a:latin typeface="+mn-ea"/>
              </a:rPr>
              <a:t>導入と選出の在り方（方法）の</a:t>
            </a:r>
            <a:r>
              <a:rPr lang="ja-JP" altLang="en-US" sz="1600" dirty="0" smtClean="0">
                <a:latin typeface="+mn-ea"/>
              </a:rPr>
              <a:t>検討</a:t>
            </a:r>
            <a:endParaRPr lang="en-US" altLang="ja-JP" sz="1600" dirty="0" smtClean="0">
              <a:latin typeface="+mn-ea"/>
            </a:endParaRPr>
          </a:p>
          <a:p>
            <a:pPr marL="720725" lvl="2" indent="-155575">
              <a:spcBef>
                <a:spcPts val="0"/>
              </a:spcBef>
              <a:buClr>
                <a:schemeClr val="bg2">
                  <a:lumMod val="50000"/>
                </a:schemeClr>
              </a:buClr>
              <a:buFont typeface="Wingdings" pitchFamily="2" charset="2"/>
              <a:buChar char="Ø"/>
            </a:pPr>
            <a:endParaRPr lang="en-US" altLang="ja-JP" sz="1600" dirty="0">
              <a:latin typeface="+mn-ea"/>
            </a:endParaRPr>
          </a:p>
          <a:p>
            <a:pPr marL="263525" indent="-250825">
              <a:spcBef>
                <a:spcPts val="0"/>
              </a:spcBef>
              <a:buClr>
                <a:srgbClr val="7030A0"/>
              </a:buClr>
              <a:buSzPct val="100000"/>
              <a:buFont typeface="+mj-lt"/>
              <a:buAutoNum type="arabicPeriod" startAt="4"/>
            </a:pPr>
            <a:r>
              <a:rPr lang="ja-JP" altLang="en-US" sz="2000" b="1" dirty="0" smtClean="0">
                <a:solidFill>
                  <a:srgbClr val="7030A0"/>
                </a:solidFill>
                <a:latin typeface="+mn-ea"/>
              </a:rPr>
              <a:t>男女平等推進委員会と</a:t>
            </a:r>
            <a:r>
              <a:rPr lang="ja-JP" altLang="en-US" sz="2000" b="1" dirty="0">
                <a:solidFill>
                  <a:srgbClr val="7030A0"/>
                </a:solidFill>
                <a:latin typeface="+mn-ea"/>
              </a:rPr>
              <a:t>女性</a:t>
            </a:r>
            <a:r>
              <a:rPr lang="ja-JP" altLang="en-US" sz="2000" b="1" dirty="0" smtClean="0">
                <a:solidFill>
                  <a:srgbClr val="7030A0"/>
                </a:solidFill>
                <a:latin typeface="+mn-ea"/>
              </a:rPr>
              <a:t>委員会</a:t>
            </a:r>
            <a:endParaRPr lang="en-US" altLang="ja-JP" sz="2000" b="1" dirty="0" smtClean="0">
              <a:solidFill>
                <a:srgbClr val="7030A0"/>
              </a:solidFill>
              <a:latin typeface="+mn-ea"/>
            </a:endParaRPr>
          </a:p>
          <a:p>
            <a:pPr marL="536575" lvl="1" indent="-273050">
              <a:spcBef>
                <a:spcPts val="0"/>
              </a:spcBef>
              <a:buFont typeface="Wingdings" pitchFamily="2" charset="2"/>
              <a:buChar char="l"/>
            </a:pPr>
            <a:r>
              <a:rPr lang="ja-JP" altLang="en-US" sz="1800" dirty="0" smtClean="0">
                <a:latin typeface="+mn-ea"/>
              </a:rPr>
              <a:t>構成組織における両組織の設置はいずれも半数程度</a:t>
            </a:r>
            <a:endParaRPr lang="en-US" altLang="ja-JP" sz="1800" dirty="0" smtClean="0">
              <a:latin typeface="+mn-ea"/>
            </a:endParaRPr>
          </a:p>
          <a:p>
            <a:pPr marL="536575" lvl="1" indent="-273050">
              <a:spcBef>
                <a:spcPts val="0"/>
              </a:spcBef>
              <a:buFont typeface="Wingdings" pitchFamily="2" charset="2"/>
              <a:buChar char="l"/>
            </a:pPr>
            <a:r>
              <a:rPr lang="ja-JP" altLang="en-US" sz="1800" dirty="0" smtClean="0">
                <a:latin typeface="+mn-ea"/>
              </a:rPr>
              <a:t>両組織の</a:t>
            </a:r>
            <a:r>
              <a:rPr lang="ja-JP" altLang="en-US" sz="1800" b="1" dirty="0" smtClean="0">
                <a:solidFill>
                  <a:srgbClr val="FF0000"/>
                </a:solidFill>
                <a:latin typeface="+mn-ea"/>
              </a:rPr>
              <a:t>役割と機能が認識されていない</a:t>
            </a:r>
            <a:endParaRPr lang="en-US" altLang="ja-JP" sz="1800" b="1" dirty="0" smtClean="0">
              <a:solidFill>
                <a:srgbClr val="FF0000"/>
              </a:solidFill>
              <a:latin typeface="+mn-ea"/>
            </a:endParaRPr>
          </a:p>
          <a:p>
            <a:pPr marL="720725" lvl="2" indent="-155575">
              <a:spcBef>
                <a:spcPts val="0"/>
              </a:spcBef>
              <a:buClr>
                <a:schemeClr val="bg2">
                  <a:lumMod val="50000"/>
                </a:schemeClr>
              </a:buClr>
              <a:buFont typeface="Wingdings" pitchFamily="2" charset="2"/>
              <a:buChar char="Ø"/>
            </a:pPr>
            <a:r>
              <a:rPr lang="ja-JP" altLang="en-US" sz="1600" b="1" dirty="0">
                <a:solidFill>
                  <a:srgbClr val="FF0000"/>
                </a:solidFill>
                <a:latin typeface="+mn-ea"/>
              </a:rPr>
              <a:t>役割と機能</a:t>
            </a:r>
            <a:r>
              <a:rPr lang="ja-JP" altLang="en-US" sz="1600" b="1" dirty="0" smtClean="0">
                <a:solidFill>
                  <a:srgbClr val="FF0000"/>
                </a:solidFill>
                <a:latin typeface="+mn-ea"/>
              </a:rPr>
              <a:t>の周知</a:t>
            </a:r>
            <a:r>
              <a:rPr lang="ja-JP" altLang="en-US" sz="1600" dirty="0" smtClean="0">
                <a:latin typeface="+mn-ea"/>
              </a:rPr>
              <a:t>を図り、引き続き設置・強化を進める</a:t>
            </a:r>
            <a:endParaRPr lang="en-US" altLang="ja-JP" sz="1600" dirty="0" smtClean="0">
              <a:latin typeface="+mn-ea"/>
            </a:endParaRPr>
          </a:p>
          <a:p>
            <a:pPr marL="720725" lvl="2" indent="-155575">
              <a:spcBef>
                <a:spcPts val="0"/>
              </a:spcBef>
              <a:buClr>
                <a:schemeClr val="bg2">
                  <a:lumMod val="50000"/>
                </a:schemeClr>
              </a:buClr>
              <a:buFont typeface="Wingdings" pitchFamily="2" charset="2"/>
              <a:buChar char="Ø"/>
            </a:pPr>
            <a:r>
              <a:rPr lang="ja-JP" altLang="en-US" sz="1600" dirty="0">
                <a:latin typeface="+mn-ea"/>
              </a:rPr>
              <a:t>女性委員会について</a:t>
            </a:r>
            <a:r>
              <a:rPr lang="ja-JP" altLang="en-US" sz="1600" dirty="0" smtClean="0">
                <a:latin typeface="+mn-ea"/>
              </a:rPr>
              <a:t>は、</a:t>
            </a:r>
            <a:r>
              <a:rPr lang="ja-JP" altLang="en-US" sz="1600" b="1" dirty="0" smtClean="0">
                <a:solidFill>
                  <a:srgbClr val="FF0000"/>
                </a:solidFill>
                <a:latin typeface="+mn-ea"/>
              </a:rPr>
              <a:t>連合本部、構成組織・単組、地方連合会での連携</a:t>
            </a:r>
            <a:r>
              <a:rPr lang="ja-JP" altLang="en-US" sz="1600" dirty="0" smtClean="0">
                <a:latin typeface="+mn-ea"/>
              </a:rPr>
              <a:t>を図る必要がある</a:t>
            </a:r>
            <a:endParaRPr lang="en-US" altLang="ja-JP" sz="1600" dirty="0" smtClean="0">
              <a:latin typeface="+mn-ea"/>
            </a:endParaRPr>
          </a:p>
          <a:p>
            <a:pPr marL="720725" lvl="2" indent="-155575">
              <a:spcBef>
                <a:spcPts val="0"/>
              </a:spcBef>
              <a:buClr>
                <a:schemeClr val="bg2">
                  <a:lumMod val="50000"/>
                </a:schemeClr>
              </a:buClr>
              <a:buFont typeface="Wingdings" pitchFamily="2" charset="2"/>
              <a:buChar char="Ø"/>
            </a:pPr>
            <a:endParaRPr lang="en-US" altLang="ja-JP" sz="1600" dirty="0" smtClean="0">
              <a:latin typeface="+mn-ea"/>
            </a:endParaRPr>
          </a:p>
          <a:p>
            <a:pPr marL="355600" indent="-342900">
              <a:spcBef>
                <a:spcPts val="0"/>
              </a:spcBef>
              <a:buClr>
                <a:srgbClr val="7030A0"/>
              </a:buClr>
              <a:buSzPct val="100000"/>
              <a:buFont typeface="+mj-lt"/>
              <a:buAutoNum type="arabicPeriod" startAt="4"/>
            </a:pPr>
            <a:r>
              <a:rPr kumimoji="1" lang="ja-JP" altLang="en-US" sz="2000" b="1" dirty="0">
                <a:solidFill>
                  <a:srgbClr val="7030A0"/>
                </a:solidFill>
                <a:latin typeface="+mn-ea"/>
              </a:rPr>
              <a:t>計画策定</a:t>
            </a:r>
            <a:r>
              <a:rPr kumimoji="1" lang="ja-JP" altLang="en-US" sz="2000" b="1" dirty="0" smtClean="0">
                <a:solidFill>
                  <a:srgbClr val="7030A0"/>
                </a:solidFill>
                <a:latin typeface="+mn-ea"/>
              </a:rPr>
              <a:t>と</a:t>
            </a:r>
            <a:r>
              <a:rPr kumimoji="1" lang="ja-JP" altLang="en-US" sz="2000" b="1" dirty="0">
                <a:solidFill>
                  <a:srgbClr val="7030A0"/>
                </a:solidFill>
                <a:latin typeface="+mn-ea"/>
              </a:rPr>
              <a:t>進捗管理の</a:t>
            </a:r>
            <a:r>
              <a:rPr kumimoji="1" lang="ja-JP" altLang="en-US" sz="2000" b="1" dirty="0" smtClean="0">
                <a:solidFill>
                  <a:srgbClr val="7030A0"/>
                </a:solidFill>
                <a:latin typeface="+mn-ea"/>
              </a:rPr>
              <a:t>あり方</a:t>
            </a:r>
            <a:endParaRPr kumimoji="1" lang="en-US" altLang="ja-JP" sz="2000" b="1" dirty="0" smtClean="0">
              <a:solidFill>
                <a:srgbClr val="7030A0"/>
              </a:solidFill>
              <a:latin typeface="+mn-ea"/>
            </a:endParaRPr>
          </a:p>
          <a:p>
            <a:pPr marL="536575" lvl="1" indent="-273050">
              <a:spcBef>
                <a:spcPts val="0"/>
              </a:spcBef>
              <a:buFont typeface="Wingdings" pitchFamily="2" charset="2"/>
              <a:buChar char="l"/>
            </a:pPr>
            <a:r>
              <a:rPr kumimoji="1" lang="ja-JP" altLang="en-US" sz="1800" dirty="0" smtClean="0">
                <a:latin typeface="+mn-ea"/>
              </a:rPr>
              <a:t>実施</a:t>
            </a:r>
            <a:r>
              <a:rPr kumimoji="1" lang="ja-JP" altLang="en-US" sz="1800" dirty="0">
                <a:latin typeface="+mn-ea"/>
              </a:rPr>
              <a:t>できたもの</a:t>
            </a:r>
            <a:r>
              <a:rPr kumimoji="1" lang="ja-JP" altLang="en-US" sz="1800" dirty="0" smtClean="0">
                <a:latin typeface="+mn-ea"/>
              </a:rPr>
              <a:t>は「参画調査」と「事例集の作成・公表」、</a:t>
            </a:r>
            <a:r>
              <a:rPr kumimoji="1" lang="ja-JP" altLang="en-US" sz="1800" b="1" dirty="0" smtClean="0">
                <a:solidFill>
                  <a:srgbClr val="FF0000"/>
                </a:solidFill>
                <a:latin typeface="+mn-ea"/>
              </a:rPr>
              <a:t>進捗管理とフォローアップの実効性確保、指導力の発揮</a:t>
            </a:r>
            <a:r>
              <a:rPr kumimoji="1" lang="ja-JP" altLang="en-US" sz="1800" dirty="0" smtClean="0">
                <a:latin typeface="+mn-ea"/>
              </a:rPr>
              <a:t>に大きな課題</a:t>
            </a:r>
            <a:endParaRPr kumimoji="1" lang="en-US" altLang="ja-JP" sz="1800" dirty="0" smtClean="0">
              <a:latin typeface="+mn-ea"/>
            </a:endParaRPr>
          </a:p>
          <a:p>
            <a:pPr marL="720725" lvl="2" indent="-155575">
              <a:spcBef>
                <a:spcPts val="0"/>
              </a:spcBef>
              <a:buClr>
                <a:schemeClr val="bg2">
                  <a:lumMod val="50000"/>
                </a:schemeClr>
              </a:buClr>
              <a:buFont typeface="Wingdings" pitchFamily="2" charset="2"/>
              <a:buChar char="Ø"/>
            </a:pPr>
            <a:r>
              <a:rPr lang="ja-JP" altLang="en-US" sz="1800" b="1" dirty="0" smtClean="0">
                <a:solidFill>
                  <a:srgbClr val="FF0000"/>
                </a:solidFill>
                <a:latin typeface="+mn-ea"/>
              </a:rPr>
              <a:t>組織のトップのリーダーシップ</a:t>
            </a:r>
            <a:r>
              <a:rPr lang="ja-JP" altLang="en-US" sz="1800" dirty="0" smtClean="0">
                <a:latin typeface="+mn-ea"/>
              </a:rPr>
              <a:t>のもとで「点検可能な計画の策定、進捗状況の把握と取り組みの改善を</a:t>
            </a:r>
            <a:r>
              <a:rPr lang="ja-JP" altLang="en-US" sz="1800" b="1" dirty="0" smtClean="0">
                <a:solidFill>
                  <a:srgbClr val="FF0000"/>
                </a:solidFill>
                <a:latin typeface="+mn-ea"/>
              </a:rPr>
              <a:t>連合全体での徹底</a:t>
            </a:r>
            <a:r>
              <a:rPr lang="ja-JP" altLang="en-US" sz="1800" dirty="0" smtClean="0">
                <a:latin typeface="+mn-ea"/>
              </a:rPr>
              <a:t>」が目標達成のためには不可欠</a:t>
            </a:r>
            <a:endParaRPr kumimoji="1" lang="ja-JP" altLang="en-US" sz="1800" dirty="0">
              <a:latin typeface="+mn-ea"/>
            </a:endParaRPr>
          </a:p>
        </p:txBody>
      </p:sp>
      <p:sp>
        <p:nvSpPr>
          <p:cNvPr id="7" name="タイトル 6"/>
          <p:cNvSpPr>
            <a:spLocks noGrp="1"/>
          </p:cNvSpPr>
          <p:nvPr>
            <p:ph type="title"/>
          </p:nvPr>
        </p:nvSpPr>
        <p:spPr>
          <a:xfrm>
            <a:off x="-252536" y="188640"/>
            <a:ext cx="9577064" cy="634082"/>
          </a:xfrm>
          <a:ln w="19050">
            <a:solidFill>
              <a:schemeClr val="bg2">
                <a:lumMod val="50000"/>
              </a:schemeClr>
            </a:solidFill>
          </a:ln>
        </p:spPr>
        <p:txBody>
          <a:bodyPr>
            <a:noAutofit/>
          </a:bodyPr>
          <a:lstStyle/>
          <a:p>
            <a:pPr marL="354013"/>
            <a:r>
              <a:rPr kumimoji="1" lang="en-US" altLang="ja-JP" sz="3200" dirty="0" smtClean="0"/>
              <a:t>Ⅲ</a:t>
            </a:r>
            <a:r>
              <a:rPr kumimoji="1" lang="ja-JP" altLang="en-US" sz="3200" dirty="0" err="1" smtClean="0"/>
              <a:t>．</a:t>
            </a:r>
            <a:r>
              <a:rPr kumimoji="1" lang="ja-JP" altLang="en-US" sz="3200" dirty="0" smtClean="0"/>
              <a:t>第</a:t>
            </a:r>
            <a:r>
              <a:rPr kumimoji="1" lang="en-US" altLang="ja-JP" sz="3200" dirty="0" smtClean="0"/>
              <a:t>3</a:t>
            </a:r>
            <a:r>
              <a:rPr kumimoji="1" lang="ja-JP" altLang="en-US" sz="3200" dirty="0" smtClean="0"/>
              <a:t>次男女平等参画推進計画のまとめと課題</a:t>
            </a:r>
            <a:endParaRPr kumimoji="1" lang="ja-JP" altLang="en-US" sz="3200" dirty="0"/>
          </a:p>
        </p:txBody>
      </p:sp>
      <p:pic>
        <p:nvPicPr>
          <p:cNvPr id="7170" name="Picture 2" descr="C:\Users\sonezaki yosiharu\AppData\Local\Microsoft\Windows\Temporary Internet Files\Content.IE5\AYIA86Q8\MC900439830[1].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60840" y="5229200"/>
            <a:ext cx="1699592" cy="169959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9737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67544" y="908720"/>
            <a:ext cx="8676456" cy="5544616"/>
          </a:xfrm>
        </p:spPr>
        <p:txBody>
          <a:bodyPr>
            <a:normAutofit/>
          </a:bodyPr>
          <a:lstStyle/>
          <a:p>
            <a:pPr marL="354013" indent="-261938">
              <a:buClr>
                <a:srgbClr val="7030A0"/>
              </a:buClr>
              <a:buSzPct val="100000"/>
              <a:buFont typeface="+mj-lt"/>
              <a:buAutoNum type="arabicPeriod"/>
            </a:pPr>
            <a:r>
              <a:rPr lang="ja-JP" altLang="en-US" sz="2000" b="1" dirty="0" smtClean="0">
                <a:solidFill>
                  <a:srgbClr val="7030A0"/>
                </a:solidFill>
                <a:latin typeface="+mn-ea"/>
              </a:rPr>
              <a:t>男女平等参画の情勢と必要性</a:t>
            </a:r>
            <a:endParaRPr lang="en-US" altLang="ja-JP" sz="2000" b="1" dirty="0" smtClean="0">
              <a:solidFill>
                <a:srgbClr val="7030A0"/>
              </a:solidFill>
              <a:latin typeface="+mn-ea"/>
            </a:endParaRPr>
          </a:p>
          <a:p>
            <a:pPr marL="691007" lvl="1" indent="-342900">
              <a:buClr>
                <a:schemeClr val="accent2">
                  <a:lumMod val="75000"/>
                </a:schemeClr>
              </a:buClr>
              <a:buFont typeface="+mj-ea"/>
              <a:buAutoNum type="circleNumDbPlain"/>
            </a:pPr>
            <a:r>
              <a:rPr lang="ja-JP" altLang="en-US" sz="1800" b="1" dirty="0" smtClean="0">
                <a:solidFill>
                  <a:schemeClr val="accent2">
                    <a:lumMod val="75000"/>
                  </a:schemeClr>
                </a:solidFill>
                <a:latin typeface="+mn-ea"/>
              </a:rPr>
              <a:t>取り巻く環境</a:t>
            </a:r>
            <a:endParaRPr kumimoji="1" lang="en-US" altLang="ja-JP" sz="1200" b="1" dirty="0" smtClean="0">
              <a:solidFill>
                <a:schemeClr val="accent2">
                  <a:lumMod val="75000"/>
                </a:schemeClr>
              </a:solidFill>
              <a:latin typeface="+mn-ea"/>
            </a:endParaRPr>
          </a:p>
          <a:p>
            <a:pPr marL="720725" lvl="1" indent="-184150">
              <a:buFont typeface="Wingdings" pitchFamily="2" charset="2"/>
              <a:buChar char="l"/>
            </a:pPr>
            <a:r>
              <a:rPr lang="ja-JP" altLang="en-US" sz="1600" dirty="0" smtClean="0">
                <a:latin typeface="+mn-ea"/>
              </a:rPr>
              <a:t>少子高齢化と労働力人口の急減、非正規雇用者の増加</a:t>
            </a:r>
            <a:endParaRPr lang="en-US" altLang="ja-JP" sz="1600" dirty="0" smtClean="0">
              <a:latin typeface="+mn-ea"/>
            </a:endParaRPr>
          </a:p>
          <a:p>
            <a:pPr marL="720725" lvl="1" indent="-184150">
              <a:buFont typeface="Wingdings" pitchFamily="2" charset="2"/>
              <a:buChar char="l"/>
            </a:pPr>
            <a:r>
              <a:rPr lang="ja-JP" altLang="en-US" sz="1600" dirty="0" smtClean="0">
                <a:latin typeface="+mn-ea"/>
              </a:rPr>
              <a:t>雇用における男女間格差　　管理職比率</a:t>
            </a:r>
            <a:r>
              <a:rPr lang="en-US" altLang="ja-JP" sz="1600" dirty="0" smtClean="0">
                <a:latin typeface="+mn-ea"/>
              </a:rPr>
              <a:t>/</a:t>
            </a:r>
            <a:r>
              <a:rPr lang="ja-JP" altLang="en-US" sz="1600" dirty="0" smtClean="0">
                <a:latin typeface="+mn-ea"/>
              </a:rPr>
              <a:t>賃金水準</a:t>
            </a:r>
            <a:r>
              <a:rPr lang="en-US" altLang="ja-JP" sz="1600" dirty="0" smtClean="0">
                <a:latin typeface="+mn-ea"/>
              </a:rPr>
              <a:t>/</a:t>
            </a:r>
            <a:r>
              <a:rPr lang="ja-JP" altLang="en-US" sz="1600" dirty="0" smtClean="0">
                <a:latin typeface="+mn-ea"/>
              </a:rPr>
              <a:t>勤続年数</a:t>
            </a:r>
            <a:endParaRPr lang="en-US" altLang="ja-JP" sz="1600" dirty="0" smtClean="0">
              <a:latin typeface="+mn-ea"/>
            </a:endParaRPr>
          </a:p>
          <a:p>
            <a:pPr marL="720725" lvl="1" indent="-184150">
              <a:buFont typeface="Wingdings" pitchFamily="2" charset="2"/>
              <a:buChar char="l"/>
            </a:pPr>
            <a:r>
              <a:rPr lang="ja-JP" altLang="en-US" sz="1600" dirty="0" smtClean="0">
                <a:latin typeface="+mn-ea"/>
              </a:rPr>
              <a:t>女性への家庭責任の偏りや男性の長時間労働　⇒　約</a:t>
            </a:r>
            <a:r>
              <a:rPr lang="en-US" altLang="ja-JP" sz="1600" dirty="0" smtClean="0">
                <a:latin typeface="+mn-ea"/>
              </a:rPr>
              <a:t>6</a:t>
            </a:r>
            <a:r>
              <a:rPr lang="ja-JP" altLang="en-US" sz="1600" dirty="0" smtClean="0">
                <a:latin typeface="+mn-ea"/>
              </a:rPr>
              <a:t>割が妊娠・出産を機に退職</a:t>
            </a:r>
            <a:endParaRPr lang="en-US" altLang="ja-JP" sz="1600" dirty="0" smtClean="0">
              <a:latin typeface="+mn-ea"/>
            </a:endParaRPr>
          </a:p>
          <a:p>
            <a:pPr marL="695325" lvl="1" indent="-342900">
              <a:buClr>
                <a:schemeClr val="accent2">
                  <a:lumMod val="75000"/>
                </a:schemeClr>
              </a:buClr>
              <a:buFont typeface="+mj-ea"/>
              <a:buAutoNum type="circleNumDbPlain" startAt="2"/>
            </a:pPr>
            <a:r>
              <a:rPr lang="ja-JP" altLang="en-US" sz="1800" b="1" dirty="0" smtClean="0">
                <a:solidFill>
                  <a:schemeClr val="accent2">
                    <a:lumMod val="75000"/>
                  </a:schemeClr>
                </a:solidFill>
                <a:latin typeface="+mn-ea"/>
              </a:rPr>
              <a:t>男女平等参画をめぐる国内外の情勢</a:t>
            </a:r>
            <a:endParaRPr lang="en-US" altLang="ja-JP" sz="1800" b="1" dirty="0" smtClean="0">
              <a:solidFill>
                <a:schemeClr val="accent2">
                  <a:lumMod val="75000"/>
                </a:schemeClr>
              </a:solidFill>
              <a:latin typeface="+mn-ea"/>
            </a:endParaRPr>
          </a:p>
          <a:p>
            <a:pPr marL="720725" lvl="1" indent="-184150">
              <a:buClr>
                <a:schemeClr val="bg2">
                  <a:lumMod val="50000"/>
                </a:schemeClr>
              </a:buClr>
              <a:buFont typeface="Wingdings" pitchFamily="2" charset="2"/>
              <a:buChar char="l"/>
            </a:pPr>
            <a:r>
              <a:rPr lang="ja-JP" altLang="en-US" sz="1600" dirty="0" smtClean="0">
                <a:latin typeface="+mn-ea"/>
              </a:rPr>
              <a:t>国連「女性差別撤廃条約」（</a:t>
            </a:r>
            <a:r>
              <a:rPr lang="en-US" altLang="ja-JP" sz="1600" dirty="0" smtClean="0">
                <a:latin typeface="+mn-ea"/>
              </a:rPr>
              <a:t>1985</a:t>
            </a:r>
            <a:r>
              <a:rPr lang="ja-JP" altLang="en-US" sz="1600" dirty="0" smtClean="0">
                <a:latin typeface="+mn-ea"/>
              </a:rPr>
              <a:t>年に日本も批准）</a:t>
            </a:r>
            <a:endParaRPr lang="en-US" altLang="ja-JP" sz="1600" dirty="0" smtClean="0">
              <a:latin typeface="+mn-ea"/>
            </a:endParaRPr>
          </a:p>
          <a:p>
            <a:pPr marL="892175" lvl="4" indent="-184150">
              <a:buClr>
                <a:schemeClr val="bg2">
                  <a:lumMod val="50000"/>
                </a:schemeClr>
              </a:buClr>
              <a:buFont typeface="Wingdings" pitchFamily="2" charset="2"/>
              <a:buChar char="Ø"/>
            </a:pPr>
            <a:r>
              <a:rPr lang="ja-JP" altLang="en-US" sz="1400" dirty="0" smtClean="0">
                <a:latin typeface="+mn-ea"/>
              </a:rPr>
              <a:t>多くの国やＩＴＵＣ，ＧＵＦｓにおいてクオータ制の導入</a:t>
            </a:r>
            <a:endParaRPr lang="en-US" altLang="ja-JP" sz="1400" dirty="0" smtClean="0">
              <a:latin typeface="+mn-ea"/>
            </a:endParaRPr>
          </a:p>
          <a:p>
            <a:pPr marL="720725" lvl="1" indent="-184150">
              <a:buClr>
                <a:schemeClr val="bg2">
                  <a:lumMod val="50000"/>
                </a:schemeClr>
              </a:buClr>
              <a:buFont typeface="Wingdings" pitchFamily="2" charset="2"/>
              <a:buChar char="l"/>
            </a:pPr>
            <a:r>
              <a:rPr lang="ja-JP" altLang="en-US" sz="1600" dirty="0" smtClean="0">
                <a:latin typeface="+mn-ea"/>
              </a:rPr>
              <a:t>日本政府「第</a:t>
            </a:r>
            <a:r>
              <a:rPr lang="en-US" altLang="ja-JP" sz="1600" dirty="0" smtClean="0">
                <a:latin typeface="+mn-ea"/>
              </a:rPr>
              <a:t>3</a:t>
            </a:r>
            <a:r>
              <a:rPr lang="ja-JP" altLang="en-US" sz="1600" dirty="0" smtClean="0">
                <a:latin typeface="+mn-ea"/>
              </a:rPr>
              <a:t>次男女共同参画基本計画」（</a:t>
            </a:r>
            <a:r>
              <a:rPr lang="en-US" altLang="ja-JP" sz="1600" dirty="0" smtClean="0">
                <a:latin typeface="+mn-ea"/>
              </a:rPr>
              <a:t>2010</a:t>
            </a:r>
            <a:r>
              <a:rPr lang="ja-JP" altLang="en-US" sz="1600" dirty="0" smtClean="0">
                <a:latin typeface="+mn-ea"/>
              </a:rPr>
              <a:t>年</a:t>
            </a:r>
            <a:r>
              <a:rPr lang="en-US" altLang="ja-JP" sz="1600" dirty="0" smtClean="0">
                <a:latin typeface="+mn-ea"/>
              </a:rPr>
              <a:t>12</a:t>
            </a:r>
            <a:r>
              <a:rPr lang="ja-JP" altLang="en-US" sz="1600" dirty="0" smtClean="0">
                <a:latin typeface="+mn-ea"/>
              </a:rPr>
              <a:t>月）</a:t>
            </a:r>
            <a:endParaRPr lang="en-US" altLang="ja-JP" sz="1600" dirty="0" smtClean="0">
              <a:latin typeface="+mn-ea"/>
            </a:endParaRPr>
          </a:p>
          <a:p>
            <a:pPr marL="892175" lvl="3" indent="-184150">
              <a:buClr>
                <a:schemeClr val="bg2">
                  <a:lumMod val="50000"/>
                </a:schemeClr>
              </a:buClr>
              <a:buFont typeface="Wingdings" pitchFamily="2" charset="2"/>
              <a:buChar char="Ø"/>
            </a:pPr>
            <a:r>
              <a:rPr lang="ja-JP" altLang="en-US" sz="1400" dirty="0" smtClean="0">
                <a:latin typeface="+mn-ea"/>
              </a:rPr>
              <a:t>指導的地位に女性が占める割合を</a:t>
            </a:r>
            <a:r>
              <a:rPr lang="en-US" altLang="ja-JP" sz="1400" dirty="0" smtClean="0">
                <a:latin typeface="+mn-ea"/>
              </a:rPr>
              <a:t>2020</a:t>
            </a:r>
            <a:r>
              <a:rPr lang="ja-JP" altLang="en-US" sz="1400" dirty="0" smtClean="0">
                <a:latin typeface="+mn-ea"/>
              </a:rPr>
              <a:t>年までに</a:t>
            </a:r>
            <a:r>
              <a:rPr lang="en-US" altLang="ja-JP" sz="1400" dirty="0" smtClean="0">
                <a:latin typeface="+mn-ea"/>
              </a:rPr>
              <a:t>30</a:t>
            </a:r>
            <a:r>
              <a:rPr lang="ja-JP" altLang="en-US" sz="1400" dirty="0" smtClean="0">
                <a:latin typeface="+mn-ea"/>
              </a:rPr>
              <a:t>％程度に</a:t>
            </a:r>
            <a:endParaRPr lang="en-US" altLang="ja-JP" sz="1400" dirty="0" smtClean="0">
              <a:latin typeface="+mn-ea"/>
            </a:endParaRPr>
          </a:p>
          <a:p>
            <a:pPr marL="720725" lvl="1" indent="-184150">
              <a:buClr>
                <a:schemeClr val="bg2">
                  <a:lumMod val="50000"/>
                </a:schemeClr>
              </a:buClr>
              <a:buFont typeface="Wingdings" pitchFamily="2" charset="2"/>
              <a:buChar char="l"/>
            </a:pPr>
            <a:r>
              <a:rPr lang="ja-JP" altLang="en-US" sz="1600" dirty="0" smtClean="0">
                <a:latin typeface="+mn-ea"/>
              </a:rPr>
              <a:t>経済同友会「</a:t>
            </a:r>
            <a:r>
              <a:rPr lang="en-US" altLang="ja-JP" sz="1600" dirty="0" smtClean="0">
                <a:latin typeface="+mn-ea"/>
              </a:rPr>
              <a:t>『</a:t>
            </a:r>
            <a:r>
              <a:rPr lang="ja-JP" altLang="en-US" sz="1600" dirty="0" smtClean="0">
                <a:latin typeface="+mn-ea"/>
              </a:rPr>
              <a:t>意思決定ボード</a:t>
            </a:r>
            <a:r>
              <a:rPr lang="en-US" altLang="ja-JP" sz="1600" dirty="0" smtClean="0">
                <a:latin typeface="+mn-ea"/>
              </a:rPr>
              <a:t>』</a:t>
            </a:r>
            <a:r>
              <a:rPr lang="ja-JP" altLang="en-US" sz="1600" dirty="0" smtClean="0">
                <a:latin typeface="+mn-ea"/>
              </a:rPr>
              <a:t>の真のダイバーシティ実現に向けて」（</a:t>
            </a:r>
            <a:r>
              <a:rPr lang="en-US" altLang="ja-JP" sz="1600" dirty="0" smtClean="0">
                <a:latin typeface="+mn-ea"/>
              </a:rPr>
              <a:t>2012</a:t>
            </a:r>
            <a:r>
              <a:rPr lang="ja-JP" altLang="en-US" sz="1600" dirty="0" smtClean="0">
                <a:latin typeface="+mn-ea"/>
              </a:rPr>
              <a:t>年</a:t>
            </a:r>
            <a:r>
              <a:rPr lang="en-US" altLang="ja-JP" sz="1600" dirty="0" smtClean="0">
                <a:latin typeface="+mn-ea"/>
              </a:rPr>
              <a:t>10</a:t>
            </a:r>
            <a:r>
              <a:rPr lang="ja-JP" altLang="en-US" sz="1600" dirty="0" smtClean="0">
                <a:latin typeface="+mn-ea"/>
              </a:rPr>
              <a:t>月）</a:t>
            </a:r>
            <a:endParaRPr lang="en-US" altLang="ja-JP" sz="1600" dirty="0" smtClean="0">
              <a:latin typeface="+mn-ea"/>
            </a:endParaRPr>
          </a:p>
          <a:p>
            <a:pPr marL="892175" lvl="2" indent="-184150">
              <a:buClr>
                <a:schemeClr val="bg2">
                  <a:lumMod val="50000"/>
                </a:schemeClr>
              </a:buClr>
              <a:buFont typeface="Wingdings" pitchFamily="2" charset="2"/>
              <a:buChar char="Ø"/>
            </a:pPr>
            <a:r>
              <a:rPr lang="ja-JP" altLang="en-US" sz="1400" dirty="0" smtClean="0">
                <a:latin typeface="+mn-ea"/>
              </a:rPr>
              <a:t>達成目標：</a:t>
            </a:r>
            <a:r>
              <a:rPr lang="en-US" altLang="ja-JP" sz="1400" dirty="0" smtClean="0">
                <a:latin typeface="+mn-ea"/>
              </a:rPr>
              <a:t>2020</a:t>
            </a:r>
            <a:r>
              <a:rPr lang="ja-JP" altLang="en-US" sz="1400" dirty="0" smtClean="0">
                <a:latin typeface="+mn-ea"/>
              </a:rPr>
              <a:t>年までに女性管理職割合を</a:t>
            </a:r>
            <a:r>
              <a:rPr lang="en-US" altLang="ja-JP" sz="1400" dirty="0" smtClean="0">
                <a:latin typeface="+mn-ea"/>
              </a:rPr>
              <a:t>30</a:t>
            </a:r>
            <a:r>
              <a:rPr lang="ja-JP" altLang="en-US" sz="1400" dirty="0" smtClean="0">
                <a:latin typeface="+mn-ea"/>
              </a:rPr>
              <a:t>％以上</a:t>
            </a:r>
            <a:endParaRPr lang="en-US" altLang="ja-JP" sz="1400" dirty="0" smtClean="0">
              <a:latin typeface="+mn-ea"/>
            </a:endParaRPr>
          </a:p>
          <a:p>
            <a:pPr marL="720725" lvl="1" indent="-184150">
              <a:buClr>
                <a:schemeClr val="bg2">
                  <a:lumMod val="50000"/>
                </a:schemeClr>
              </a:buClr>
              <a:buFont typeface="Wingdings" pitchFamily="2" charset="2"/>
              <a:buChar char="l"/>
            </a:pPr>
            <a:r>
              <a:rPr lang="ja-JP" altLang="en-US" sz="1600" dirty="0" smtClean="0">
                <a:latin typeface="+mn-ea"/>
              </a:rPr>
              <a:t>連合の女性役員割合は</a:t>
            </a:r>
            <a:r>
              <a:rPr lang="en-US" altLang="ja-JP" sz="1600" dirty="0" smtClean="0">
                <a:latin typeface="+mn-ea"/>
              </a:rPr>
              <a:t>1</a:t>
            </a:r>
            <a:r>
              <a:rPr lang="ja-JP" altLang="en-US" sz="1600" dirty="0" smtClean="0">
                <a:latin typeface="+mn-ea"/>
              </a:rPr>
              <a:t>割未満</a:t>
            </a:r>
            <a:r>
              <a:rPr lang="en-US" altLang="ja-JP" sz="1600" dirty="0" smtClean="0">
                <a:latin typeface="+mn-ea"/>
              </a:rPr>
              <a:t>/</a:t>
            </a:r>
            <a:r>
              <a:rPr lang="ja-JP" altLang="en-US" sz="1600" dirty="0" smtClean="0">
                <a:latin typeface="+mn-ea"/>
              </a:rPr>
              <a:t>女性組合員割合約</a:t>
            </a:r>
            <a:r>
              <a:rPr lang="en-US" altLang="ja-JP" sz="1600" dirty="0" smtClean="0">
                <a:latin typeface="+mn-ea"/>
              </a:rPr>
              <a:t>3</a:t>
            </a:r>
            <a:r>
              <a:rPr lang="ja-JP" altLang="en-US" sz="1600" dirty="0" smtClean="0">
                <a:latin typeface="+mn-ea"/>
              </a:rPr>
              <a:t>割</a:t>
            </a:r>
            <a:r>
              <a:rPr lang="en-US" altLang="ja-JP" sz="1600" dirty="0" smtClean="0">
                <a:latin typeface="+mn-ea"/>
              </a:rPr>
              <a:t>/</a:t>
            </a:r>
            <a:r>
              <a:rPr lang="ja-JP" altLang="en-US" sz="1600" dirty="0" smtClean="0">
                <a:latin typeface="+mn-ea"/>
              </a:rPr>
              <a:t>女性雇用労働者割合約</a:t>
            </a:r>
            <a:r>
              <a:rPr lang="en-US" altLang="ja-JP" sz="1600" dirty="0" smtClean="0">
                <a:latin typeface="+mn-ea"/>
              </a:rPr>
              <a:t>4</a:t>
            </a:r>
            <a:r>
              <a:rPr lang="ja-JP" altLang="en-US" sz="1600" dirty="0" smtClean="0">
                <a:latin typeface="+mn-ea"/>
              </a:rPr>
              <a:t>割</a:t>
            </a:r>
            <a:endParaRPr lang="en-US" altLang="ja-JP" sz="1600" dirty="0" smtClean="0">
              <a:latin typeface="+mn-ea"/>
            </a:endParaRPr>
          </a:p>
          <a:p>
            <a:pPr marL="727075" indent="-342900">
              <a:buClr>
                <a:schemeClr val="accent2">
                  <a:lumMod val="75000"/>
                </a:schemeClr>
              </a:buClr>
              <a:buSzPct val="100000"/>
              <a:buFont typeface="+mj-ea"/>
              <a:buAutoNum type="circleNumDbPlain" startAt="3"/>
            </a:pPr>
            <a:r>
              <a:rPr lang="ja-JP" altLang="en-US" sz="1800" b="1" dirty="0" smtClean="0">
                <a:solidFill>
                  <a:schemeClr val="accent2">
                    <a:lumMod val="75000"/>
                  </a:schemeClr>
                </a:solidFill>
                <a:latin typeface="+mn-ea"/>
              </a:rPr>
              <a:t>男女平等参画の必要性</a:t>
            </a:r>
            <a:endParaRPr lang="en-US" altLang="ja-JP" sz="1800" b="1" dirty="0" smtClean="0">
              <a:solidFill>
                <a:schemeClr val="accent2">
                  <a:lumMod val="75000"/>
                </a:schemeClr>
              </a:solidFill>
              <a:latin typeface="+mn-ea"/>
            </a:endParaRPr>
          </a:p>
          <a:p>
            <a:pPr marL="720725" lvl="1" indent="-184150">
              <a:buFont typeface="Wingdings" pitchFamily="2" charset="2"/>
              <a:buChar char="l"/>
            </a:pPr>
            <a:r>
              <a:rPr lang="ja-JP" altLang="en-US" sz="1800" dirty="0" smtClean="0">
                <a:latin typeface="+mn-ea"/>
              </a:rPr>
              <a:t>多様な人材の就労と能力発揮の機会を保障</a:t>
            </a:r>
            <a:endParaRPr lang="en-US" altLang="ja-JP" sz="1800" dirty="0" smtClean="0">
              <a:latin typeface="+mn-ea"/>
            </a:endParaRPr>
          </a:p>
          <a:p>
            <a:pPr marL="887413" lvl="2" indent="-184150">
              <a:buClr>
                <a:schemeClr val="bg2">
                  <a:lumMod val="50000"/>
                </a:schemeClr>
              </a:buClr>
              <a:buFont typeface="Wingdings" pitchFamily="2" charset="2"/>
              <a:buChar char="Ø"/>
            </a:pPr>
            <a:r>
              <a:rPr lang="ja-JP" altLang="en-US" sz="1600" dirty="0" smtClean="0">
                <a:latin typeface="+mn-ea"/>
              </a:rPr>
              <a:t>社会・経済の活力と持続可能性の維持にとって、最重要かつ喫緊の課題</a:t>
            </a:r>
            <a:endParaRPr lang="en-US" altLang="ja-JP" sz="1600" dirty="0" smtClean="0">
              <a:latin typeface="+mn-ea"/>
            </a:endParaRPr>
          </a:p>
          <a:p>
            <a:pPr marL="887413" lvl="2" indent="-184150">
              <a:buClr>
                <a:schemeClr val="bg2">
                  <a:lumMod val="50000"/>
                </a:schemeClr>
              </a:buClr>
              <a:buFont typeface="Wingdings" pitchFamily="2" charset="2"/>
              <a:buChar char="Ø"/>
            </a:pPr>
            <a:r>
              <a:rPr lang="ja-JP" altLang="en-US" sz="1600" dirty="0" smtClean="0">
                <a:latin typeface="+mn-ea"/>
              </a:rPr>
              <a:t>労働組合も同様に、多様（女性・若者・非正規）な仲間が集まり力を発揮する組織に</a:t>
            </a:r>
            <a:endParaRPr lang="en-US" altLang="ja-JP" sz="1600" dirty="0" smtClean="0">
              <a:latin typeface="+mn-ea"/>
            </a:endParaRPr>
          </a:p>
          <a:p>
            <a:pPr marL="1169988" lvl="3" indent="-184150">
              <a:buClr>
                <a:schemeClr val="bg2">
                  <a:lumMod val="50000"/>
                </a:schemeClr>
              </a:buClr>
              <a:buFont typeface="Arial" pitchFamily="34" charset="0"/>
              <a:buChar char="•"/>
            </a:pPr>
            <a:r>
              <a:rPr lang="ja-JP" altLang="en-US" sz="1400" dirty="0" smtClean="0">
                <a:latin typeface="+mn-ea"/>
              </a:rPr>
              <a:t>社会全般の男女平等参画推進を見据え、組織の総力を挙げて取り組む</a:t>
            </a:r>
            <a:endParaRPr lang="en-US" altLang="ja-JP" sz="1400" dirty="0" smtClean="0">
              <a:latin typeface="+mn-ea"/>
            </a:endParaRPr>
          </a:p>
          <a:p>
            <a:pPr marL="720725" lvl="1" indent="-184150"/>
            <a:endParaRPr lang="en-US" altLang="ja-JP" sz="1800" dirty="0" smtClean="0"/>
          </a:p>
          <a:p>
            <a:pPr marL="720725" lvl="1" indent="-355600"/>
            <a:endParaRPr kumimoji="1" lang="ja-JP" altLang="en-US" sz="1800" dirty="0"/>
          </a:p>
        </p:txBody>
      </p:sp>
      <p:sp>
        <p:nvSpPr>
          <p:cNvPr id="3" name="タイトル 2"/>
          <p:cNvSpPr>
            <a:spLocks noGrp="1"/>
          </p:cNvSpPr>
          <p:nvPr>
            <p:ph type="title"/>
          </p:nvPr>
        </p:nvSpPr>
        <p:spPr>
          <a:xfrm>
            <a:off x="-180528" y="274638"/>
            <a:ext cx="9505056" cy="562074"/>
          </a:xfrm>
          <a:ln w="19050">
            <a:solidFill>
              <a:schemeClr val="bg2">
                <a:lumMod val="50000"/>
              </a:schemeClr>
            </a:solidFill>
          </a:ln>
        </p:spPr>
        <p:txBody>
          <a:bodyPr>
            <a:noAutofit/>
          </a:bodyPr>
          <a:lstStyle/>
          <a:p>
            <a:pPr marL="354013"/>
            <a:r>
              <a:rPr kumimoji="1" lang="en-US" altLang="ja-JP" sz="3200" dirty="0" smtClean="0"/>
              <a:t>Ⅳ</a:t>
            </a:r>
            <a:r>
              <a:rPr kumimoji="1" lang="ja-JP" altLang="en-US" sz="3200" dirty="0" err="1" smtClean="0"/>
              <a:t>．</a:t>
            </a:r>
            <a:r>
              <a:rPr kumimoji="1" lang="ja-JP" altLang="en-US" sz="3200" dirty="0" smtClean="0"/>
              <a:t>第</a:t>
            </a:r>
            <a:r>
              <a:rPr kumimoji="1" lang="en-US" altLang="ja-JP" sz="3200" dirty="0" smtClean="0"/>
              <a:t>4</a:t>
            </a:r>
            <a:r>
              <a:rPr kumimoji="1" lang="ja-JP" altLang="en-US" sz="3200" dirty="0" smtClean="0"/>
              <a:t>次男女平等参画推進計画（</a:t>
            </a:r>
            <a:r>
              <a:rPr lang="ja-JP" altLang="en-US" sz="3200" dirty="0" smtClean="0"/>
              <a:t>組織討議案）</a:t>
            </a:r>
            <a:endParaRPr kumimoji="1" lang="ja-JP" altLang="en-US" sz="32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908720"/>
            <a:ext cx="8676456" cy="5400599"/>
          </a:xfrm>
        </p:spPr>
        <p:txBody>
          <a:bodyPr>
            <a:noAutofit/>
          </a:bodyPr>
          <a:lstStyle/>
          <a:p>
            <a:pPr marL="446088" indent="-338138">
              <a:spcAft>
                <a:spcPts val="600"/>
              </a:spcAft>
              <a:buClr>
                <a:srgbClr val="7030A0"/>
              </a:buClr>
              <a:buSzPct val="100000"/>
              <a:buFont typeface="+mj-lt"/>
              <a:buAutoNum type="arabicPeriod" startAt="2"/>
            </a:pPr>
            <a:r>
              <a:rPr lang="ja-JP" altLang="en-US" sz="2400" b="1" dirty="0" smtClean="0">
                <a:solidFill>
                  <a:srgbClr val="7030A0"/>
                </a:solidFill>
              </a:rPr>
              <a:t>連合が目指す男女平等参画の理念</a:t>
            </a:r>
            <a:endParaRPr lang="en-US" altLang="ja-JP" sz="2400" b="1" dirty="0" smtClean="0">
              <a:solidFill>
                <a:srgbClr val="7030A0"/>
              </a:solidFill>
            </a:endParaRPr>
          </a:p>
          <a:p>
            <a:pPr marL="628650" lvl="1" indent="-265113">
              <a:spcAft>
                <a:spcPts val="600"/>
              </a:spcAft>
              <a:buClr>
                <a:schemeClr val="accent2">
                  <a:lumMod val="75000"/>
                </a:schemeClr>
              </a:buClr>
              <a:buSzPct val="100000"/>
              <a:buFont typeface="+mj-ea"/>
              <a:buAutoNum type="circleNumDbPlain"/>
            </a:pPr>
            <a:r>
              <a:rPr lang="ja-JP" altLang="en-US" sz="2000" b="1" dirty="0" smtClean="0">
                <a:solidFill>
                  <a:schemeClr val="accent2">
                    <a:lumMod val="75000"/>
                  </a:schemeClr>
                </a:solidFill>
              </a:rPr>
              <a:t>男女平等参画社会の理念／</a:t>
            </a:r>
            <a:r>
              <a:rPr lang="en-US" altLang="ja-JP" sz="2000" b="1" dirty="0" smtClean="0">
                <a:solidFill>
                  <a:schemeClr val="accent2">
                    <a:lumMod val="75000"/>
                  </a:schemeClr>
                </a:solidFill>
              </a:rPr>
              <a:t>【</a:t>
            </a:r>
            <a:r>
              <a:rPr lang="ja-JP" altLang="en-US" sz="2000" b="1" dirty="0" smtClean="0">
                <a:solidFill>
                  <a:schemeClr val="accent2">
                    <a:lumMod val="75000"/>
                  </a:schemeClr>
                </a:solidFill>
              </a:rPr>
              <a:t>働くことを軸とする安心社会</a:t>
            </a:r>
            <a:r>
              <a:rPr lang="en-US" altLang="ja-JP" sz="2000" b="1" dirty="0" smtClean="0">
                <a:solidFill>
                  <a:schemeClr val="accent2">
                    <a:lumMod val="75000"/>
                  </a:schemeClr>
                </a:solidFill>
              </a:rPr>
              <a:t>】</a:t>
            </a:r>
          </a:p>
          <a:p>
            <a:pPr marL="720725" lvl="2" indent="-92075">
              <a:spcAft>
                <a:spcPts val="600"/>
              </a:spcAft>
              <a:buNone/>
            </a:pPr>
            <a:r>
              <a:rPr lang="ja-JP" altLang="en-US" sz="1800" dirty="0" smtClean="0"/>
              <a:t>「男女が対等・平等で人権が尊重された社会の構成員として、様々な分野への参画の機会が保障され、役割と責任を分かち合う、</a:t>
            </a:r>
            <a:r>
              <a:rPr lang="ja-JP" altLang="en-US" sz="1800" b="1" dirty="0" smtClean="0">
                <a:solidFill>
                  <a:srgbClr val="FF0000"/>
                </a:solidFill>
              </a:rPr>
              <a:t>だれもがくらしやすい</a:t>
            </a:r>
            <a:r>
              <a:rPr lang="en-US" altLang="ja-JP" sz="1800" b="1" dirty="0" smtClean="0">
                <a:solidFill>
                  <a:srgbClr val="FF0000"/>
                </a:solidFill>
              </a:rPr>
              <a:t>『</a:t>
            </a:r>
            <a:r>
              <a:rPr lang="ja-JP" altLang="en-US" sz="1800" b="1" dirty="0" smtClean="0">
                <a:solidFill>
                  <a:srgbClr val="FF0000"/>
                </a:solidFill>
              </a:rPr>
              <a:t>男女平等社会</a:t>
            </a:r>
            <a:r>
              <a:rPr lang="en-US" altLang="ja-JP" sz="1800" b="1" dirty="0" smtClean="0">
                <a:solidFill>
                  <a:srgbClr val="FF0000"/>
                </a:solidFill>
              </a:rPr>
              <a:t>』</a:t>
            </a:r>
            <a:r>
              <a:rPr lang="ja-JP" altLang="en-US" sz="1800" b="1" dirty="0" smtClean="0">
                <a:solidFill>
                  <a:srgbClr val="FF0000"/>
                </a:solidFill>
              </a:rPr>
              <a:t>の実現</a:t>
            </a:r>
            <a:r>
              <a:rPr lang="ja-JP" altLang="en-US" sz="1800" dirty="0" smtClean="0"/>
              <a:t>」</a:t>
            </a:r>
            <a:endParaRPr lang="en-US" altLang="ja-JP" sz="1800" dirty="0" smtClean="0"/>
          </a:p>
          <a:p>
            <a:pPr marL="628650" lvl="1" indent="-265113">
              <a:spcAft>
                <a:spcPts val="600"/>
              </a:spcAft>
              <a:buClr>
                <a:schemeClr val="accent2">
                  <a:lumMod val="75000"/>
                </a:schemeClr>
              </a:buClr>
              <a:buSzPct val="100000"/>
              <a:buFont typeface="+mj-ea"/>
              <a:buAutoNum type="circleNumDbPlain"/>
            </a:pPr>
            <a:r>
              <a:rPr lang="ja-JP" altLang="en-US" sz="2000" b="1" dirty="0" smtClean="0">
                <a:solidFill>
                  <a:schemeClr val="accent2">
                    <a:lumMod val="75000"/>
                  </a:schemeClr>
                </a:solidFill>
              </a:rPr>
              <a:t>労働運動における男女平等参画の意義</a:t>
            </a:r>
            <a:endParaRPr lang="en-US" altLang="ja-JP" sz="2000" b="1" dirty="0" smtClean="0">
              <a:solidFill>
                <a:schemeClr val="accent2">
                  <a:lumMod val="75000"/>
                </a:schemeClr>
              </a:solidFill>
            </a:endParaRPr>
          </a:p>
          <a:p>
            <a:pPr marL="811213" lvl="2" indent="-182563">
              <a:spcAft>
                <a:spcPts val="600"/>
              </a:spcAft>
              <a:buClr>
                <a:schemeClr val="bg2">
                  <a:lumMod val="50000"/>
                </a:schemeClr>
              </a:buClr>
              <a:buFont typeface="Wingdings" pitchFamily="2" charset="2"/>
              <a:buChar char="l"/>
            </a:pPr>
            <a:r>
              <a:rPr lang="ja-JP" altLang="en-US" sz="1800" dirty="0" smtClean="0"/>
              <a:t>男女がともに働きやすく、暮らしやすい社会をつくることは、</a:t>
            </a:r>
            <a:r>
              <a:rPr lang="ja-JP" altLang="en-US" sz="1800" b="1" dirty="0" smtClean="0">
                <a:solidFill>
                  <a:srgbClr val="FF0000"/>
                </a:solidFill>
              </a:rPr>
              <a:t>連合の社会的責任</a:t>
            </a:r>
            <a:endParaRPr lang="en-US" altLang="ja-JP" sz="1800" b="1" dirty="0" smtClean="0">
              <a:solidFill>
                <a:srgbClr val="FF0000"/>
              </a:solidFill>
            </a:endParaRPr>
          </a:p>
          <a:p>
            <a:pPr marL="811213" lvl="2" indent="-182563">
              <a:spcAft>
                <a:spcPts val="600"/>
              </a:spcAft>
              <a:buClr>
                <a:schemeClr val="bg2">
                  <a:lumMod val="50000"/>
                </a:schemeClr>
              </a:buClr>
              <a:buFont typeface="Wingdings" pitchFamily="2" charset="2"/>
              <a:buChar char="l"/>
            </a:pPr>
            <a:r>
              <a:rPr lang="ja-JP" altLang="en-US" sz="1800" dirty="0" smtClean="0"/>
              <a:t>多様性と活力のある組織となることによる、</a:t>
            </a:r>
            <a:r>
              <a:rPr lang="ja-JP" altLang="en-US" sz="1800" b="1" dirty="0" smtClean="0">
                <a:solidFill>
                  <a:srgbClr val="FF0000"/>
                </a:solidFill>
              </a:rPr>
              <a:t>社会的影響力の向上</a:t>
            </a:r>
            <a:endParaRPr lang="en-US" altLang="ja-JP" sz="1800" b="1" dirty="0" smtClean="0">
              <a:solidFill>
                <a:srgbClr val="FF0000"/>
              </a:solidFill>
            </a:endParaRPr>
          </a:p>
          <a:p>
            <a:pPr marL="811213" lvl="2" indent="-182563">
              <a:spcAft>
                <a:spcPts val="600"/>
              </a:spcAft>
              <a:buClr>
                <a:schemeClr val="bg2">
                  <a:lumMod val="50000"/>
                </a:schemeClr>
              </a:buClr>
              <a:buFont typeface="Wingdings" pitchFamily="2" charset="2"/>
              <a:buChar char="l"/>
            </a:pPr>
            <a:r>
              <a:rPr lang="ja-JP" altLang="en-US" sz="1800" dirty="0" smtClean="0"/>
              <a:t>家庭や地域における責任を分かち合う取り組みによって、「地域で顔の見える労働運動」を展開することによる、</a:t>
            </a:r>
            <a:r>
              <a:rPr lang="ja-JP" altLang="en-US" sz="1800" b="1" dirty="0" smtClean="0">
                <a:solidFill>
                  <a:srgbClr val="FF0000"/>
                </a:solidFill>
              </a:rPr>
              <a:t>地域における存在感の向上</a:t>
            </a:r>
            <a:endParaRPr lang="en-US" altLang="ja-JP" sz="1800" b="1" dirty="0" smtClean="0">
              <a:solidFill>
                <a:srgbClr val="FF0000"/>
              </a:solidFill>
            </a:endParaRPr>
          </a:p>
          <a:p>
            <a:pPr marL="811213" lvl="2" indent="-182563">
              <a:spcAft>
                <a:spcPts val="600"/>
              </a:spcAft>
              <a:buClr>
                <a:schemeClr val="bg2">
                  <a:lumMod val="50000"/>
                </a:schemeClr>
              </a:buClr>
              <a:buFont typeface="Wingdings" pitchFamily="2" charset="2"/>
              <a:buChar char="l"/>
            </a:pPr>
            <a:r>
              <a:rPr lang="ja-JP" altLang="en-US" sz="1800" dirty="0" smtClean="0"/>
              <a:t>組織と運動を強靭で活力あるものとする</a:t>
            </a:r>
            <a:r>
              <a:rPr lang="ja-JP" altLang="en-US" sz="1800" b="1" dirty="0" smtClean="0">
                <a:solidFill>
                  <a:srgbClr val="FF0000"/>
                </a:solidFill>
              </a:rPr>
              <a:t>将来を左右する重要な取り組み</a:t>
            </a:r>
            <a:r>
              <a:rPr lang="ja-JP" altLang="en-US" sz="1800" dirty="0" smtClean="0"/>
              <a:t>、</a:t>
            </a:r>
            <a:endParaRPr lang="en-US" altLang="ja-JP" sz="1800" dirty="0" smtClean="0"/>
          </a:p>
          <a:p>
            <a:pPr marL="720725" lvl="2" indent="-92075">
              <a:spcAft>
                <a:spcPts val="600"/>
              </a:spcAft>
              <a:buNone/>
            </a:pPr>
            <a:r>
              <a:rPr lang="ja-JP" altLang="en-US" sz="1800" dirty="0" smtClean="0"/>
              <a:t>　 ⇒　</a:t>
            </a:r>
            <a:r>
              <a:rPr lang="en-US" altLang="ja-JP" sz="1800" b="1" dirty="0" smtClean="0">
                <a:solidFill>
                  <a:srgbClr val="FF0000"/>
                </a:solidFill>
              </a:rPr>
              <a:t> </a:t>
            </a:r>
            <a:r>
              <a:rPr lang="ja-JP" altLang="en-US" sz="1800" b="1" dirty="0" smtClean="0">
                <a:solidFill>
                  <a:srgbClr val="FF0000"/>
                </a:solidFill>
              </a:rPr>
              <a:t>トップのリーダーシップ</a:t>
            </a:r>
            <a:r>
              <a:rPr lang="ja-JP" altLang="en-US" sz="1800" dirty="0" smtClean="0"/>
              <a:t>のもと、総力を挙げた取り組みを展開</a:t>
            </a:r>
            <a:endParaRPr lang="en-US" altLang="ja-JP" sz="1800" dirty="0" smtClean="0"/>
          </a:p>
        </p:txBody>
      </p:sp>
      <p:sp>
        <p:nvSpPr>
          <p:cNvPr id="3" name="タイトル 2"/>
          <p:cNvSpPr>
            <a:spLocks noGrp="1"/>
          </p:cNvSpPr>
          <p:nvPr>
            <p:ph type="title"/>
          </p:nvPr>
        </p:nvSpPr>
        <p:spPr>
          <a:xfrm>
            <a:off x="-180528" y="274638"/>
            <a:ext cx="9505056" cy="562074"/>
          </a:xfrm>
          <a:ln w="19050">
            <a:solidFill>
              <a:schemeClr val="bg2">
                <a:lumMod val="50000"/>
              </a:schemeClr>
            </a:solidFill>
          </a:ln>
        </p:spPr>
        <p:txBody>
          <a:bodyPr>
            <a:noAutofit/>
          </a:bodyPr>
          <a:lstStyle/>
          <a:p>
            <a:pPr marL="354013"/>
            <a:r>
              <a:rPr kumimoji="1" lang="en-US" altLang="ja-JP" sz="3200" dirty="0" smtClean="0"/>
              <a:t>Ⅴ</a:t>
            </a:r>
            <a:r>
              <a:rPr kumimoji="1" lang="ja-JP" altLang="en-US" sz="3200" dirty="0" err="1" smtClean="0"/>
              <a:t>．</a:t>
            </a:r>
            <a:r>
              <a:rPr kumimoji="1" lang="ja-JP" altLang="en-US" sz="3200" dirty="0" smtClean="0"/>
              <a:t>第</a:t>
            </a:r>
            <a:r>
              <a:rPr kumimoji="1" lang="en-US" altLang="ja-JP" sz="3200" dirty="0" smtClean="0"/>
              <a:t>4</a:t>
            </a:r>
            <a:r>
              <a:rPr kumimoji="1" lang="ja-JP" altLang="en-US" sz="3200" dirty="0" smtClean="0"/>
              <a:t>次男女平等参画推進計画（</a:t>
            </a:r>
            <a:r>
              <a:rPr lang="ja-JP" altLang="en-US" sz="3200" dirty="0" smtClean="0"/>
              <a:t>組織討議案）</a:t>
            </a:r>
            <a:endParaRPr kumimoji="1" lang="ja-JP" altLang="en-US" sz="3200" dirty="0"/>
          </a:p>
        </p:txBody>
      </p:sp>
      <p:pic>
        <p:nvPicPr>
          <p:cNvPr id="8195" name="Picture 3" descr="C:\Users\sonezaki yosiharu\AppData\Local\Microsoft\Windows\Temporary Internet Files\Content.IE5\K3Q6IHM6\MC900384444[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08305" y="5070892"/>
            <a:ext cx="1728192" cy="178710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179512" y="908720"/>
            <a:ext cx="8424936" cy="5544616"/>
          </a:xfrm>
        </p:spPr>
        <p:txBody>
          <a:bodyPr>
            <a:normAutofit/>
          </a:bodyPr>
          <a:lstStyle/>
          <a:p>
            <a:pPr marL="706437" lvl="1" indent="-342900">
              <a:lnSpc>
                <a:spcPts val="2000"/>
              </a:lnSpc>
              <a:spcAft>
                <a:spcPts val="1200"/>
              </a:spcAft>
              <a:buClr>
                <a:schemeClr val="accent2">
                  <a:lumMod val="75000"/>
                </a:schemeClr>
              </a:buClr>
              <a:buSzPct val="100000"/>
              <a:buFont typeface="+mj-ea"/>
              <a:buAutoNum type="circleNumDbPlain" startAt="3"/>
            </a:pPr>
            <a:r>
              <a:rPr lang="ja-JP" altLang="en-US" sz="2400" b="1" dirty="0" smtClean="0">
                <a:solidFill>
                  <a:schemeClr val="accent2">
                    <a:lumMod val="75000"/>
                  </a:schemeClr>
                </a:solidFill>
                <a:latin typeface="+mn-ea"/>
              </a:rPr>
              <a:t>運動の目標と主要課題</a:t>
            </a:r>
            <a:endParaRPr lang="en-US" altLang="ja-JP" sz="2400" b="1" dirty="0" smtClean="0">
              <a:solidFill>
                <a:schemeClr val="accent2">
                  <a:lumMod val="75000"/>
                </a:schemeClr>
              </a:solidFill>
              <a:latin typeface="+mn-ea"/>
            </a:endParaRPr>
          </a:p>
          <a:p>
            <a:pPr marL="811213" lvl="2" indent="-274638">
              <a:lnSpc>
                <a:spcPts val="2000"/>
              </a:lnSpc>
              <a:buNone/>
            </a:pPr>
            <a:r>
              <a:rPr lang="ja-JP" altLang="en-US" sz="2000" b="1" dirty="0" smtClean="0">
                <a:solidFill>
                  <a:srgbClr val="7030A0"/>
                </a:solidFill>
                <a:latin typeface="+mn-ea"/>
              </a:rPr>
              <a:t>目標１）</a:t>
            </a:r>
            <a:r>
              <a:rPr lang="ja-JP" altLang="en-US" sz="2000" b="1" dirty="0" smtClean="0">
                <a:solidFill>
                  <a:srgbClr val="FF0000"/>
                </a:solidFill>
                <a:latin typeface="+mn-ea"/>
              </a:rPr>
              <a:t>ディーセントワークの実現</a:t>
            </a:r>
            <a:r>
              <a:rPr lang="ja-JP" altLang="en-US" sz="2000" b="1" dirty="0" smtClean="0">
                <a:latin typeface="+mn-ea"/>
              </a:rPr>
              <a:t>と</a:t>
            </a:r>
            <a:r>
              <a:rPr lang="ja-JP" altLang="en-US" sz="2000" b="1" dirty="0" smtClean="0">
                <a:solidFill>
                  <a:srgbClr val="FF0000"/>
                </a:solidFill>
                <a:latin typeface="+mn-ea"/>
              </a:rPr>
              <a:t>女性の活躍の促進</a:t>
            </a:r>
            <a:endParaRPr lang="en-US" altLang="ja-JP" sz="2000" b="1" dirty="0" smtClean="0">
              <a:solidFill>
                <a:srgbClr val="FF0000"/>
              </a:solidFill>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雇用平等の実現と就業支援の充実</a:t>
            </a:r>
            <a:endParaRPr lang="en-US" altLang="ja-JP" sz="1800" dirty="0" smtClean="0">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働きやすい職場コミュニティーづくり</a:t>
            </a:r>
            <a:endParaRPr lang="en-US" altLang="ja-JP" sz="1800" dirty="0" smtClean="0">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雇用平等に限らない家事労働、地域活動、文化活動などにおける男女平等参画の推進</a:t>
            </a:r>
            <a:endParaRPr lang="en-US" altLang="ja-JP" sz="1800" dirty="0" smtClean="0">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性やライフスタイルに中立的な税・社会保障制度の確立</a:t>
            </a:r>
            <a:endParaRPr lang="en-US" altLang="ja-JP" sz="1800" dirty="0" smtClean="0">
              <a:latin typeface="+mn-ea"/>
            </a:endParaRPr>
          </a:p>
          <a:p>
            <a:pPr marL="811213" lvl="2" indent="-274638">
              <a:lnSpc>
                <a:spcPts val="2000"/>
              </a:lnSpc>
              <a:spcBef>
                <a:spcPts val="2400"/>
              </a:spcBef>
              <a:buNone/>
            </a:pPr>
            <a:r>
              <a:rPr lang="ja-JP" altLang="en-US" sz="2000" b="1" dirty="0" smtClean="0">
                <a:solidFill>
                  <a:srgbClr val="7030A0"/>
                </a:solidFill>
                <a:latin typeface="+mn-ea"/>
              </a:rPr>
              <a:t>目標２）</a:t>
            </a:r>
            <a:r>
              <a:rPr lang="ja-JP" altLang="en-US" sz="2000" b="1" dirty="0" smtClean="0">
                <a:solidFill>
                  <a:srgbClr val="FF0000"/>
                </a:solidFill>
                <a:latin typeface="+mn-ea"/>
              </a:rPr>
              <a:t>仕事と家庭の調和</a:t>
            </a:r>
            <a:endParaRPr lang="en-US" altLang="ja-JP" sz="2000" b="1" dirty="0" smtClean="0">
              <a:solidFill>
                <a:srgbClr val="FF0000"/>
              </a:solidFill>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育児・介護休業法や次世代育成支援対策推進法、仕事と生活の調和、就業促進に関する施策の拡充</a:t>
            </a:r>
            <a:endParaRPr lang="en-US" altLang="ja-JP" sz="1800" dirty="0" smtClean="0">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両立支援制度の定着と利用しやすい環境づくり、労働時間短縮などの働き方の見直し</a:t>
            </a:r>
            <a:endParaRPr lang="en-US" altLang="ja-JP" sz="1800" dirty="0" smtClean="0">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家庭での男女平等や男性の地域参画への意識改革や働きかけへの支援</a:t>
            </a:r>
            <a:endParaRPr lang="en-US" altLang="ja-JP" sz="1800" dirty="0" smtClean="0">
              <a:latin typeface="+mn-ea"/>
            </a:endParaRPr>
          </a:p>
          <a:p>
            <a:pPr marL="892175" lvl="3" indent="-184150">
              <a:lnSpc>
                <a:spcPts val="2000"/>
              </a:lnSpc>
              <a:buClr>
                <a:schemeClr val="bg2">
                  <a:lumMod val="50000"/>
                </a:schemeClr>
              </a:buClr>
              <a:buFont typeface="Wingdings" pitchFamily="2" charset="2"/>
              <a:buChar char="l"/>
              <a:tabLst>
                <a:tab pos="720725" algn="l"/>
              </a:tabLst>
            </a:pPr>
            <a:r>
              <a:rPr lang="ja-JP" altLang="en-US" sz="1800" dirty="0" smtClean="0">
                <a:latin typeface="+mn-ea"/>
              </a:rPr>
              <a:t>労働組合活動の仕事と生活との調和</a:t>
            </a:r>
            <a:endParaRPr lang="en-US" altLang="ja-JP" sz="1800" dirty="0" smtClean="0">
              <a:latin typeface="+mn-ea"/>
            </a:endParaRPr>
          </a:p>
          <a:p>
            <a:pPr marL="720725" lvl="1" indent="-184150">
              <a:lnSpc>
                <a:spcPts val="2000"/>
              </a:lnSpc>
            </a:pPr>
            <a:endParaRPr lang="en-US" altLang="ja-JP" sz="2400" dirty="0" smtClean="0"/>
          </a:p>
          <a:p>
            <a:pPr marL="720725" lvl="1" indent="-355600">
              <a:lnSpc>
                <a:spcPts val="2000"/>
              </a:lnSpc>
            </a:pPr>
            <a:endParaRPr kumimoji="1" lang="ja-JP" altLang="en-US" sz="2400" dirty="0"/>
          </a:p>
        </p:txBody>
      </p:sp>
      <p:sp>
        <p:nvSpPr>
          <p:cNvPr id="3" name="タイトル 2"/>
          <p:cNvSpPr>
            <a:spLocks noGrp="1"/>
          </p:cNvSpPr>
          <p:nvPr>
            <p:ph type="title"/>
          </p:nvPr>
        </p:nvSpPr>
        <p:spPr>
          <a:xfrm>
            <a:off x="-180528" y="188640"/>
            <a:ext cx="9577064" cy="576064"/>
          </a:xfrm>
          <a:ln w="19050">
            <a:solidFill>
              <a:schemeClr val="bg2">
                <a:lumMod val="50000"/>
              </a:schemeClr>
            </a:solidFill>
          </a:ln>
        </p:spPr>
        <p:txBody>
          <a:bodyPr>
            <a:noAutofit/>
          </a:bodyPr>
          <a:lstStyle/>
          <a:p>
            <a:pPr marL="354013"/>
            <a:r>
              <a:rPr kumimoji="1" lang="en-US" altLang="ja-JP" sz="3200" dirty="0" smtClean="0"/>
              <a:t>Ⅳ</a:t>
            </a:r>
            <a:r>
              <a:rPr kumimoji="1" lang="ja-JP" altLang="en-US" sz="3200" dirty="0" err="1" smtClean="0"/>
              <a:t>．</a:t>
            </a:r>
            <a:r>
              <a:rPr kumimoji="1" lang="ja-JP" altLang="en-US" sz="3200" dirty="0" smtClean="0"/>
              <a:t>第</a:t>
            </a:r>
            <a:r>
              <a:rPr kumimoji="1" lang="en-US" altLang="ja-JP" sz="3200" dirty="0" smtClean="0"/>
              <a:t>4</a:t>
            </a:r>
            <a:r>
              <a:rPr kumimoji="1" lang="ja-JP" altLang="en-US" sz="3200" dirty="0" smtClean="0"/>
              <a:t>次男女平等参画推進計画（</a:t>
            </a:r>
            <a:r>
              <a:rPr lang="ja-JP" altLang="en-US" sz="3200" dirty="0" smtClean="0"/>
              <a:t>組織討議案）</a:t>
            </a:r>
            <a:endParaRPr kumimoji="1" lang="ja-JP" alt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6768</TotalTime>
  <Words>1648</Words>
  <Application>Microsoft Office PowerPoint</Application>
  <PresentationFormat>画面に合わせる (4:3)</PresentationFormat>
  <Paragraphs>233</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ビジネス</vt:lpstr>
      <vt:lpstr>男女平等参画推進計画</vt:lpstr>
      <vt:lpstr>Ⅰ．第１次、第2次男女平等推進計画</vt:lpstr>
      <vt:lpstr>Ⅱ．第3次男女平等推進計画（その１）</vt:lpstr>
      <vt:lpstr>Ⅱ．第3次男女平等推進計画（その2）</vt:lpstr>
      <vt:lpstr>Ⅲ．第3次男女平等参画推進計画のまとめと課題</vt:lpstr>
      <vt:lpstr>Ⅲ．第3次男女平等参画推進計画のまとめと課題</vt:lpstr>
      <vt:lpstr>Ⅳ．第4次男女平等参画推進計画（組織討議案）</vt:lpstr>
      <vt:lpstr>Ⅴ．第4次男女平等参画推進計画（組織討議案）</vt:lpstr>
      <vt:lpstr>Ⅳ．第4次男女平等参画推進計画（組織討議案）</vt:lpstr>
      <vt:lpstr>Ⅳ．第4次男女平等参画推進計画（組織討議案）</vt:lpstr>
      <vt:lpstr>Ⅳ．第4次男女平等参画推進計画（組織討議案）</vt:lpstr>
      <vt:lpstr>Ⅳ．第4次男女平等参画推進計画（組織討議案）</vt:lpstr>
      <vt:lpstr>【参画目標の目安】</vt:lpstr>
      <vt:lpstr>Ⅴ：スケジュール</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sonezaki</dc:creator>
  <cp:lastModifiedBy>sonezaki</cp:lastModifiedBy>
  <cp:revision>449</cp:revision>
  <dcterms:created xsi:type="dcterms:W3CDTF">2012-11-12T03:58:49Z</dcterms:created>
  <dcterms:modified xsi:type="dcterms:W3CDTF">2013-01-29T04:49:29Z</dcterms:modified>
</cp:coreProperties>
</file>