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300" r:id="rId2"/>
    <p:sldId id="276" r:id="rId3"/>
    <p:sldId id="275" r:id="rId4"/>
    <p:sldId id="284" r:id="rId5"/>
    <p:sldId id="277" r:id="rId6"/>
    <p:sldId id="260" r:id="rId7"/>
    <p:sldId id="258" r:id="rId8"/>
    <p:sldId id="259" r:id="rId9"/>
    <p:sldId id="262" r:id="rId10"/>
    <p:sldId id="302" r:id="rId11"/>
    <p:sldId id="261" r:id="rId12"/>
    <p:sldId id="280" r:id="rId13"/>
    <p:sldId id="281" r:id="rId14"/>
    <p:sldId id="304" r:id="rId15"/>
    <p:sldId id="283"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45" autoAdjust="0"/>
  </p:normalViewPr>
  <p:slideViewPr>
    <p:cSldViewPr>
      <p:cViewPr varScale="1">
        <p:scale>
          <a:sx n="83" d="100"/>
          <a:sy n="83" d="100"/>
        </p:scale>
        <p:origin x="-109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___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__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______6.xlsx"/></Relationships>
</file>

<file path=ppt/charts/chart1.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9.9059857101195747E-2"/>
          <c:y val="6.6180306517311813E-2"/>
          <c:w val="0.89973643919510138"/>
          <c:h val="0.79902999998341862"/>
        </c:manualLayout>
      </c:layout>
      <c:lineChart>
        <c:grouping val="standard"/>
        <c:ser>
          <c:idx val="0"/>
          <c:order val="0"/>
          <c:tx>
            <c:strRef>
              <c:f>Sheet1!$B$1</c:f>
              <c:strCache>
                <c:ptCount val="1"/>
                <c:pt idx="0">
                  <c:v>男性雇用者と無業の妻からなる世帯</c:v>
                </c:pt>
              </c:strCache>
            </c:strRef>
          </c:tx>
          <c:spPr>
            <a:ln w="76200">
              <a:solidFill>
                <a:srgbClr val="002060"/>
              </a:solidFill>
            </a:ln>
          </c:spPr>
          <c:marker>
            <c:symbol val="none"/>
          </c:marker>
          <c:dLbls>
            <c:dLbl>
              <c:idx val="0"/>
              <c:layout>
                <c:manualLayout>
                  <c:x val="-2.0909458885056294E-2"/>
                  <c:y val="-5.450990520124651E-2"/>
                </c:manualLayout>
              </c:layout>
              <c:dLblPos val="r"/>
              <c:showVal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dLbl>
              <c:idx val="19"/>
              <c:delete val="1"/>
            </c:dLbl>
            <c:dLbl>
              <c:idx val="20"/>
              <c:delete val="1"/>
            </c:dLbl>
            <c:dLbl>
              <c:idx val="21"/>
              <c:delete val="1"/>
            </c:dLbl>
            <c:dLbl>
              <c:idx val="22"/>
              <c:delete val="1"/>
            </c:dLbl>
            <c:dLbl>
              <c:idx val="23"/>
              <c:delete val="1"/>
            </c:dLbl>
            <c:dLbl>
              <c:idx val="24"/>
              <c:delete val="1"/>
            </c:dLbl>
            <c:dLbl>
              <c:idx val="25"/>
              <c:delete val="1"/>
            </c:dLbl>
            <c:dLbl>
              <c:idx val="26"/>
              <c:delete val="1"/>
            </c:dLbl>
            <c:dLbl>
              <c:idx val="27"/>
              <c:delete val="1"/>
            </c:dLbl>
            <c:dLbl>
              <c:idx val="28"/>
              <c:delete val="1"/>
            </c:dLbl>
            <c:dLbl>
              <c:idx val="29"/>
              <c:delete val="1"/>
            </c:dLbl>
            <c:txPr>
              <a:bodyPr/>
              <a:lstStyle/>
              <a:p>
                <a:pPr>
                  <a:defRPr sz="1600" b="1">
                    <a:solidFill>
                      <a:schemeClr val="tx1"/>
                    </a:solidFill>
                  </a:defRPr>
                </a:pPr>
                <a:endParaRPr lang="ja-JP"/>
              </a:p>
            </c:txPr>
            <c:dLblPos val="b"/>
            <c:showVal val="1"/>
          </c:dLbls>
          <c:cat>
            <c:strRef>
              <c:f>Sheet1!$A$2:$A$32</c:f>
              <c:strCache>
                <c:ptCount val="31"/>
                <c:pt idx="0">
                  <c:v>80</c:v>
                </c:pt>
                <c:pt idx="1">
                  <c:v>81</c:v>
                </c:pt>
                <c:pt idx="2">
                  <c:v>82</c:v>
                </c:pt>
                <c:pt idx="3">
                  <c:v>83</c:v>
                </c:pt>
                <c:pt idx="4">
                  <c:v>84</c:v>
                </c:pt>
                <c:pt idx="5">
                  <c:v>85</c:v>
                </c:pt>
                <c:pt idx="6">
                  <c:v>86</c:v>
                </c:pt>
                <c:pt idx="7">
                  <c:v>87</c:v>
                </c:pt>
                <c:pt idx="8">
                  <c:v>88</c:v>
                </c:pt>
                <c:pt idx="9">
                  <c:v>89</c:v>
                </c:pt>
                <c:pt idx="10">
                  <c:v>90</c:v>
                </c:pt>
                <c:pt idx="11">
                  <c:v>91</c:v>
                </c:pt>
                <c:pt idx="12">
                  <c:v>92</c:v>
                </c:pt>
                <c:pt idx="13">
                  <c:v>93</c:v>
                </c:pt>
                <c:pt idx="14">
                  <c:v>94</c:v>
                </c:pt>
                <c:pt idx="15">
                  <c:v>95</c:v>
                </c:pt>
                <c:pt idx="16">
                  <c:v>96</c:v>
                </c:pt>
                <c:pt idx="17">
                  <c:v>97</c:v>
                </c:pt>
                <c:pt idx="18">
                  <c:v>98</c:v>
                </c:pt>
                <c:pt idx="19">
                  <c:v>99</c:v>
                </c:pt>
                <c:pt idx="20">
                  <c:v>00</c:v>
                </c:pt>
                <c:pt idx="21">
                  <c:v>01</c:v>
                </c:pt>
                <c:pt idx="22">
                  <c:v>02</c:v>
                </c:pt>
                <c:pt idx="23">
                  <c:v>03</c:v>
                </c:pt>
                <c:pt idx="24">
                  <c:v>04</c:v>
                </c:pt>
                <c:pt idx="25">
                  <c:v>05</c:v>
                </c:pt>
                <c:pt idx="26">
                  <c:v>06</c:v>
                </c:pt>
                <c:pt idx="27">
                  <c:v>07</c:v>
                </c:pt>
                <c:pt idx="28">
                  <c:v>08</c:v>
                </c:pt>
                <c:pt idx="29">
                  <c:v>09</c:v>
                </c:pt>
                <c:pt idx="30">
                  <c:v>10</c:v>
                </c:pt>
              </c:strCache>
            </c:strRef>
          </c:cat>
          <c:val>
            <c:numRef>
              <c:f>Sheet1!$B$2:$B$32</c:f>
              <c:numCache>
                <c:formatCode>#,##0_);[Red]\(#,##0\)</c:formatCode>
                <c:ptCount val="31"/>
                <c:pt idx="0">
                  <c:v>1114</c:v>
                </c:pt>
                <c:pt idx="1">
                  <c:v>1082</c:v>
                </c:pt>
                <c:pt idx="2">
                  <c:v>1096</c:v>
                </c:pt>
                <c:pt idx="3">
                  <c:v>1038</c:v>
                </c:pt>
                <c:pt idx="4">
                  <c:v>1054</c:v>
                </c:pt>
                <c:pt idx="5">
                  <c:v>952</c:v>
                </c:pt>
                <c:pt idx="6">
                  <c:v>952</c:v>
                </c:pt>
                <c:pt idx="7">
                  <c:v>933</c:v>
                </c:pt>
                <c:pt idx="8">
                  <c:v>946</c:v>
                </c:pt>
                <c:pt idx="9">
                  <c:v>930</c:v>
                </c:pt>
                <c:pt idx="10">
                  <c:v>897</c:v>
                </c:pt>
                <c:pt idx="11">
                  <c:v>880</c:v>
                </c:pt>
                <c:pt idx="12">
                  <c:v>903</c:v>
                </c:pt>
                <c:pt idx="13">
                  <c:v>915</c:v>
                </c:pt>
                <c:pt idx="14">
                  <c:v>930</c:v>
                </c:pt>
                <c:pt idx="15">
                  <c:v>955</c:v>
                </c:pt>
                <c:pt idx="16">
                  <c:v>937</c:v>
                </c:pt>
                <c:pt idx="17">
                  <c:v>921</c:v>
                </c:pt>
                <c:pt idx="18">
                  <c:v>889</c:v>
                </c:pt>
                <c:pt idx="19">
                  <c:v>912</c:v>
                </c:pt>
                <c:pt idx="20">
                  <c:v>916</c:v>
                </c:pt>
                <c:pt idx="21">
                  <c:v>890</c:v>
                </c:pt>
                <c:pt idx="22">
                  <c:v>894</c:v>
                </c:pt>
                <c:pt idx="23">
                  <c:v>870</c:v>
                </c:pt>
                <c:pt idx="24">
                  <c:v>875</c:v>
                </c:pt>
                <c:pt idx="25">
                  <c:v>863</c:v>
                </c:pt>
                <c:pt idx="26">
                  <c:v>854</c:v>
                </c:pt>
                <c:pt idx="27">
                  <c:v>851</c:v>
                </c:pt>
                <c:pt idx="28">
                  <c:v>825</c:v>
                </c:pt>
                <c:pt idx="29">
                  <c:v>831</c:v>
                </c:pt>
                <c:pt idx="30">
                  <c:v>797</c:v>
                </c:pt>
              </c:numCache>
            </c:numRef>
          </c:val>
        </c:ser>
        <c:ser>
          <c:idx val="1"/>
          <c:order val="1"/>
          <c:tx>
            <c:strRef>
              <c:f>Sheet1!$C$1</c:f>
              <c:strCache>
                <c:ptCount val="1"/>
                <c:pt idx="0">
                  <c:v>雇用者の共働き世代</c:v>
                </c:pt>
              </c:strCache>
            </c:strRef>
          </c:tx>
          <c:spPr>
            <a:ln w="76200">
              <a:solidFill>
                <a:srgbClr val="FFC000"/>
              </a:solidFill>
              <a:prstDash val="solid"/>
            </a:ln>
          </c:spPr>
          <c:marker>
            <c:symbol val="none"/>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dLbl>
              <c:idx val="19"/>
              <c:delete val="1"/>
            </c:dLbl>
            <c:dLbl>
              <c:idx val="20"/>
              <c:delete val="1"/>
            </c:dLbl>
            <c:dLbl>
              <c:idx val="21"/>
              <c:delete val="1"/>
            </c:dLbl>
            <c:dLbl>
              <c:idx val="22"/>
              <c:delete val="1"/>
            </c:dLbl>
            <c:dLbl>
              <c:idx val="23"/>
              <c:delete val="1"/>
            </c:dLbl>
            <c:dLbl>
              <c:idx val="24"/>
              <c:delete val="1"/>
            </c:dLbl>
            <c:dLbl>
              <c:idx val="25"/>
              <c:delete val="1"/>
            </c:dLbl>
            <c:dLbl>
              <c:idx val="26"/>
              <c:delete val="1"/>
            </c:dLbl>
            <c:dLbl>
              <c:idx val="27"/>
              <c:layout>
                <c:manualLayout>
                  <c:x val="-7.3603784771109321E-2"/>
                  <c:y val="-5.3417572176889125E-2"/>
                </c:manualLayout>
              </c:layout>
              <c:dLblPos val="r"/>
              <c:showVal val="1"/>
            </c:dLbl>
            <c:dLbl>
              <c:idx val="28"/>
              <c:delete val="1"/>
            </c:dLbl>
            <c:dLbl>
              <c:idx val="29"/>
              <c:delete val="1"/>
            </c:dLbl>
            <c:txPr>
              <a:bodyPr/>
              <a:lstStyle/>
              <a:p>
                <a:pPr>
                  <a:defRPr sz="1600" b="1">
                    <a:solidFill>
                      <a:schemeClr val="tx1"/>
                    </a:solidFill>
                  </a:defRPr>
                </a:pPr>
                <a:endParaRPr lang="ja-JP"/>
              </a:p>
            </c:txPr>
            <c:dLblPos val="t"/>
            <c:showVal val="1"/>
          </c:dLbls>
          <c:cat>
            <c:strRef>
              <c:f>Sheet1!$A$2:$A$32</c:f>
              <c:strCache>
                <c:ptCount val="31"/>
                <c:pt idx="0">
                  <c:v>80</c:v>
                </c:pt>
                <c:pt idx="1">
                  <c:v>81</c:v>
                </c:pt>
                <c:pt idx="2">
                  <c:v>82</c:v>
                </c:pt>
                <c:pt idx="3">
                  <c:v>83</c:v>
                </c:pt>
                <c:pt idx="4">
                  <c:v>84</c:v>
                </c:pt>
                <c:pt idx="5">
                  <c:v>85</c:v>
                </c:pt>
                <c:pt idx="6">
                  <c:v>86</c:v>
                </c:pt>
                <c:pt idx="7">
                  <c:v>87</c:v>
                </c:pt>
                <c:pt idx="8">
                  <c:v>88</c:v>
                </c:pt>
                <c:pt idx="9">
                  <c:v>89</c:v>
                </c:pt>
                <c:pt idx="10">
                  <c:v>90</c:v>
                </c:pt>
                <c:pt idx="11">
                  <c:v>91</c:v>
                </c:pt>
                <c:pt idx="12">
                  <c:v>92</c:v>
                </c:pt>
                <c:pt idx="13">
                  <c:v>93</c:v>
                </c:pt>
                <c:pt idx="14">
                  <c:v>94</c:v>
                </c:pt>
                <c:pt idx="15">
                  <c:v>95</c:v>
                </c:pt>
                <c:pt idx="16">
                  <c:v>96</c:v>
                </c:pt>
                <c:pt idx="17">
                  <c:v>97</c:v>
                </c:pt>
                <c:pt idx="18">
                  <c:v>98</c:v>
                </c:pt>
                <c:pt idx="19">
                  <c:v>99</c:v>
                </c:pt>
                <c:pt idx="20">
                  <c:v>00</c:v>
                </c:pt>
                <c:pt idx="21">
                  <c:v>01</c:v>
                </c:pt>
                <c:pt idx="22">
                  <c:v>02</c:v>
                </c:pt>
                <c:pt idx="23">
                  <c:v>03</c:v>
                </c:pt>
                <c:pt idx="24">
                  <c:v>04</c:v>
                </c:pt>
                <c:pt idx="25">
                  <c:v>05</c:v>
                </c:pt>
                <c:pt idx="26">
                  <c:v>06</c:v>
                </c:pt>
                <c:pt idx="27">
                  <c:v>07</c:v>
                </c:pt>
                <c:pt idx="28">
                  <c:v>08</c:v>
                </c:pt>
                <c:pt idx="29">
                  <c:v>09</c:v>
                </c:pt>
                <c:pt idx="30">
                  <c:v>10</c:v>
                </c:pt>
              </c:strCache>
            </c:strRef>
          </c:cat>
          <c:val>
            <c:numRef>
              <c:f>Sheet1!$C$2:$C$32</c:f>
              <c:numCache>
                <c:formatCode>#,##0_);[Red]\(#,##0\)</c:formatCode>
                <c:ptCount val="31"/>
                <c:pt idx="0">
                  <c:v>614</c:v>
                </c:pt>
                <c:pt idx="1">
                  <c:v>645</c:v>
                </c:pt>
                <c:pt idx="2">
                  <c:v>664</c:v>
                </c:pt>
                <c:pt idx="3">
                  <c:v>708</c:v>
                </c:pt>
                <c:pt idx="4">
                  <c:v>721</c:v>
                </c:pt>
                <c:pt idx="5">
                  <c:v>722</c:v>
                </c:pt>
                <c:pt idx="6">
                  <c:v>720</c:v>
                </c:pt>
                <c:pt idx="7">
                  <c:v>748</c:v>
                </c:pt>
                <c:pt idx="8">
                  <c:v>771</c:v>
                </c:pt>
                <c:pt idx="9">
                  <c:v>783</c:v>
                </c:pt>
                <c:pt idx="10">
                  <c:v>823</c:v>
                </c:pt>
                <c:pt idx="11">
                  <c:v>877</c:v>
                </c:pt>
                <c:pt idx="12">
                  <c:v>914</c:v>
                </c:pt>
                <c:pt idx="13">
                  <c:v>929</c:v>
                </c:pt>
                <c:pt idx="14">
                  <c:v>943</c:v>
                </c:pt>
                <c:pt idx="15">
                  <c:v>908</c:v>
                </c:pt>
                <c:pt idx="16">
                  <c:v>927</c:v>
                </c:pt>
                <c:pt idx="17">
                  <c:v>949</c:v>
                </c:pt>
                <c:pt idx="18">
                  <c:v>956</c:v>
                </c:pt>
                <c:pt idx="19">
                  <c:v>929</c:v>
                </c:pt>
                <c:pt idx="20">
                  <c:v>942</c:v>
                </c:pt>
                <c:pt idx="21">
                  <c:v>951</c:v>
                </c:pt>
                <c:pt idx="22">
                  <c:v>951</c:v>
                </c:pt>
                <c:pt idx="23">
                  <c:v>949</c:v>
                </c:pt>
                <c:pt idx="24">
                  <c:v>961</c:v>
                </c:pt>
                <c:pt idx="25">
                  <c:v>988</c:v>
                </c:pt>
                <c:pt idx="26">
                  <c:v>977</c:v>
                </c:pt>
                <c:pt idx="27">
                  <c:v>1013</c:v>
                </c:pt>
                <c:pt idx="28">
                  <c:v>1011</c:v>
                </c:pt>
                <c:pt idx="29">
                  <c:v>995</c:v>
                </c:pt>
                <c:pt idx="30">
                  <c:v>1012</c:v>
                </c:pt>
              </c:numCache>
            </c:numRef>
          </c:val>
        </c:ser>
        <c:marker val="1"/>
        <c:axId val="81954688"/>
        <c:axId val="81879808"/>
      </c:lineChart>
      <c:catAx>
        <c:axId val="81954688"/>
        <c:scaling>
          <c:orientation val="minMax"/>
        </c:scaling>
        <c:axPos val="b"/>
        <c:tickLblPos val="nextTo"/>
        <c:txPr>
          <a:bodyPr/>
          <a:lstStyle/>
          <a:p>
            <a:pPr>
              <a:defRPr sz="1400"/>
            </a:pPr>
            <a:endParaRPr lang="ja-JP"/>
          </a:p>
        </c:txPr>
        <c:crossAx val="81879808"/>
        <c:crosses val="autoZero"/>
        <c:auto val="1"/>
        <c:lblAlgn val="ctr"/>
        <c:lblOffset val="100"/>
      </c:catAx>
      <c:valAx>
        <c:axId val="81879808"/>
        <c:scaling>
          <c:orientation val="minMax"/>
          <c:min val="600"/>
        </c:scaling>
        <c:axPos val="l"/>
        <c:majorGridlines/>
        <c:numFmt formatCode="#,##0_);[Red]\(#,##0\)" sourceLinked="1"/>
        <c:tickLblPos val="nextTo"/>
        <c:txPr>
          <a:bodyPr/>
          <a:lstStyle/>
          <a:p>
            <a:pPr>
              <a:defRPr sz="1400"/>
            </a:pPr>
            <a:endParaRPr lang="ja-JP"/>
          </a:p>
        </c:txPr>
        <c:crossAx val="81954688"/>
        <c:crosses val="autoZero"/>
        <c:crossBetween val="between"/>
      </c:valAx>
    </c:plotArea>
    <c:legend>
      <c:legendPos val="r"/>
      <c:layout>
        <c:manualLayout>
          <c:xMode val="edge"/>
          <c:yMode val="edge"/>
          <c:x val="0.44241001164530813"/>
          <c:y val="0.6564890385313773"/>
          <c:w val="0.43463656128723704"/>
          <c:h val="0.19609782163507541"/>
        </c:manualLayout>
      </c:layout>
      <c:txPr>
        <a:bodyPr/>
        <a:lstStyle/>
        <a:p>
          <a:pPr>
            <a:defRPr sz="1600"/>
          </a:pPr>
          <a:endParaRPr lang="ja-JP"/>
        </a:p>
      </c:txPr>
    </c:legend>
    <c:plotVisOnly val="1"/>
    <c:dispBlanksAs val="gap"/>
  </c:chart>
  <c:txPr>
    <a:bodyPr/>
    <a:lstStyle/>
    <a:p>
      <a:pPr>
        <a:defRPr sz="1800"/>
      </a:pPr>
      <a:endParaRPr lang="ja-JP"/>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9.8288276465441818E-2"/>
          <c:y val="7.7016399219531226E-2"/>
          <c:w val="0.85695866141732269"/>
          <c:h val="0.84717562680829284"/>
        </c:manualLayout>
      </c:layout>
      <c:lineChart>
        <c:grouping val="standard"/>
        <c:ser>
          <c:idx val="0"/>
          <c:order val="0"/>
          <c:tx>
            <c:strRef>
              <c:f>Sheet1!$B$1</c:f>
              <c:strCache>
                <c:ptCount val="1"/>
                <c:pt idx="0">
                  <c:v>2011年</c:v>
                </c:pt>
              </c:strCache>
            </c:strRef>
          </c:tx>
          <c:spPr>
            <a:ln>
              <a:solidFill>
                <a:schemeClr val="accent5"/>
              </a:solidFill>
            </a:ln>
          </c:spPr>
          <c:marker>
            <c:spPr>
              <a:solidFill>
                <a:schemeClr val="accent5"/>
              </a:solidFill>
            </c:spPr>
          </c:marker>
          <c:dLbls>
            <c:dLbl>
              <c:idx val="0"/>
              <c:layout>
                <c:manualLayout>
                  <c:x val="-3.1961832895888005E-2"/>
                  <c:y val="3.9834766623152891E-2"/>
                </c:manualLayout>
              </c:layout>
              <c:dLblPos val="r"/>
              <c:showVal val="1"/>
            </c:dLbl>
            <c:dLbl>
              <c:idx val="1"/>
              <c:layout>
                <c:manualLayout>
                  <c:x val="-6.2517388451443834E-2"/>
                  <c:y val="6.7655243167425837E-3"/>
                </c:manualLayout>
              </c:layout>
              <c:dLblPos val="r"/>
              <c:showVal val="1"/>
            </c:dLbl>
            <c:txPr>
              <a:bodyPr/>
              <a:lstStyle/>
              <a:p>
                <a:pPr>
                  <a:defRPr b="1" baseline="0">
                    <a:solidFill>
                      <a:schemeClr val="accent5"/>
                    </a:solidFill>
                  </a:defRPr>
                </a:pPr>
                <a:endParaRPr lang="ja-JP"/>
              </a:p>
            </c:txPr>
            <c:dLblPos val="t"/>
            <c:showVal val="1"/>
          </c:dLbls>
          <c:cat>
            <c:strRef>
              <c:f>Sheet1!$A$2:$A$12</c:f>
              <c:strCache>
                <c:ptCount val="11"/>
                <c:pt idx="0">
                  <c:v>15～19歳</c:v>
                </c:pt>
                <c:pt idx="1">
                  <c:v>20～24歳</c:v>
                </c:pt>
                <c:pt idx="2">
                  <c:v>25～29歳</c:v>
                </c:pt>
                <c:pt idx="3">
                  <c:v>30～34歳</c:v>
                </c:pt>
                <c:pt idx="4">
                  <c:v>35～39歳</c:v>
                </c:pt>
                <c:pt idx="5">
                  <c:v>40～44歳</c:v>
                </c:pt>
                <c:pt idx="6">
                  <c:v>45～49歳</c:v>
                </c:pt>
                <c:pt idx="7">
                  <c:v>50～54歳</c:v>
                </c:pt>
                <c:pt idx="8">
                  <c:v>55～59歳</c:v>
                </c:pt>
                <c:pt idx="9">
                  <c:v>60～64歳</c:v>
                </c:pt>
                <c:pt idx="10">
                  <c:v>65歳以上</c:v>
                </c:pt>
              </c:strCache>
            </c:strRef>
          </c:cat>
          <c:val>
            <c:numRef>
              <c:f>Sheet1!$B$2:$B$12</c:f>
              <c:numCache>
                <c:formatCode>0.0_ </c:formatCode>
                <c:ptCount val="11"/>
                <c:pt idx="0">
                  <c:v>15</c:v>
                </c:pt>
                <c:pt idx="1">
                  <c:v>69.099999999999994</c:v>
                </c:pt>
                <c:pt idx="2">
                  <c:v>77.2</c:v>
                </c:pt>
                <c:pt idx="3">
                  <c:v>67.599999999999994</c:v>
                </c:pt>
                <c:pt idx="4">
                  <c:v>67</c:v>
                </c:pt>
                <c:pt idx="5">
                  <c:v>71</c:v>
                </c:pt>
                <c:pt idx="6">
                  <c:v>75.7</c:v>
                </c:pt>
                <c:pt idx="7">
                  <c:v>72.599999999999994</c:v>
                </c:pt>
                <c:pt idx="8">
                  <c:v>63.8</c:v>
                </c:pt>
                <c:pt idx="9">
                  <c:v>45.8</c:v>
                </c:pt>
                <c:pt idx="10">
                  <c:v>13.2</c:v>
                </c:pt>
              </c:numCache>
            </c:numRef>
          </c:val>
        </c:ser>
        <c:ser>
          <c:idx val="1"/>
          <c:order val="1"/>
          <c:tx>
            <c:strRef>
              <c:f>Sheet1!$C$1</c:f>
              <c:strCache>
                <c:ptCount val="1"/>
                <c:pt idx="0">
                  <c:v>2010年</c:v>
                </c:pt>
              </c:strCache>
            </c:strRef>
          </c:tx>
          <c:dLbls>
            <c:dLbl>
              <c:idx val="3"/>
              <c:layout>
                <c:manualLayout>
                  <c:x val="-1.2500000000000001E-2"/>
                  <c:y val="2.7557701922008671E-2"/>
                </c:manualLayout>
              </c:layout>
              <c:showVal val="1"/>
            </c:dLbl>
            <c:dLbl>
              <c:idx val="5"/>
              <c:layout>
                <c:manualLayout>
                  <c:x val="2.7777777777778056E-3"/>
                  <c:y val="1.3778850961004337E-2"/>
                </c:manualLayout>
              </c:layout>
              <c:showVal val="1"/>
            </c:dLbl>
            <c:txPr>
              <a:bodyPr/>
              <a:lstStyle/>
              <a:p>
                <a:pPr>
                  <a:defRPr b="1">
                    <a:solidFill>
                      <a:srgbClr val="FF0000"/>
                    </a:solidFill>
                  </a:defRPr>
                </a:pPr>
                <a:endParaRPr lang="ja-JP"/>
              </a:p>
            </c:txPr>
            <c:showVal val="1"/>
          </c:dLbls>
          <c:cat>
            <c:strRef>
              <c:f>Sheet1!$A$2:$A$12</c:f>
              <c:strCache>
                <c:ptCount val="11"/>
                <c:pt idx="0">
                  <c:v>15～19歳</c:v>
                </c:pt>
                <c:pt idx="1">
                  <c:v>20～24歳</c:v>
                </c:pt>
                <c:pt idx="2">
                  <c:v>25～29歳</c:v>
                </c:pt>
                <c:pt idx="3">
                  <c:v>30～34歳</c:v>
                </c:pt>
                <c:pt idx="4">
                  <c:v>35～39歳</c:v>
                </c:pt>
                <c:pt idx="5">
                  <c:v>40～44歳</c:v>
                </c:pt>
                <c:pt idx="6">
                  <c:v>45～49歳</c:v>
                </c:pt>
                <c:pt idx="7">
                  <c:v>50～54歳</c:v>
                </c:pt>
                <c:pt idx="8">
                  <c:v>55～59歳</c:v>
                </c:pt>
                <c:pt idx="9">
                  <c:v>60～64歳</c:v>
                </c:pt>
                <c:pt idx="10">
                  <c:v>65歳以上</c:v>
                </c:pt>
              </c:strCache>
            </c:strRef>
          </c:cat>
          <c:val>
            <c:numRef>
              <c:f>Sheet1!$C$2:$C$12</c:f>
              <c:numCache>
                <c:formatCode>0.0_ </c:formatCode>
                <c:ptCount val="11"/>
                <c:pt idx="0">
                  <c:v>16</c:v>
                </c:pt>
                <c:pt idx="1">
                  <c:v>69.2</c:v>
                </c:pt>
                <c:pt idx="2">
                  <c:v>76.900000000000006</c:v>
                </c:pt>
                <c:pt idx="3">
                  <c:v>67.7</c:v>
                </c:pt>
                <c:pt idx="4">
                  <c:v>66.099999999999994</c:v>
                </c:pt>
                <c:pt idx="5">
                  <c:v>71.400000000000006</c:v>
                </c:pt>
                <c:pt idx="6">
                  <c:v>75.5</c:v>
                </c:pt>
                <c:pt idx="7">
                  <c:v>72.5</c:v>
                </c:pt>
                <c:pt idx="8">
                  <c:v>63.2</c:v>
                </c:pt>
                <c:pt idx="9">
                  <c:v>45.7</c:v>
                </c:pt>
                <c:pt idx="10">
                  <c:v>13.3</c:v>
                </c:pt>
              </c:numCache>
            </c:numRef>
          </c:val>
        </c:ser>
        <c:ser>
          <c:idx val="2"/>
          <c:order val="2"/>
          <c:tx>
            <c:strRef>
              <c:f>Sheet1!$D$1</c:f>
              <c:strCache>
                <c:ptCount val="1"/>
                <c:pt idx="0">
                  <c:v>2001年</c:v>
                </c:pt>
              </c:strCache>
            </c:strRef>
          </c:tx>
          <c:spPr>
            <a:ln>
              <a:solidFill>
                <a:srgbClr val="7030A0"/>
              </a:solidFill>
            </a:ln>
          </c:spPr>
          <c:marker>
            <c:spPr>
              <a:solidFill>
                <a:srgbClr val="7030A0"/>
              </a:solidFill>
              <a:ln>
                <a:solidFill>
                  <a:srgbClr val="7030A0"/>
                </a:solidFill>
              </a:ln>
            </c:spPr>
          </c:marker>
          <c:dLbls>
            <c:dLbl>
              <c:idx val="0"/>
              <c:layout>
                <c:manualLayout>
                  <c:x val="-5.5572944006999116E-2"/>
                  <c:y val="-2.6055698672369947E-2"/>
                </c:manualLayout>
              </c:layout>
              <c:dLblPos val="r"/>
              <c:showVal val="1"/>
            </c:dLbl>
            <c:dLbl>
              <c:idx val="1"/>
              <c:layout>
                <c:manualLayout>
                  <c:x val="-3.3350721784776903E-2"/>
                  <c:y val="-4.2590319825574936E-2"/>
                </c:manualLayout>
              </c:layout>
              <c:dLblPos val="r"/>
              <c:showVal val="1"/>
            </c:dLbl>
            <c:dLbl>
              <c:idx val="5"/>
              <c:layout>
                <c:manualLayout>
                  <c:x val="-3.4732720909886265E-2"/>
                  <c:y val="3.5156900969336741E-2"/>
                </c:manualLayout>
              </c:layout>
              <c:dLblPos val="r"/>
              <c:showVal val="1"/>
            </c:dLbl>
            <c:txPr>
              <a:bodyPr/>
              <a:lstStyle/>
              <a:p>
                <a:pPr>
                  <a:defRPr b="1">
                    <a:solidFill>
                      <a:srgbClr val="7030A0"/>
                    </a:solidFill>
                  </a:defRPr>
                </a:pPr>
                <a:endParaRPr lang="ja-JP"/>
              </a:p>
            </c:txPr>
            <c:dLblPos val="b"/>
            <c:showVal val="1"/>
          </c:dLbls>
          <c:cat>
            <c:strRef>
              <c:f>Sheet1!$A$2:$A$12</c:f>
              <c:strCache>
                <c:ptCount val="11"/>
                <c:pt idx="0">
                  <c:v>15～19歳</c:v>
                </c:pt>
                <c:pt idx="1">
                  <c:v>20～24歳</c:v>
                </c:pt>
                <c:pt idx="2">
                  <c:v>25～29歳</c:v>
                </c:pt>
                <c:pt idx="3">
                  <c:v>30～34歳</c:v>
                </c:pt>
                <c:pt idx="4">
                  <c:v>35～39歳</c:v>
                </c:pt>
                <c:pt idx="5">
                  <c:v>40～44歳</c:v>
                </c:pt>
                <c:pt idx="6">
                  <c:v>45～49歳</c:v>
                </c:pt>
                <c:pt idx="7">
                  <c:v>50～54歳</c:v>
                </c:pt>
                <c:pt idx="8">
                  <c:v>55～59歳</c:v>
                </c:pt>
                <c:pt idx="9">
                  <c:v>60～64歳</c:v>
                </c:pt>
                <c:pt idx="10">
                  <c:v>65歳以上</c:v>
                </c:pt>
              </c:strCache>
            </c:strRef>
          </c:cat>
          <c:val>
            <c:numRef>
              <c:f>Sheet1!$D$2:$D$12</c:f>
              <c:numCache>
                <c:formatCode>0.0_ </c:formatCode>
                <c:ptCount val="11"/>
                <c:pt idx="0">
                  <c:v>17.5</c:v>
                </c:pt>
                <c:pt idx="1">
                  <c:v>72</c:v>
                </c:pt>
                <c:pt idx="2">
                  <c:v>71.099999999999994</c:v>
                </c:pt>
                <c:pt idx="3">
                  <c:v>58.8</c:v>
                </c:pt>
                <c:pt idx="4">
                  <c:v>62.3</c:v>
                </c:pt>
                <c:pt idx="5">
                  <c:v>70.099999999999994</c:v>
                </c:pt>
                <c:pt idx="6">
                  <c:v>72.7</c:v>
                </c:pt>
                <c:pt idx="7">
                  <c:v>68.2</c:v>
                </c:pt>
                <c:pt idx="8">
                  <c:v>58.4</c:v>
                </c:pt>
                <c:pt idx="9">
                  <c:v>39.5</c:v>
                </c:pt>
                <c:pt idx="10">
                  <c:v>13.8</c:v>
                </c:pt>
              </c:numCache>
            </c:numRef>
          </c:val>
        </c:ser>
        <c:marker val="1"/>
        <c:axId val="81890304"/>
        <c:axId val="80712448"/>
      </c:lineChart>
      <c:catAx>
        <c:axId val="81890304"/>
        <c:scaling>
          <c:orientation val="minMax"/>
        </c:scaling>
        <c:axPos val="b"/>
        <c:tickLblPos val="nextTo"/>
        <c:txPr>
          <a:bodyPr/>
          <a:lstStyle/>
          <a:p>
            <a:pPr>
              <a:defRPr sz="1200"/>
            </a:pPr>
            <a:endParaRPr lang="ja-JP"/>
          </a:p>
        </c:txPr>
        <c:crossAx val="80712448"/>
        <c:crosses val="autoZero"/>
        <c:auto val="1"/>
        <c:lblAlgn val="ctr"/>
        <c:lblOffset val="100"/>
      </c:catAx>
      <c:valAx>
        <c:axId val="80712448"/>
        <c:scaling>
          <c:orientation val="minMax"/>
        </c:scaling>
        <c:axPos val="l"/>
        <c:majorGridlines/>
        <c:numFmt formatCode="0.0_ " sourceLinked="1"/>
        <c:tickLblPos val="nextTo"/>
        <c:crossAx val="81890304"/>
        <c:crosses val="autoZero"/>
        <c:crossBetween val="between"/>
      </c:valAx>
    </c:plotArea>
    <c:legend>
      <c:legendPos val="r"/>
      <c:layout>
        <c:manualLayout>
          <c:xMode val="edge"/>
          <c:yMode val="edge"/>
          <c:x val="0.20015430883639623"/>
          <c:y val="0.42025864313687478"/>
          <c:w val="0.16997222222222241"/>
          <c:h val="0.36033604773080907"/>
        </c:manualLayout>
      </c:layout>
    </c:legend>
    <c:plotVisOnly val="1"/>
    <c:dispBlanksAs val="gap"/>
  </c:chart>
  <c:txPr>
    <a:bodyPr/>
    <a:lstStyle/>
    <a:p>
      <a:pPr>
        <a:defRPr sz="1400"/>
      </a:pPr>
      <a:endParaRPr lang="ja-JP"/>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9.7902418857225129E-2"/>
          <c:y val="8.2167046755695528E-2"/>
          <c:w val="0.90150967240206081"/>
          <c:h val="0.81613594962111791"/>
        </c:manualLayout>
      </c:layout>
      <c:barChart>
        <c:barDir val="col"/>
        <c:grouping val="percentStacked"/>
        <c:ser>
          <c:idx val="0"/>
          <c:order val="0"/>
          <c:tx>
            <c:strRef>
              <c:f>Sheet1!$B$1</c:f>
              <c:strCache>
                <c:ptCount val="1"/>
                <c:pt idx="0">
                  <c:v>就業継続（育休利用）</c:v>
                </c:pt>
              </c:strCache>
            </c:strRef>
          </c:tx>
          <c:dLbls>
            <c:txPr>
              <a:bodyPr/>
              <a:lstStyle/>
              <a:p>
                <a:pPr>
                  <a:defRPr b="1">
                    <a:solidFill>
                      <a:schemeClr val="bg1"/>
                    </a:solidFill>
                  </a:defRPr>
                </a:pPr>
                <a:endParaRPr lang="ja-JP"/>
              </a:p>
            </c:txPr>
            <c:showVal val="1"/>
          </c:dLbls>
          <c:cat>
            <c:strRef>
              <c:f>Sheet1!$A$2:$A$6</c:f>
              <c:strCache>
                <c:ptCount val="5"/>
                <c:pt idx="0">
                  <c:v>1985～89年</c:v>
                </c:pt>
                <c:pt idx="1">
                  <c:v>1990～94年</c:v>
                </c:pt>
                <c:pt idx="2">
                  <c:v>1995～99年</c:v>
                </c:pt>
                <c:pt idx="3">
                  <c:v>2000～04年</c:v>
                </c:pt>
                <c:pt idx="4">
                  <c:v>2005～09年</c:v>
                </c:pt>
              </c:strCache>
            </c:strRef>
          </c:cat>
          <c:val>
            <c:numRef>
              <c:f>Sheet1!$B$2:$B$6</c:f>
              <c:numCache>
                <c:formatCode>General</c:formatCode>
                <c:ptCount val="5"/>
                <c:pt idx="0">
                  <c:v>5.7</c:v>
                </c:pt>
                <c:pt idx="1">
                  <c:v>8.1</c:v>
                </c:pt>
                <c:pt idx="2">
                  <c:v>11.2</c:v>
                </c:pt>
                <c:pt idx="3">
                  <c:v>14.8</c:v>
                </c:pt>
                <c:pt idx="4">
                  <c:v>17.100000000000001</c:v>
                </c:pt>
              </c:numCache>
            </c:numRef>
          </c:val>
        </c:ser>
        <c:ser>
          <c:idx val="1"/>
          <c:order val="1"/>
          <c:tx>
            <c:strRef>
              <c:f>Sheet1!$C$1</c:f>
              <c:strCache>
                <c:ptCount val="1"/>
                <c:pt idx="0">
                  <c:v>就業継続(育休なし)</c:v>
                </c:pt>
              </c:strCache>
            </c:strRef>
          </c:tx>
          <c:dLbls>
            <c:numFmt formatCode="#,##0.0_);\(#,##0.0\)" sourceLinked="0"/>
            <c:txPr>
              <a:bodyPr/>
              <a:lstStyle/>
              <a:p>
                <a:pPr>
                  <a:defRPr b="1">
                    <a:solidFill>
                      <a:schemeClr val="bg1"/>
                    </a:solidFill>
                  </a:defRPr>
                </a:pPr>
                <a:endParaRPr lang="ja-JP"/>
              </a:p>
            </c:txPr>
            <c:showVal val="1"/>
          </c:dLbls>
          <c:cat>
            <c:strRef>
              <c:f>Sheet1!$A$2:$A$6</c:f>
              <c:strCache>
                <c:ptCount val="5"/>
                <c:pt idx="0">
                  <c:v>1985～89年</c:v>
                </c:pt>
                <c:pt idx="1">
                  <c:v>1990～94年</c:v>
                </c:pt>
                <c:pt idx="2">
                  <c:v>1995～99年</c:v>
                </c:pt>
                <c:pt idx="3">
                  <c:v>2000～04年</c:v>
                </c:pt>
                <c:pt idx="4">
                  <c:v>2005～09年</c:v>
                </c:pt>
              </c:strCache>
            </c:strRef>
          </c:cat>
          <c:val>
            <c:numRef>
              <c:f>Sheet1!$C$2:$C$6</c:f>
              <c:numCache>
                <c:formatCode>General</c:formatCode>
                <c:ptCount val="5"/>
                <c:pt idx="0">
                  <c:v>18.3</c:v>
                </c:pt>
                <c:pt idx="1">
                  <c:v>16.3</c:v>
                </c:pt>
                <c:pt idx="2">
                  <c:v>13</c:v>
                </c:pt>
                <c:pt idx="3">
                  <c:v>11.9</c:v>
                </c:pt>
                <c:pt idx="4">
                  <c:v>9.7000000000000011</c:v>
                </c:pt>
              </c:numCache>
            </c:numRef>
          </c:val>
        </c:ser>
        <c:ser>
          <c:idx val="2"/>
          <c:order val="2"/>
          <c:tx>
            <c:strRef>
              <c:f>Sheet1!$D$1</c:f>
              <c:strCache>
                <c:ptCount val="1"/>
                <c:pt idx="0">
                  <c:v>出産退職</c:v>
                </c:pt>
              </c:strCache>
            </c:strRef>
          </c:tx>
          <c:dLbls>
            <c:txPr>
              <a:bodyPr/>
              <a:lstStyle/>
              <a:p>
                <a:pPr>
                  <a:defRPr b="1">
                    <a:solidFill>
                      <a:schemeClr val="bg1"/>
                    </a:solidFill>
                  </a:defRPr>
                </a:pPr>
                <a:endParaRPr lang="ja-JP"/>
              </a:p>
            </c:txPr>
            <c:showVal val="1"/>
          </c:dLbls>
          <c:cat>
            <c:strRef>
              <c:f>Sheet1!$A$2:$A$6</c:f>
              <c:strCache>
                <c:ptCount val="5"/>
                <c:pt idx="0">
                  <c:v>1985～89年</c:v>
                </c:pt>
                <c:pt idx="1">
                  <c:v>1990～94年</c:v>
                </c:pt>
                <c:pt idx="2">
                  <c:v>1995～99年</c:v>
                </c:pt>
                <c:pt idx="3">
                  <c:v>2000～04年</c:v>
                </c:pt>
                <c:pt idx="4">
                  <c:v>2005～09年</c:v>
                </c:pt>
              </c:strCache>
            </c:strRef>
          </c:cat>
          <c:val>
            <c:numRef>
              <c:f>Sheet1!$D$2:$D$6</c:f>
              <c:numCache>
                <c:formatCode>General</c:formatCode>
                <c:ptCount val="5"/>
                <c:pt idx="0">
                  <c:v>37.4</c:v>
                </c:pt>
                <c:pt idx="1">
                  <c:v>37.700000000000003</c:v>
                </c:pt>
                <c:pt idx="2">
                  <c:v>39.300000000000004</c:v>
                </c:pt>
                <c:pt idx="3">
                  <c:v>40.6</c:v>
                </c:pt>
                <c:pt idx="4">
                  <c:v>43.9</c:v>
                </c:pt>
              </c:numCache>
            </c:numRef>
          </c:val>
        </c:ser>
        <c:ser>
          <c:idx val="3"/>
          <c:order val="3"/>
          <c:tx>
            <c:strRef>
              <c:f>Sheet1!$E$1</c:f>
              <c:strCache>
                <c:ptCount val="1"/>
                <c:pt idx="0">
                  <c:v>妊娠前から無職</c:v>
                </c:pt>
              </c:strCache>
            </c:strRef>
          </c:tx>
          <c:dLbls>
            <c:txPr>
              <a:bodyPr/>
              <a:lstStyle/>
              <a:p>
                <a:pPr>
                  <a:defRPr b="1">
                    <a:solidFill>
                      <a:schemeClr val="bg1"/>
                    </a:solidFill>
                  </a:defRPr>
                </a:pPr>
                <a:endParaRPr lang="ja-JP"/>
              </a:p>
            </c:txPr>
            <c:showVal val="1"/>
          </c:dLbls>
          <c:cat>
            <c:strRef>
              <c:f>Sheet1!$A$2:$A$6</c:f>
              <c:strCache>
                <c:ptCount val="5"/>
                <c:pt idx="0">
                  <c:v>1985～89年</c:v>
                </c:pt>
                <c:pt idx="1">
                  <c:v>1990～94年</c:v>
                </c:pt>
                <c:pt idx="2">
                  <c:v>1995～99年</c:v>
                </c:pt>
                <c:pt idx="3">
                  <c:v>2000～04年</c:v>
                </c:pt>
                <c:pt idx="4">
                  <c:v>2005～09年</c:v>
                </c:pt>
              </c:strCache>
            </c:strRef>
          </c:cat>
          <c:val>
            <c:numRef>
              <c:f>Sheet1!$E$2:$E$6</c:f>
              <c:numCache>
                <c:formatCode>General</c:formatCode>
                <c:ptCount val="5"/>
                <c:pt idx="0">
                  <c:v>35.5</c:v>
                </c:pt>
                <c:pt idx="1">
                  <c:v>34.6</c:v>
                </c:pt>
                <c:pt idx="2">
                  <c:v>32.800000000000004</c:v>
                </c:pt>
                <c:pt idx="3">
                  <c:v>28.5</c:v>
                </c:pt>
                <c:pt idx="4">
                  <c:v>24.1</c:v>
                </c:pt>
              </c:numCache>
            </c:numRef>
          </c:val>
        </c:ser>
        <c:ser>
          <c:idx val="4"/>
          <c:order val="4"/>
          <c:tx>
            <c:strRef>
              <c:f>Sheet1!$F$1</c:f>
              <c:strCache>
                <c:ptCount val="1"/>
                <c:pt idx="0">
                  <c:v>不詳</c:v>
                </c:pt>
              </c:strCache>
            </c:strRef>
          </c:tx>
          <c:dLbls>
            <c:txPr>
              <a:bodyPr/>
              <a:lstStyle/>
              <a:p>
                <a:pPr>
                  <a:defRPr b="1">
                    <a:solidFill>
                      <a:schemeClr val="bg1"/>
                    </a:solidFill>
                  </a:defRPr>
                </a:pPr>
                <a:endParaRPr lang="ja-JP"/>
              </a:p>
            </c:txPr>
            <c:showVal val="1"/>
          </c:dLbls>
          <c:cat>
            <c:strRef>
              <c:f>Sheet1!$A$2:$A$6</c:f>
              <c:strCache>
                <c:ptCount val="5"/>
                <c:pt idx="0">
                  <c:v>1985～89年</c:v>
                </c:pt>
                <c:pt idx="1">
                  <c:v>1990～94年</c:v>
                </c:pt>
                <c:pt idx="2">
                  <c:v>1995～99年</c:v>
                </c:pt>
                <c:pt idx="3">
                  <c:v>2000～04年</c:v>
                </c:pt>
                <c:pt idx="4">
                  <c:v>2005～09年</c:v>
                </c:pt>
              </c:strCache>
            </c:strRef>
          </c:cat>
          <c:val>
            <c:numRef>
              <c:f>Sheet1!$F$2:$F$6</c:f>
              <c:numCache>
                <c:formatCode>General</c:formatCode>
                <c:ptCount val="5"/>
                <c:pt idx="0">
                  <c:v>3.1</c:v>
                </c:pt>
                <c:pt idx="1">
                  <c:v>3.4</c:v>
                </c:pt>
                <c:pt idx="2">
                  <c:v>3.8</c:v>
                </c:pt>
                <c:pt idx="3">
                  <c:v>4.0999999999999996</c:v>
                </c:pt>
                <c:pt idx="4">
                  <c:v>5.2</c:v>
                </c:pt>
              </c:numCache>
            </c:numRef>
          </c:val>
        </c:ser>
        <c:overlap val="100"/>
        <c:axId val="104759680"/>
        <c:axId val="104761216"/>
      </c:barChart>
      <c:catAx>
        <c:axId val="104759680"/>
        <c:scaling>
          <c:orientation val="minMax"/>
        </c:scaling>
        <c:axPos val="b"/>
        <c:tickLblPos val="nextTo"/>
        <c:crossAx val="104761216"/>
        <c:crosses val="autoZero"/>
        <c:auto val="1"/>
        <c:lblAlgn val="ctr"/>
        <c:lblOffset val="100"/>
      </c:catAx>
      <c:valAx>
        <c:axId val="104761216"/>
        <c:scaling>
          <c:orientation val="minMax"/>
        </c:scaling>
        <c:axPos val="l"/>
        <c:majorGridlines/>
        <c:numFmt formatCode="0%" sourceLinked="1"/>
        <c:tickLblPos val="nextTo"/>
        <c:crossAx val="104759680"/>
        <c:crosses val="autoZero"/>
        <c:crossBetween val="between"/>
        <c:majorUnit val="0.2"/>
      </c:valAx>
    </c:plotArea>
    <c:legend>
      <c:legendPos val="r"/>
      <c:layout>
        <c:manualLayout>
          <c:xMode val="edge"/>
          <c:yMode val="edge"/>
          <c:x val="8.2745406824146994E-2"/>
          <c:y val="1.2068549269101841E-2"/>
          <c:w val="0.89271751968503943"/>
          <c:h val="6.6164941370004907E-2"/>
        </c:manualLayout>
      </c:layout>
      <c:txPr>
        <a:bodyPr/>
        <a:lstStyle/>
        <a:p>
          <a:pPr>
            <a:defRPr sz="1400"/>
          </a:pPr>
          <a:endParaRPr lang="ja-JP"/>
        </a:p>
      </c:txPr>
    </c:legend>
    <c:plotVisOnly val="1"/>
    <c:dispBlanksAs val="gap"/>
  </c:chart>
  <c:txPr>
    <a:bodyPr/>
    <a:lstStyle/>
    <a:p>
      <a:pPr>
        <a:defRPr sz="1800"/>
      </a:pPr>
      <a:endParaRPr lang="ja-JP"/>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9.1343807718479664E-2"/>
          <c:y val="4.4861391929187609E-2"/>
          <c:w val="0.89625656167979006"/>
          <c:h val="0.84317326500459933"/>
        </c:manualLayout>
      </c:layout>
      <c:lineChart>
        <c:grouping val="standard"/>
        <c:ser>
          <c:idx val="0"/>
          <c:order val="0"/>
          <c:tx>
            <c:strRef>
              <c:f>Sheet1!$B$1</c:f>
              <c:strCache>
                <c:ptCount val="1"/>
                <c:pt idx="0">
                  <c:v>女性一般労働者のうち正社員・正職員</c:v>
                </c:pt>
              </c:strCache>
            </c:strRef>
          </c:tx>
          <c:spPr>
            <a:ln w="76200">
              <a:solidFill>
                <a:srgbClr val="FFC000"/>
              </a:solidFill>
            </a:ln>
          </c:spPr>
          <c:marker>
            <c:symbol val="none"/>
          </c:marker>
          <c:dLbls>
            <c:dLbl>
              <c:idx val="19"/>
              <c:layout>
                <c:manualLayout>
                  <c:x val="-3.4294011859628659E-2"/>
                  <c:y val="-6.0757608853253924E-2"/>
                </c:manualLayout>
              </c:layout>
              <c:dLblPos val="r"/>
              <c:showVal val="1"/>
            </c:dLbl>
            <c:dLbl>
              <c:idx val="20"/>
              <c:delete val="1"/>
            </c:dLbl>
            <c:dLbl>
              <c:idx val="21"/>
              <c:delete val="1"/>
            </c:dLbl>
            <c:dLbl>
              <c:idx val="22"/>
              <c:delete val="1"/>
            </c:dLbl>
            <c:dLbl>
              <c:idx val="23"/>
              <c:delete val="1"/>
            </c:dLbl>
            <c:dLbl>
              <c:idx val="24"/>
              <c:delete val="1"/>
            </c:dLbl>
            <c:txPr>
              <a:bodyPr/>
              <a:lstStyle/>
              <a:p>
                <a:pPr>
                  <a:defRPr sz="1600" b="1">
                    <a:solidFill>
                      <a:schemeClr val="tx1"/>
                    </a:solidFill>
                  </a:defRPr>
                </a:pPr>
                <a:endParaRPr lang="ja-JP"/>
              </a:p>
            </c:txPr>
            <c:dLblPos val="t"/>
            <c:showVal val="1"/>
          </c:dLbls>
          <c:cat>
            <c:strRef>
              <c:f>Sheet1!$A$2:$A$27</c:f>
              <c:strCache>
                <c:ptCount val="26"/>
                <c:pt idx="0">
                  <c:v>86</c:v>
                </c:pt>
                <c:pt idx="1">
                  <c:v>87</c:v>
                </c:pt>
                <c:pt idx="2">
                  <c:v>88</c:v>
                </c:pt>
                <c:pt idx="3">
                  <c:v>89</c:v>
                </c:pt>
                <c:pt idx="4">
                  <c:v>90</c:v>
                </c:pt>
                <c:pt idx="5">
                  <c:v>91</c:v>
                </c:pt>
                <c:pt idx="6">
                  <c:v>92</c:v>
                </c:pt>
                <c:pt idx="7">
                  <c:v>93</c:v>
                </c:pt>
                <c:pt idx="8">
                  <c:v>94</c:v>
                </c:pt>
                <c:pt idx="9">
                  <c:v>95</c:v>
                </c:pt>
                <c:pt idx="10">
                  <c:v>96</c:v>
                </c:pt>
                <c:pt idx="11">
                  <c:v>97</c:v>
                </c:pt>
                <c:pt idx="12">
                  <c:v>98</c:v>
                </c:pt>
                <c:pt idx="13">
                  <c:v>99</c:v>
                </c:pt>
                <c:pt idx="14">
                  <c:v>00</c:v>
                </c:pt>
                <c:pt idx="15">
                  <c:v>01</c:v>
                </c:pt>
                <c:pt idx="16">
                  <c:v>02</c:v>
                </c:pt>
                <c:pt idx="17">
                  <c:v>03</c:v>
                </c:pt>
                <c:pt idx="18">
                  <c:v>04</c:v>
                </c:pt>
                <c:pt idx="19">
                  <c:v>05</c:v>
                </c:pt>
                <c:pt idx="20">
                  <c:v>06</c:v>
                </c:pt>
                <c:pt idx="21">
                  <c:v>07</c:v>
                </c:pt>
                <c:pt idx="22">
                  <c:v>08</c:v>
                </c:pt>
                <c:pt idx="23">
                  <c:v>09</c:v>
                </c:pt>
                <c:pt idx="24">
                  <c:v>10</c:v>
                </c:pt>
                <c:pt idx="25">
                  <c:v>11年</c:v>
                </c:pt>
              </c:strCache>
            </c:strRef>
          </c:cat>
          <c:val>
            <c:numRef>
              <c:f>Sheet1!$B$2:$B$27</c:f>
              <c:numCache>
                <c:formatCode>General</c:formatCode>
                <c:ptCount val="26"/>
                <c:pt idx="19" formatCode="0.0_ ">
                  <c:v>68.7</c:v>
                </c:pt>
                <c:pt idx="20" formatCode="0.0_ ">
                  <c:v>69</c:v>
                </c:pt>
                <c:pt idx="21" formatCode="0.0_ ">
                  <c:v>70</c:v>
                </c:pt>
                <c:pt idx="22" formatCode="0.0_ ">
                  <c:v>70.599999999999994</c:v>
                </c:pt>
                <c:pt idx="23" formatCode="0.0_ ">
                  <c:v>72.599999999999994</c:v>
                </c:pt>
                <c:pt idx="24" formatCode="0.0_ ">
                  <c:v>72.099999999999994</c:v>
                </c:pt>
                <c:pt idx="25" formatCode="0.0_ ">
                  <c:v>73.3</c:v>
                </c:pt>
              </c:numCache>
            </c:numRef>
          </c:val>
        </c:ser>
        <c:ser>
          <c:idx val="1"/>
          <c:order val="1"/>
          <c:tx>
            <c:strRef>
              <c:f>Sheet1!$C$1</c:f>
              <c:strCache>
                <c:ptCount val="1"/>
                <c:pt idx="0">
                  <c:v>女性一般労働者</c:v>
                </c:pt>
              </c:strCache>
            </c:strRef>
          </c:tx>
          <c:spPr>
            <a:ln w="76200">
              <a:solidFill>
                <a:srgbClr val="002060"/>
              </a:solidFill>
            </a:ln>
          </c:spPr>
          <c:marker>
            <c:symbol val="none"/>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dLbl>
              <c:idx val="19"/>
              <c:delete val="1"/>
            </c:dLbl>
            <c:dLbl>
              <c:idx val="20"/>
              <c:delete val="1"/>
            </c:dLbl>
            <c:dLbl>
              <c:idx val="21"/>
              <c:delete val="1"/>
            </c:dLbl>
            <c:dLbl>
              <c:idx val="22"/>
              <c:delete val="1"/>
            </c:dLbl>
            <c:dLbl>
              <c:idx val="23"/>
              <c:delete val="1"/>
            </c:dLbl>
            <c:dLbl>
              <c:idx val="24"/>
              <c:delete val="1"/>
            </c:dLbl>
            <c:dLbl>
              <c:idx val="25"/>
              <c:layout>
                <c:manualLayout>
                  <c:x val="-1.2151258859102303E-7"/>
                  <c:y val="-2.179960230407545E-2"/>
                </c:manualLayout>
              </c:layout>
              <c:dLblPos val="r"/>
              <c:showVal val="1"/>
            </c:dLbl>
            <c:txPr>
              <a:bodyPr/>
              <a:lstStyle/>
              <a:p>
                <a:pPr>
                  <a:defRPr sz="1600" b="1">
                    <a:solidFill>
                      <a:schemeClr val="tx1"/>
                    </a:solidFill>
                  </a:defRPr>
                </a:pPr>
                <a:endParaRPr lang="ja-JP"/>
              </a:p>
            </c:txPr>
            <c:dLblPos val="t"/>
            <c:showVal val="1"/>
          </c:dLbls>
          <c:cat>
            <c:strRef>
              <c:f>Sheet1!$A$2:$A$27</c:f>
              <c:strCache>
                <c:ptCount val="26"/>
                <c:pt idx="0">
                  <c:v>86</c:v>
                </c:pt>
                <c:pt idx="1">
                  <c:v>87</c:v>
                </c:pt>
                <c:pt idx="2">
                  <c:v>88</c:v>
                </c:pt>
                <c:pt idx="3">
                  <c:v>89</c:v>
                </c:pt>
                <c:pt idx="4">
                  <c:v>90</c:v>
                </c:pt>
                <c:pt idx="5">
                  <c:v>91</c:v>
                </c:pt>
                <c:pt idx="6">
                  <c:v>92</c:v>
                </c:pt>
                <c:pt idx="7">
                  <c:v>93</c:v>
                </c:pt>
                <c:pt idx="8">
                  <c:v>94</c:v>
                </c:pt>
                <c:pt idx="9">
                  <c:v>95</c:v>
                </c:pt>
                <c:pt idx="10">
                  <c:v>96</c:v>
                </c:pt>
                <c:pt idx="11">
                  <c:v>97</c:v>
                </c:pt>
                <c:pt idx="12">
                  <c:v>98</c:v>
                </c:pt>
                <c:pt idx="13">
                  <c:v>99</c:v>
                </c:pt>
                <c:pt idx="14">
                  <c:v>00</c:v>
                </c:pt>
                <c:pt idx="15">
                  <c:v>01</c:v>
                </c:pt>
                <c:pt idx="16">
                  <c:v>02</c:v>
                </c:pt>
                <c:pt idx="17">
                  <c:v>03</c:v>
                </c:pt>
                <c:pt idx="18">
                  <c:v>04</c:v>
                </c:pt>
                <c:pt idx="19">
                  <c:v>05</c:v>
                </c:pt>
                <c:pt idx="20">
                  <c:v>06</c:v>
                </c:pt>
                <c:pt idx="21">
                  <c:v>07</c:v>
                </c:pt>
                <c:pt idx="22">
                  <c:v>08</c:v>
                </c:pt>
                <c:pt idx="23">
                  <c:v>09</c:v>
                </c:pt>
                <c:pt idx="24">
                  <c:v>10</c:v>
                </c:pt>
                <c:pt idx="25">
                  <c:v>11年</c:v>
                </c:pt>
              </c:strCache>
            </c:strRef>
          </c:cat>
          <c:val>
            <c:numRef>
              <c:f>Sheet1!$C$2:$C$27</c:f>
              <c:numCache>
                <c:formatCode>0.0_ </c:formatCode>
                <c:ptCount val="26"/>
                <c:pt idx="0">
                  <c:v>59.7</c:v>
                </c:pt>
                <c:pt idx="1">
                  <c:v>60.5</c:v>
                </c:pt>
                <c:pt idx="2">
                  <c:v>60.5</c:v>
                </c:pt>
                <c:pt idx="3">
                  <c:v>60.2</c:v>
                </c:pt>
                <c:pt idx="4">
                  <c:v>60.2</c:v>
                </c:pt>
                <c:pt idx="5">
                  <c:v>60.7</c:v>
                </c:pt>
                <c:pt idx="6">
                  <c:v>61.5</c:v>
                </c:pt>
                <c:pt idx="7">
                  <c:v>61.6</c:v>
                </c:pt>
                <c:pt idx="8">
                  <c:v>62</c:v>
                </c:pt>
                <c:pt idx="9">
                  <c:v>62.5</c:v>
                </c:pt>
                <c:pt idx="10">
                  <c:v>62.8</c:v>
                </c:pt>
                <c:pt idx="11">
                  <c:v>63.1</c:v>
                </c:pt>
                <c:pt idx="12">
                  <c:v>63.9</c:v>
                </c:pt>
                <c:pt idx="13">
                  <c:v>64.599999999999994</c:v>
                </c:pt>
                <c:pt idx="14">
                  <c:v>65.5</c:v>
                </c:pt>
                <c:pt idx="15">
                  <c:v>65.3</c:v>
                </c:pt>
                <c:pt idx="16">
                  <c:v>66.5</c:v>
                </c:pt>
                <c:pt idx="17">
                  <c:v>66.8</c:v>
                </c:pt>
                <c:pt idx="18">
                  <c:v>67.599999999999994</c:v>
                </c:pt>
                <c:pt idx="19">
                  <c:v>65.900000000000006</c:v>
                </c:pt>
                <c:pt idx="20">
                  <c:v>65.900000000000006</c:v>
                </c:pt>
                <c:pt idx="21">
                  <c:v>66.900000000000006</c:v>
                </c:pt>
                <c:pt idx="22">
                  <c:v>67.8</c:v>
                </c:pt>
                <c:pt idx="23">
                  <c:v>69.8</c:v>
                </c:pt>
                <c:pt idx="24">
                  <c:v>69.3</c:v>
                </c:pt>
                <c:pt idx="25">
                  <c:v>70.599999999999994</c:v>
                </c:pt>
              </c:numCache>
            </c:numRef>
          </c:val>
        </c:ser>
        <c:marker val="1"/>
        <c:axId val="108527616"/>
        <c:axId val="108529152"/>
      </c:lineChart>
      <c:catAx>
        <c:axId val="108527616"/>
        <c:scaling>
          <c:orientation val="minMax"/>
        </c:scaling>
        <c:axPos val="b"/>
        <c:numFmt formatCode="@" sourceLinked="1"/>
        <c:tickLblPos val="nextTo"/>
        <c:txPr>
          <a:bodyPr/>
          <a:lstStyle/>
          <a:p>
            <a:pPr>
              <a:defRPr sz="1400"/>
            </a:pPr>
            <a:endParaRPr lang="ja-JP"/>
          </a:p>
        </c:txPr>
        <c:crossAx val="108529152"/>
        <c:crosses val="autoZero"/>
        <c:auto val="1"/>
        <c:lblAlgn val="ctr"/>
        <c:lblOffset val="100"/>
      </c:catAx>
      <c:valAx>
        <c:axId val="108529152"/>
        <c:scaling>
          <c:orientation val="minMax"/>
          <c:min val="56"/>
        </c:scaling>
        <c:axPos val="l"/>
        <c:majorGridlines/>
        <c:numFmt formatCode="General" sourceLinked="1"/>
        <c:tickLblPos val="nextTo"/>
        <c:txPr>
          <a:bodyPr/>
          <a:lstStyle/>
          <a:p>
            <a:pPr>
              <a:defRPr sz="1400"/>
            </a:pPr>
            <a:endParaRPr lang="ja-JP"/>
          </a:p>
        </c:txPr>
        <c:crossAx val="108527616"/>
        <c:crosses val="autoZero"/>
        <c:crossBetween val="between"/>
      </c:valAx>
    </c:plotArea>
    <c:legend>
      <c:legendPos val="r"/>
      <c:layout>
        <c:manualLayout>
          <c:xMode val="edge"/>
          <c:yMode val="edge"/>
          <c:x val="0.49496135899679206"/>
          <c:y val="0.62868791414890224"/>
          <c:w val="0.49114975211431905"/>
          <c:h val="0.20013360097465552"/>
        </c:manualLayout>
      </c:layout>
      <c:txPr>
        <a:bodyPr/>
        <a:lstStyle/>
        <a:p>
          <a:pPr>
            <a:defRPr sz="1600"/>
          </a:pPr>
          <a:endParaRPr lang="ja-JP"/>
        </a:p>
      </c:txPr>
    </c:legend>
    <c:plotVisOnly val="1"/>
    <c:dispBlanksAs val="gap"/>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ja-JP"/>
  <c:chart>
    <c:autoTitleDeleted val="1"/>
    <c:plotArea>
      <c:layout>
        <c:manualLayout>
          <c:layoutTarget val="inner"/>
          <c:xMode val="edge"/>
          <c:yMode val="edge"/>
          <c:x val="0.10405864197530866"/>
          <c:y val="0.58211518279162322"/>
          <c:w val="0.88969403130164404"/>
          <c:h val="0.24421620150084142"/>
        </c:manualLayout>
      </c:layout>
      <c:barChart>
        <c:barDir val="col"/>
        <c:grouping val="clustered"/>
        <c:ser>
          <c:idx val="0"/>
          <c:order val="0"/>
          <c:tx>
            <c:strRef>
              <c:f>Sheet1!$B$1</c:f>
              <c:strCache>
                <c:ptCount val="1"/>
                <c:pt idx="0">
                  <c:v>非正規雇用者数</c:v>
                </c:pt>
              </c:strCache>
            </c:strRef>
          </c:tx>
          <c:spPr>
            <a:solidFill>
              <a:srgbClr val="FFFF00">
                <a:alpha val="49000"/>
              </a:srgbClr>
            </a:solidFill>
            <a:ln w="19050">
              <a:solidFill>
                <a:schemeClr val="tx1"/>
              </a:solidFill>
            </a:ln>
          </c:spPr>
          <c:cat>
            <c:strRef>
              <c:f>Sheet1!$A$2:$A$13</c:f>
              <c:strCache>
                <c:ptCount val="12"/>
                <c:pt idx="0">
                  <c:v>01</c:v>
                </c:pt>
                <c:pt idx="1">
                  <c:v>02</c:v>
                </c:pt>
                <c:pt idx="2">
                  <c:v>03</c:v>
                </c:pt>
                <c:pt idx="3">
                  <c:v>04</c:v>
                </c:pt>
                <c:pt idx="4">
                  <c:v>05</c:v>
                </c:pt>
                <c:pt idx="5">
                  <c:v>06</c:v>
                </c:pt>
                <c:pt idx="6">
                  <c:v>07</c:v>
                </c:pt>
                <c:pt idx="7">
                  <c:v>08</c:v>
                </c:pt>
                <c:pt idx="8">
                  <c:v>09</c:v>
                </c:pt>
                <c:pt idx="9">
                  <c:v>10</c:v>
                </c:pt>
                <c:pt idx="10">
                  <c:v>11</c:v>
                </c:pt>
                <c:pt idx="11">
                  <c:v>12年</c:v>
                </c:pt>
              </c:strCache>
            </c:strRef>
          </c:cat>
          <c:val>
            <c:numRef>
              <c:f>Sheet1!$B$2:$B$13</c:f>
              <c:numCache>
                <c:formatCode>General</c:formatCode>
                <c:ptCount val="12"/>
                <c:pt idx="0">
                  <c:v>1347</c:v>
                </c:pt>
                <c:pt idx="1">
                  <c:v>1394</c:v>
                </c:pt>
                <c:pt idx="2">
                  <c:v>1481</c:v>
                </c:pt>
                <c:pt idx="3">
                  <c:v>1538</c:v>
                </c:pt>
                <c:pt idx="4">
                  <c:v>1577</c:v>
                </c:pt>
                <c:pt idx="5">
                  <c:v>1646</c:v>
                </c:pt>
                <c:pt idx="6">
                  <c:v>1706</c:v>
                </c:pt>
                <c:pt idx="7">
                  <c:v>1719</c:v>
                </c:pt>
                <c:pt idx="8">
                  <c:v>1677</c:v>
                </c:pt>
                <c:pt idx="9">
                  <c:v>1690</c:v>
                </c:pt>
                <c:pt idx="10">
                  <c:v>1717</c:v>
                </c:pt>
                <c:pt idx="11">
                  <c:v>1786</c:v>
                </c:pt>
              </c:numCache>
            </c:numRef>
          </c:val>
        </c:ser>
        <c:axId val="108627456"/>
        <c:axId val="108628992"/>
      </c:barChart>
      <c:catAx>
        <c:axId val="108627456"/>
        <c:scaling>
          <c:orientation val="minMax"/>
        </c:scaling>
        <c:delete val="1"/>
        <c:axPos val="b"/>
        <c:tickLblPos val="none"/>
        <c:crossAx val="108628992"/>
        <c:crosses val="autoZero"/>
        <c:auto val="1"/>
        <c:lblAlgn val="ctr"/>
        <c:lblOffset val="100"/>
      </c:catAx>
      <c:valAx>
        <c:axId val="108628992"/>
        <c:scaling>
          <c:orientation val="minMax"/>
          <c:min val="1200"/>
        </c:scaling>
        <c:axPos val="l"/>
        <c:majorGridlines/>
        <c:numFmt formatCode="General" sourceLinked="1"/>
        <c:tickLblPos val="nextTo"/>
        <c:crossAx val="108627456"/>
        <c:crosses val="autoZero"/>
        <c:crossBetween val="between"/>
      </c:valAx>
    </c:plotArea>
    <c:legend>
      <c:legendPos val="r"/>
      <c:layout>
        <c:manualLayout>
          <c:xMode val="edge"/>
          <c:yMode val="edge"/>
          <c:x val="0.10065203655098669"/>
          <c:y val="0.65121183785873982"/>
          <c:w val="0.2342245066588893"/>
          <c:h val="9.9600525530857673E-2"/>
        </c:manualLayout>
      </c:layout>
    </c:legend>
    <c:plotVisOnly val="1"/>
    <c:dispBlanksAs val="gap"/>
  </c:chart>
  <c:txPr>
    <a:bodyPr/>
    <a:lstStyle/>
    <a:p>
      <a:pPr>
        <a:defRPr sz="1800"/>
      </a:pPr>
      <a:endParaRPr lang="ja-JP"/>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9.1343807718479664E-2"/>
          <c:y val="4.0020483196072404E-2"/>
          <c:w val="0.9052289297171161"/>
          <c:h val="0.73966906392858878"/>
        </c:manualLayout>
      </c:layout>
      <c:lineChart>
        <c:grouping val="standard"/>
        <c:ser>
          <c:idx val="0"/>
          <c:order val="0"/>
          <c:tx>
            <c:strRef>
              <c:f>Sheet1!$B$1</c:f>
              <c:strCache>
                <c:ptCount val="1"/>
                <c:pt idx="0">
                  <c:v>女性</c:v>
                </c:pt>
              </c:strCache>
            </c:strRef>
          </c:tx>
          <c:spPr>
            <a:ln w="38100"/>
          </c:spPr>
          <c:dLbls>
            <c:dLbl>
              <c:idx val="10"/>
              <c:spPr>
                <a:ln w="19050">
                  <a:solidFill>
                    <a:srgbClr val="FF0000"/>
                  </a:solidFill>
                </a:ln>
              </c:spPr>
              <c:txPr>
                <a:bodyPr/>
                <a:lstStyle/>
                <a:p>
                  <a:pPr>
                    <a:defRPr/>
                  </a:pPr>
                  <a:endParaRPr lang="ja-JP"/>
                </a:p>
              </c:txPr>
            </c:dLbl>
            <c:dLbl>
              <c:idx val="11"/>
              <c:spPr>
                <a:ln w="19050">
                  <a:solidFill>
                    <a:srgbClr val="FF0000"/>
                  </a:solidFill>
                </a:ln>
              </c:spPr>
              <c:txPr>
                <a:bodyPr/>
                <a:lstStyle/>
                <a:p>
                  <a:pPr>
                    <a:defRPr/>
                  </a:pPr>
                  <a:endParaRPr lang="ja-JP"/>
                </a:p>
              </c:txPr>
            </c:dLbl>
            <c:dLblPos val="t"/>
            <c:showVal val="1"/>
          </c:dLbls>
          <c:cat>
            <c:strRef>
              <c:f>Sheet1!$A$2:$A$12</c:f>
              <c:strCache>
                <c:ptCount val="11"/>
                <c:pt idx="0">
                  <c:v>2002年</c:v>
                </c:pt>
                <c:pt idx="1">
                  <c:v>03年</c:v>
                </c:pt>
                <c:pt idx="2">
                  <c:v>04年</c:v>
                </c:pt>
                <c:pt idx="3">
                  <c:v>05年</c:v>
                </c:pt>
                <c:pt idx="4">
                  <c:v>06年</c:v>
                </c:pt>
                <c:pt idx="5">
                  <c:v>07年</c:v>
                </c:pt>
                <c:pt idx="6">
                  <c:v>08年</c:v>
                </c:pt>
                <c:pt idx="7">
                  <c:v>09年</c:v>
                </c:pt>
                <c:pt idx="8">
                  <c:v>10年</c:v>
                </c:pt>
                <c:pt idx="10">
                  <c:v>11年</c:v>
                </c:pt>
              </c:strCache>
            </c:strRef>
          </c:cat>
          <c:val>
            <c:numRef>
              <c:f>Sheet1!$B$2:$B$12</c:f>
              <c:numCache>
                <c:formatCode>0.0_ </c:formatCode>
                <c:ptCount val="11"/>
                <c:pt idx="0">
                  <c:v>49.3</c:v>
                </c:pt>
                <c:pt idx="1">
                  <c:v>50.6</c:v>
                </c:pt>
                <c:pt idx="2">
                  <c:v>51.7</c:v>
                </c:pt>
                <c:pt idx="3">
                  <c:v>52.5</c:v>
                </c:pt>
                <c:pt idx="4">
                  <c:v>52.8</c:v>
                </c:pt>
                <c:pt idx="5">
                  <c:v>53.5</c:v>
                </c:pt>
                <c:pt idx="6">
                  <c:v>53.6</c:v>
                </c:pt>
                <c:pt idx="7">
                  <c:v>53.3</c:v>
                </c:pt>
                <c:pt idx="8">
                  <c:v>53.8</c:v>
                </c:pt>
                <c:pt idx="10">
                  <c:v>54.4</c:v>
                </c:pt>
              </c:numCache>
            </c:numRef>
          </c:val>
        </c:ser>
        <c:ser>
          <c:idx val="1"/>
          <c:order val="1"/>
          <c:tx>
            <c:strRef>
              <c:f>Sheet1!$C$1</c:f>
              <c:strCache>
                <c:ptCount val="1"/>
                <c:pt idx="0">
                  <c:v>男女計</c:v>
                </c:pt>
              </c:strCache>
            </c:strRef>
          </c:tx>
          <c:spPr>
            <a:ln w="38100">
              <a:solidFill>
                <a:srgbClr val="FF0000"/>
              </a:solidFill>
            </a:ln>
          </c:spPr>
          <c:marker>
            <c:spPr>
              <a:solidFill>
                <a:srgbClr val="FF0000"/>
              </a:solidFill>
              <a:ln>
                <a:solidFill>
                  <a:srgbClr val="FF0000"/>
                </a:solidFill>
              </a:ln>
            </c:spPr>
          </c:marker>
          <c:dLbls>
            <c:dLbl>
              <c:idx val="10"/>
              <c:spPr>
                <a:ln w="19050">
                  <a:solidFill>
                    <a:srgbClr val="FF0000"/>
                  </a:solidFill>
                </a:ln>
              </c:spPr>
              <c:txPr>
                <a:bodyPr/>
                <a:lstStyle/>
                <a:p>
                  <a:pPr>
                    <a:defRPr/>
                  </a:pPr>
                  <a:endParaRPr lang="ja-JP"/>
                </a:p>
              </c:txPr>
            </c:dLbl>
            <c:dLbl>
              <c:idx val="11"/>
              <c:spPr>
                <a:ln w="19050">
                  <a:solidFill>
                    <a:srgbClr val="FF0000"/>
                  </a:solidFill>
                </a:ln>
              </c:spPr>
              <c:txPr>
                <a:bodyPr/>
                <a:lstStyle/>
                <a:p>
                  <a:pPr>
                    <a:defRPr/>
                  </a:pPr>
                  <a:endParaRPr lang="ja-JP"/>
                </a:p>
              </c:txPr>
            </c:dLbl>
            <c:dLblPos val="t"/>
            <c:showVal val="1"/>
          </c:dLbls>
          <c:cat>
            <c:strRef>
              <c:f>Sheet1!$A$2:$A$12</c:f>
              <c:strCache>
                <c:ptCount val="11"/>
                <c:pt idx="0">
                  <c:v>2002年</c:v>
                </c:pt>
                <c:pt idx="1">
                  <c:v>03年</c:v>
                </c:pt>
                <c:pt idx="2">
                  <c:v>04年</c:v>
                </c:pt>
                <c:pt idx="3">
                  <c:v>05年</c:v>
                </c:pt>
                <c:pt idx="4">
                  <c:v>06年</c:v>
                </c:pt>
                <c:pt idx="5">
                  <c:v>07年</c:v>
                </c:pt>
                <c:pt idx="6">
                  <c:v>08年</c:v>
                </c:pt>
                <c:pt idx="7">
                  <c:v>09年</c:v>
                </c:pt>
                <c:pt idx="8">
                  <c:v>10年</c:v>
                </c:pt>
                <c:pt idx="10">
                  <c:v>11年</c:v>
                </c:pt>
              </c:strCache>
            </c:strRef>
          </c:cat>
          <c:val>
            <c:numRef>
              <c:f>Sheet1!$C$2:$C$12</c:f>
              <c:numCache>
                <c:formatCode>0.0_ </c:formatCode>
                <c:ptCount val="11"/>
                <c:pt idx="0">
                  <c:v>29.4</c:v>
                </c:pt>
                <c:pt idx="1">
                  <c:v>30.4</c:v>
                </c:pt>
                <c:pt idx="2">
                  <c:v>31.4</c:v>
                </c:pt>
                <c:pt idx="3">
                  <c:v>32.6</c:v>
                </c:pt>
                <c:pt idx="4">
                  <c:v>33</c:v>
                </c:pt>
                <c:pt idx="5">
                  <c:v>33.5</c:v>
                </c:pt>
                <c:pt idx="6">
                  <c:v>34.1</c:v>
                </c:pt>
                <c:pt idx="7">
                  <c:v>33.700000000000003</c:v>
                </c:pt>
                <c:pt idx="8">
                  <c:v>34.4</c:v>
                </c:pt>
                <c:pt idx="10">
                  <c:v>35.1</c:v>
                </c:pt>
              </c:numCache>
            </c:numRef>
          </c:val>
        </c:ser>
        <c:ser>
          <c:idx val="2"/>
          <c:order val="2"/>
          <c:tx>
            <c:strRef>
              <c:f>Sheet1!$D$1</c:f>
              <c:strCache>
                <c:ptCount val="1"/>
                <c:pt idx="0">
                  <c:v>男性</c:v>
                </c:pt>
              </c:strCache>
            </c:strRef>
          </c:tx>
          <c:spPr>
            <a:ln w="38100">
              <a:solidFill>
                <a:srgbClr val="7030A0"/>
              </a:solidFill>
            </a:ln>
          </c:spPr>
          <c:marker>
            <c:spPr>
              <a:solidFill>
                <a:srgbClr val="7030A0"/>
              </a:solidFill>
              <a:ln>
                <a:solidFill>
                  <a:srgbClr val="7030A0"/>
                </a:solidFill>
              </a:ln>
            </c:spPr>
          </c:marker>
          <c:dLbls>
            <c:dLbl>
              <c:idx val="10"/>
              <c:spPr>
                <a:ln w="19050">
                  <a:solidFill>
                    <a:srgbClr val="FF0000"/>
                  </a:solidFill>
                </a:ln>
              </c:spPr>
              <c:txPr>
                <a:bodyPr/>
                <a:lstStyle/>
                <a:p>
                  <a:pPr>
                    <a:defRPr/>
                  </a:pPr>
                  <a:endParaRPr lang="ja-JP"/>
                </a:p>
              </c:txPr>
            </c:dLbl>
            <c:dLbl>
              <c:idx val="11"/>
              <c:spPr>
                <a:ln w="19050">
                  <a:solidFill>
                    <a:srgbClr val="FF0000"/>
                  </a:solidFill>
                </a:ln>
              </c:spPr>
              <c:txPr>
                <a:bodyPr/>
                <a:lstStyle/>
                <a:p>
                  <a:pPr>
                    <a:defRPr/>
                  </a:pPr>
                  <a:endParaRPr lang="ja-JP"/>
                </a:p>
              </c:txPr>
            </c:dLbl>
            <c:dLblPos val="t"/>
            <c:showVal val="1"/>
          </c:dLbls>
          <c:cat>
            <c:strRef>
              <c:f>Sheet1!$A$2:$A$12</c:f>
              <c:strCache>
                <c:ptCount val="11"/>
                <c:pt idx="0">
                  <c:v>2002年</c:v>
                </c:pt>
                <c:pt idx="1">
                  <c:v>03年</c:v>
                </c:pt>
                <c:pt idx="2">
                  <c:v>04年</c:v>
                </c:pt>
                <c:pt idx="3">
                  <c:v>05年</c:v>
                </c:pt>
                <c:pt idx="4">
                  <c:v>06年</c:v>
                </c:pt>
                <c:pt idx="5">
                  <c:v>07年</c:v>
                </c:pt>
                <c:pt idx="6">
                  <c:v>08年</c:v>
                </c:pt>
                <c:pt idx="7">
                  <c:v>09年</c:v>
                </c:pt>
                <c:pt idx="8">
                  <c:v>10年</c:v>
                </c:pt>
                <c:pt idx="10">
                  <c:v>11年</c:v>
                </c:pt>
              </c:strCache>
            </c:strRef>
          </c:cat>
          <c:val>
            <c:numRef>
              <c:f>Sheet1!$D$2:$D$12</c:f>
              <c:numCache>
                <c:formatCode>0.0_ </c:formatCode>
                <c:ptCount val="11"/>
                <c:pt idx="0">
                  <c:v>15</c:v>
                </c:pt>
                <c:pt idx="1">
                  <c:v>15.6</c:v>
                </c:pt>
                <c:pt idx="2">
                  <c:v>16.3</c:v>
                </c:pt>
                <c:pt idx="3">
                  <c:v>17.7</c:v>
                </c:pt>
                <c:pt idx="4">
                  <c:v>17.899999999999999</c:v>
                </c:pt>
                <c:pt idx="5">
                  <c:v>18.3</c:v>
                </c:pt>
                <c:pt idx="6">
                  <c:v>19.2</c:v>
                </c:pt>
                <c:pt idx="7">
                  <c:v>18.399999999999999</c:v>
                </c:pt>
                <c:pt idx="8">
                  <c:v>18.899999999999999</c:v>
                </c:pt>
                <c:pt idx="10">
                  <c:v>19.8</c:v>
                </c:pt>
              </c:numCache>
            </c:numRef>
          </c:val>
        </c:ser>
        <c:marker val="1"/>
        <c:axId val="108749184"/>
        <c:axId val="108750720"/>
      </c:lineChart>
      <c:catAx>
        <c:axId val="108749184"/>
        <c:scaling>
          <c:orientation val="minMax"/>
        </c:scaling>
        <c:axPos val="b"/>
        <c:tickLblPos val="nextTo"/>
        <c:txPr>
          <a:bodyPr/>
          <a:lstStyle/>
          <a:p>
            <a:pPr>
              <a:defRPr sz="1600"/>
            </a:pPr>
            <a:endParaRPr lang="ja-JP"/>
          </a:p>
        </c:txPr>
        <c:crossAx val="108750720"/>
        <c:crosses val="autoZero"/>
        <c:auto val="1"/>
        <c:lblAlgn val="ctr"/>
        <c:lblOffset val="100"/>
      </c:catAx>
      <c:valAx>
        <c:axId val="108750720"/>
        <c:scaling>
          <c:orientation val="minMax"/>
        </c:scaling>
        <c:axPos val="l"/>
        <c:majorGridlines/>
        <c:numFmt formatCode="0.0_ " sourceLinked="1"/>
        <c:tickLblPos val="nextTo"/>
        <c:crossAx val="108749184"/>
        <c:crosses val="autoZero"/>
        <c:crossBetween val="between"/>
      </c:valAx>
    </c:plotArea>
    <c:legend>
      <c:legendPos val="r"/>
      <c:layout>
        <c:manualLayout>
          <c:xMode val="edge"/>
          <c:yMode val="edge"/>
          <c:x val="0.11419753086419751"/>
          <c:y val="0.66863620980453664"/>
          <c:w val="0.86728395061728392"/>
          <c:h val="0.10079439400626072"/>
        </c:manualLayout>
      </c:layout>
    </c:legend>
    <c:plotVisOnly val="1"/>
    <c:dispBlanksAs val="gap"/>
  </c:chart>
  <c:txPr>
    <a:bodyPr/>
    <a:lstStyle/>
    <a:p>
      <a:pPr>
        <a:defRPr sz="1800"/>
      </a:pPr>
      <a:endParaRPr lang="ja-JP"/>
    </a:p>
  </c:txPr>
  <c:externalData r:id="rId1"/>
</c:chartSpace>
</file>

<file path=ppt/drawings/drawing1.xml><?xml version="1.0" encoding="utf-8"?>
<c:userShapes xmlns:c="http://schemas.openxmlformats.org/drawingml/2006/chart">
  <cdr:relSizeAnchor xmlns:cdr="http://schemas.openxmlformats.org/drawingml/2006/chartDrawing">
    <cdr:from>
      <cdr:x>0.06219</cdr:x>
      <cdr:y>0</cdr:y>
    </cdr:from>
    <cdr:to>
      <cdr:x>0.16178</cdr:x>
      <cdr:y>0.05521</cdr:y>
    </cdr:to>
    <cdr:sp macro="" textlink="">
      <cdr:nvSpPr>
        <cdr:cNvPr id="2" name="テキスト ボックス 1"/>
        <cdr:cNvSpPr txBox="1"/>
      </cdr:nvSpPr>
      <cdr:spPr>
        <a:xfrm xmlns:a="http://schemas.openxmlformats.org/drawingml/2006/main">
          <a:off x="539552" y="0"/>
          <a:ext cx="864096" cy="295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dirty="0"/>
            <a:t>（</a:t>
          </a:r>
          <a:r>
            <a:rPr lang="ja-JP" altLang="en-US" sz="1100" dirty="0" smtClean="0"/>
            <a:t>万世帯）</a:t>
          </a:r>
          <a:endParaRPr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0.06688</cdr:x>
      <cdr:y>0.03125</cdr:y>
    </cdr:from>
    <cdr:to>
      <cdr:x>0.12201</cdr:x>
      <cdr:y>0.10167</cdr:y>
    </cdr:to>
    <cdr:sp macro="" textlink="">
      <cdr:nvSpPr>
        <cdr:cNvPr id="2" name="テキスト ボックス 1"/>
        <cdr:cNvSpPr txBox="1"/>
      </cdr:nvSpPr>
      <cdr:spPr>
        <a:xfrm xmlns:a="http://schemas.openxmlformats.org/drawingml/2006/main">
          <a:off x="611560" y="144016"/>
          <a:ext cx="504108" cy="3245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200" b="0" dirty="0" smtClean="0"/>
            <a:t>(</a:t>
          </a:r>
          <a:r>
            <a:rPr lang="ja-JP" altLang="en-US" sz="1200" b="0" dirty="0" smtClean="0"/>
            <a:t>％</a:t>
          </a:r>
          <a:r>
            <a:rPr lang="en-US" altLang="ja-JP" sz="1200" b="0" dirty="0" smtClean="0"/>
            <a:t>)</a:t>
          </a:r>
          <a:endParaRPr lang="ja-JP" altLang="en-US" sz="1200" b="0" dirty="0"/>
        </a:p>
      </cdr:txBody>
    </cdr:sp>
  </cdr:relSizeAnchor>
</c:userShapes>
</file>

<file path=ppt/drawings/drawing3.xml><?xml version="1.0" encoding="utf-8"?>
<c:userShapes xmlns:c="http://schemas.openxmlformats.org/drawingml/2006/chart">
  <cdr:relSizeAnchor xmlns:cdr="http://schemas.openxmlformats.org/drawingml/2006/chartDrawing">
    <cdr:from>
      <cdr:x>0.22742</cdr:x>
      <cdr:y>0.7</cdr:y>
    </cdr:from>
    <cdr:to>
      <cdr:x>0.24317</cdr:x>
      <cdr:y>0.86667</cdr:y>
    </cdr:to>
    <cdr:sp macro="" textlink="">
      <cdr:nvSpPr>
        <cdr:cNvPr id="2" name="右中かっこ 1"/>
        <cdr:cNvSpPr/>
      </cdr:nvSpPr>
      <cdr:spPr>
        <a:xfrm xmlns:a="http://schemas.openxmlformats.org/drawingml/2006/main">
          <a:off x="1907703" y="3024336"/>
          <a:ext cx="132109" cy="720080"/>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4.xml><?xml version="1.0" encoding="utf-8"?>
<c:userShapes xmlns:c="http://schemas.openxmlformats.org/drawingml/2006/chart">
  <cdr:relSizeAnchor xmlns:cdr="http://schemas.openxmlformats.org/drawingml/2006/chartDrawing">
    <cdr:from>
      <cdr:x>0</cdr:x>
      <cdr:y>0.8381</cdr:y>
    </cdr:from>
    <cdr:to>
      <cdr:x>0.09821</cdr:x>
      <cdr:y>0.90913</cdr:y>
    </cdr:to>
    <cdr:sp macro="" textlink="">
      <cdr:nvSpPr>
        <cdr:cNvPr id="2" name="テキスト ボックス 1"/>
        <cdr:cNvSpPr txBox="1"/>
      </cdr:nvSpPr>
      <cdr:spPr>
        <a:xfrm xmlns:a="http://schemas.openxmlformats.org/drawingml/2006/main">
          <a:off x="0" y="4248472"/>
          <a:ext cx="792088"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ja-JP" altLang="en-US" sz="1200" b="1" dirty="0" smtClean="0"/>
            <a:t>（万人）</a:t>
          </a:r>
          <a:endParaRPr lang="ja-JP" altLang="en-US" sz="12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972C1173-3A44-4F3C-A363-0FBAEB3EA9D7}" type="datetimeFigureOut">
              <a:rPr kumimoji="1" lang="ja-JP" altLang="en-US" smtClean="0"/>
              <a:pPr/>
              <a:t>2013/1/29</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514EBB-79A9-46B1-AAEF-5287354470D1}" type="slidenum">
              <a:rPr kumimoji="1" lang="ja-JP" altLang="en-US" smtClean="0"/>
              <a:pPr/>
              <a:t>&lt;#&gt;</a:t>
            </a:fld>
            <a:endParaRPr kumimoji="1" lang="ja-JP" altLang="en-US"/>
          </a:p>
        </p:txBody>
      </p:sp>
    </p:spTree>
    <p:extLst>
      <p:ext uri="{BB962C8B-B14F-4D97-AF65-F5344CB8AC3E}">
        <p14:creationId xmlns="" xmlns:p14="http://schemas.microsoft.com/office/powerpoint/2010/main" val="19684619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D559BB12-3B15-4ADD-ABF5-F350E416C15F}" type="datetimeFigureOut">
              <a:rPr kumimoji="1" lang="ja-JP" altLang="en-US" smtClean="0"/>
              <a:pPr/>
              <a:t>2013/1/29</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D559BB12-3B15-4ADD-ABF5-F350E416C15F}" type="datetimeFigureOut">
              <a:rPr kumimoji="1" lang="ja-JP" altLang="en-US" smtClean="0"/>
              <a:pPr/>
              <a:t>2013/1/29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D559BB12-3B15-4ADD-ABF5-F350E416C15F}" type="datetimeFigureOut">
              <a:rPr kumimoji="1" lang="ja-JP" altLang="en-US" smtClean="0"/>
              <a:pPr/>
              <a:t>2013/1/29</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B61AC77C-CC2E-4CB5-8696-180BE361F3F0}"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59BB12-3B15-4ADD-ABF5-F350E416C15F}" type="datetimeFigureOut">
              <a:rPr kumimoji="1" lang="ja-JP" altLang="en-US" smtClean="0"/>
              <a:pPr/>
              <a:t>2013/1/29</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AC77C-CC2E-4CB5-8696-180BE361F3F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dirty="0" smtClean="0"/>
              <a:t>2013</a:t>
            </a:r>
            <a:r>
              <a:rPr kumimoji="1" lang="ja-JP" altLang="en-US" dirty="0" smtClean="0"/>
              <a:t>春季生活闘争</a:t>
            </a:r>
            <a:endParaRPr kumimoji="1" lang="ja-JP" altLang="en-US" dirty="0"/>
          </a:p>
        </p:txBody>
      </p:sp>
      <p:sp>
        <p:nvSpPr>
          <p:cNvPr id="5" name="サブタイトル 4"/>
          <p:cNvSpPr>
            <a:spLocks noGrp="1"/>
          </p:cNvSpPr>
          <p:nvPr>
            <p:ph type="subTitle" idx="1"/>
          </p:nvPr>
        </p:nvSpPr>
        <p:spPr/>
        <p:txBody>
          <a:bodyPr>
            <a:normAutofit/>
          </a:bodyPr>
          <a:lstStyle/>
          <a:p>
            <a:r>
              <a:rPr lang="en-US" altLang="ja-JP" sz="2400" dirty="0" smtClean="0">
                <a:solidFill>
                  <a:schemeClr val="tx1"/>
                </a:solidFill>
              </a:rPr>
              <a:t>『</a:t>
            </a:r>
            <a:r>
              <a:rPr lang="ja-JP" altLang="en-US" sz="2400" dirty="0" smtClean="0">
                <a:solidFill>
                  <a:schemeClr val="tx1"/>
                </a:solidFill>
              </a:rPr>
              <a:t>傷んだ雇用・労働条件</a:t>
            </a:r>
            <a:r>
              <a:rPr lang="en-US" altLang="ja-JP" sz="2400" dirty="0" smtClean="0">
                <a:solidFill>
                  <a:schemeClr val="tx1"/>
                </a:solidFill>
              </a:rPr>
              <a:t>』</a:t>
            </a:r>
            <a:r>
              <a:rPr lang="ja-JP" altLang="en-US" sz="2400" dirty="0" smtClean="0">
                <a:solidFill>
                  <a:schemeClr val="tx1"/>
                </a:solidFill>
              </a:rPr>
              <a:t>の復元と</a:t>
            </a:r>
            <a:endParaRPr lang="en-US" altLang="ja-JP" sz="2400" dirty="0" smtClean="0">
              <a:solidFill>
                <a:schemeClr val="tx1"/>
              </a:solidFill>
            </a:endParaRPr>
          </a:p>
          <a:p>
            <a:r>
              <a:rPr lang="ja-JP" altLang="en-US" sz="2400" dirty="0" smtClean="0">
                <a:solidFill>
                  <a:schemeClr val="tx1"/>
                </a:solidFill>
              </a:rPr>
              <a:t>すべての働く者のディーセント・ワーク実現</a:t>
            </a:r>
            <a:endParaRPr kumimoji="1" lang="ja-JP" altLang="en-US" sz="2400" dirty="0">
              <a:solidFill>
                <a:schemeClr val="tx1"/>
              </a:solidFill>
            </a:endParaRPr>
          </a:p>
        </p:txBody>
      </p:sp>
      <p:sp>
        <p:nvSpPr>
          <p:cNvPr id="6" name="テキスト ボックス 5"/>
          <p:cNvSpPr txBox="1"/>
          <p:nvPr/>
        </p:nvSpPr>
        <p:spPr>
          <a:xfrm>
            <a:off x="5436096" y="5949280"/>
            <a:ext cx="3312368" cy="461665"/>
          </a:xfrm>
          <a:prstGeom prst="rect">
            <a:avLst/>
          </a:prstGeom>
          <a:noFill/>
        </p:spPr>
        <p:txBody>
          <a:bodyPr wrap="square" rtlCol="0">
            <a:spAutoFit/>
          </a:bodyPr>
          <a:lstStyle/>
          <a:p>
            <a:pPr algn="r"/>
            <a:r>
              <a:rPr kumimoji="1" lang="ja-JP" altLang="en-US" sz="2400" b="1" dirty="0" smtClean="0">
                <a:solidFill>
                  <a:schemeClr val="bg1"/>
                </a:solidFill>
              </a:rPr>
              <a:t>連合　総合男女平等局</a:t>
            </a:r>
            <a:endParaRPr kumimoji="1"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287926" y="548680"/>
            <a:ext cx="8568148" cy="5100042"/>
          </a:xfrm>
          <a:prstGeom prst="rect">
            <a:avLst/>
          </a:prstGeom>
          <a:noFill/>
          <a:ln w="9525">
            <a:noFill/>
            <a:miter lim="800000"/>
            <a:headEnd/>
            <a:tailEnd/>
          </a:ln>
        </p:spPr>
      </p:pic>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1004889008"/>
              </p:ext>
            </p:extLst>
          </p:nvPr>
        </p:nvGraphicFramePr>
        <p:xfrm>
          <a:off x="323528" y="404664"/>
          <a:ext cx="8064896" cy="506916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180528" y="332656"/>
            <a:ext cx="9505056" cy="576064"/>
          </a:xfrm>
          <a:solidFill>
            <a:schemeClr val="bg1"/>
          </a:solidFill>
          <a:ln w="19050">
            <a:solidFill>
              <a:schemeClr val="bg2">
                <a:lumMod val="50000"/>
              </a:schemeClr>
            </a:solidFill>
          </a:ln>
        </p:spPr>
        <p:txBody>
          <a:bodyPr>
            <a:normAutofit fontScale="90000"/>
          </a:bodyPr>
          <a:lstStyle/>
          <a:p>
            <a:pPr algn="ctr"/>
            <a:r>
              <a:rPr kumimoji="1" lang="ja-JP" altLang="en-US" sz="3200" dirty="0" smtClean="0"/>
              <a:t>若年・男女別失業率の推移</a:t>
            </a:r>
            <a:endParaRPr kumimoji="1" lang="ja-JP" altLang="en-US" sz="3200" dirty="0"/>
          </a:p>
        </p:txBody>
      </p:sp>
      <p:sp>
        <p:nvSpPr>
          <p:cNvPr id="6" name="角丸四角形 5"/>
          <p:cNvSpPr/>
          <p:nvPr/>
        </p:nvSpPr>
        <p:spPr>
          <a:xfrm>
            <a:off x="395536" y="6021288"/>
            <a:ext cx="8352928" cy="43204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800" dirty="0" smtClean="0">
                <a:latin typeface="HGS創英角ｺﾞｼｯｸUB" pitchFamily="50" charset="-128"/>
                <a:ea typeface="HGS創英角ｺﾞｼｯｸUB" pitchFamily="50" charset="-128"/>
              </a:rPr>
              <a:t>全体の失業率は高止まり、若年層の失業率は深刻</a:t>
            </a:r>
            <a:endParaRPr lang="ja-JP" sz="1800" dirty="0">
              <a:latin typeface="HGS創英角ｺﾞｼｯｸUB" pitchFamily="50" charset="-128"/>
              <a:ea typeface="HGS創英角ｺﾞｼｯｸUB" pitchFamily="50" charset="-128"/>
            </a:endParaRPr>
          </a:p>
        </p:txBody>
      </p:sp>
      <p:sp>
        <p:nvSpPr>
          <p:cNvPr id="7" name="テキスト ボックス 1"/>
          <p:cNvSpPr txBox="1"/>
          <p:nvPr/>
        </p:nvSpPr>
        <p:spPr>
          <a:xfrm>
            <a:off x="4139952" y="5360692"/>
            <a:ext cx="4248449" cy="28803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ja-JP" altLang="en-US" sz="1200" dirty="0" smtClean="0"/>
              <a:t>資料出所：非正規雇用者数＝総務省「労働力調査」</a:t>
            </a:r>
            <a:endParaRPr lang="ja-JP" altLang="en-US"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845578235"/>
              </p:ext>
            </p:extLst>
          </p:nvPr>
        </p:nvGraphicFramePr>
        <p:xfrm>
          <a:off x="405991" y="908720"/>
          <a:ext cx="8229600" cy="5073427"/>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180528" y="188640"/>
            <a:ext cx="9505056" cy="562074"/>
          </a:xfrm>
          <a:ln w="19050">
            <a:solidFill>
              <a:schemeClr val="bg2">
                <a:lumMod val="50000"/>
              </a:schemeClr>
            </a:solidFill>
          </a:ln>
        </p:spPr>
        <p:txBody>
          <a:bodyPr>
            <a:normAutofit fontScale="90000"/>
          </a:bodyPr>
          <a:lstStyle/>
          <a:p>
            <a:pPr algn="ctr"/>
            <a:r>
              <a:rPr lang="ja-JP" altLang="en-US" sz="3200" dirty="0" smtClean="0"/>
              <a:t>非正規雇用労働者の割合の推移</a:t>
            </a:r>
            <a:endParaRPr kumimoji="1" lang="ja-JP" altLang="en-US" sz="3200" dirty="0"/>
          </a:p>
        </p:txBody>
      </p:sp>
      <p:sp>
        <p:nvSpPr>
          <p:cNvPr id="5" name="テキスト ボックス 1"/>
          <p:cNvSpPr txBox="1"/>
          <p:nvPr/>
        </p:nvSpPr>
        <p:spPr>
          <a:xfrm>
            <a:off x="827584" y="769970"/>
            <a:ext cx="605934" cy="31992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b="1" dirty="0"/>
              <a:t>％</a:t>
            </a:r>
          </a:p>
        </p:txBody>
      </p:sp>
      <p:sp>
        <p:nvSpPr>
          <p:cNvPr id="6" name="テキスト ボックス 1"/>
          <p:cNvSpPr txBox="1"/>
          <p:nvPr/>
        </p:nvSpPr>
        <p:spPr>
          <a:xfrm>
            <a:off x="3039686" y="5517232"/>
            <a:ext cx="5584909" cy="47316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資料出所：総務省統計局「労働力調査（詳細集計）」</a:t>
            </a:r>
            <a:endParaRPr lang="en-US" altLang="ja-JP" sz="1100" dirty="0"/>
          </a:p>
          <a:p>
            <a:r>
              <a:rPr lang="ja-JP" altLang="en-US" sz="1100" dirty="0"/>
              <a:t>注</a:t>
            </a:r>
            <a:r>
              <a:rPr lang="ja-JP" altLang="en-US" sz="1100" dirty="0" smtClean="0"/>
              <a:t>）２０１１年</a:t>
            </a:r>
            <a:r>
              <a:rPr lang="ja-JP" altLang="en-US" sz="1100" dirty="0"/>
              <a:t>の</a:t>
            </a:r>
            <a:r>
              <a:rPr lang="ja-JP" altLang="en-US" sz="1200" b="1" dirty="0">
                <a:solidFill>
                  <a:srgbClr val="FF0000"/>
                </a:solidFill>
              </a:rPr>
              <a:t>□</a:t>
            </a:r>
            <a:r>
              <a:rPr lang="ja-JP" altLang="en-US" sz="1100" dirty="0"/>
              <a:t>内の比率は、岩手県、宮城県及び福島県を除く全国の結果</a:t>
            </a:r>
          </a:p>
        </p:txBody>
      </p:sp>
      <p:sp>
        <p:nvSpPr>
          <p:cNvPr id="7" name="角丸四角形 6"/>
          <p:cNvSpPr/>
          <p:nvPr/>
        </p:nvSpPr>
        <p:spPr>
          <a:xfrm>
            <a:off x="519406" y="6021288"/>
            <a:ext cx="8002771" cy="757747"/>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800" dirty="0" smtClean="0">
                <a:latin typeface="HGS創英角ｺﾞｼｯｸUB" pitchFamily="50" charset="-128"/>
                <a:ea typeface="HGS創英角ｺﾞｼｯｸUB" pitchFamily="50" charset="-128"/>
              </a:rPr>
              <a:t>  ２０１０年女性労働者　正規雇用　１０５１万人（</a:t>
            </a:r>
            <a:r>
              <a:rPr lang="en-US" altLang="ja-JP" sz="1800" dirty="0" smtClean="0">
                <a:latin typeface="HGS創英角ｺﾞｼｯｸUB" pitchFamily="50" charset="-128"/>
                <a:ea typeface="HGS創英角ｺﾞｼｯｸUB" pitchFamily="50" charset="-128"/>
              </a:rPr>
              <a:t>2002</a:t>
            </a:r>
            <a:r>
              <a:rPr lang="ja-JP" altLang="en-US" sz="1800" dirty="0" smtClean="0">
                <a:latin typeface="HGS創英角ｺﾞｼｯｸUB" pitchFamily="50" charset="-128"/>
                <a:ea typeface="HGS創英角ｺﾞｼｯｸUB" pitchFamily="50" charset="-128"/>
              </a:rPr>
              <a:t>年比</a:t>
            </a:r>
            <a:r>
              <a:rPr lang="en-US" altLang="ja-JP" sz="1800" dirty="0" smtClean="0">
                <a:latin typeface="HGS創英角ｺﾞｼｯｸUB" pitchFamily="50" charset="-128"/>
                <a:ea typeface="HGS創英角ｺﾞｼｯｸUB" pitchFamily="50" charset="-128"/>
              </a:rPr>
              <a:t>±0.0%</a:t>
            </a:r>
            <a:r>
              <a:rPr lang="ja-JP" altLang="en-US" sz="1800" dirty="0" smtClean="0">
                <a:latin typeface="HGS創英角ｺﾞｼｯｸUB" pitchFamily="50" charset="-128"/>
                <a:ea typeface="HGS創英角ｺﾞｼｯｸUB" pitchFamily="50" charset="-128"/>
              </a:rPr>
              <a:t>減）</a:t>
            </a:r>
            <a:endParaRPr lang="en-US" altLang="ja-JP" sz="1800" dirty="0" smtClean="0">
              <a:latin typeface="HGS創英角ｺﾞｼｯｸUB" pitchFamily="50" charset="-128"/>
              <a:ea typeface="HGS創英角ｺﾞｼｯｸUB" pitchFamily="50" charset="-128"/>
            </a:endParaRPr>
          </a:p>
          <a:p>
            <a:r>
              <a:rPr lang="ja-JP" altLang="en-US" sz="1800" dirty="0" smtClean="0">
                <a:latin typeface="HGS創英角ｺﾞｼｯｸUB" pitchFamily="50" charset="-128"/>
                <a:ea typeface="HGS創英角ｺﾞｼｯｸUB" pitchFamily="50" charset="-128"/>
              </a:rPr>
              <a:t>　　　　　　　　　　     非正規雇用１２２３万人（</a:t>
            </a:r>
            <a:r>
              <a:rPr lang="en-US" altLang="ja-JP" sz="1800" dirty="0" smtClean="0">
                <a:latin typeface="HGS創英角ｺﾞｼｯｸUB" pitchFamily="50" charset="-128"/>
                <a:ea typeface="HGS創英角ｺﾞｼｯｸUB" pitchFamily="50" charset="-128"/>
              </a:rPr>
              <a:t>2002</a:t>
            </a:r>
            <a:r>
              <a:rPr lang="ja-JP" altLang="en-US" sz="1800" dirty="0" smtClean="0">
                <a:latin typeface="HGS創英角ｺﾞｼｯｸUB" pitchFamily="50" charset="-128"/>
                <a:ea typeface="HGS創英角ｺﾞｼｯｸUB" pitchFamily="50" charset="-128"/>
              </a:rPr>
              <a:t>年比</a:t>
            </a:r>
            <a:r>
              <a:rPr lang="en-US" altLang="ja-JP" sz="1800" dirty="0" smtClean="0">
                <a:latin typeface="HGS創英角ｺﾞｼｯｸUB" pitchFamily="50" charset="-128"/>
                <a:ea typeface="HGS創英角ｺﾞｼｯｸUB" pitchFamily="50" charset="-128"/>
              </a:rPr>
              <a:t>19.8</a:t>
            </a:r>
            <a:r>
              <a:rPr lang="ja-JP" altLang="en-US" sz="1800" dirty="0" smtClean="0">
                <a:latin typeface="HGS創英角ｺﾞｼｯｸUB" pitchFamily="50" charset="-128"/>
                <a:ea typeface="HGS創英角ｺﾞｼｯｸUB" pitchFamily="50" charset="-128"/>
              </a:rPr>
              <a:t>％増）</a:t>
            </a:r>
            <a:endParaRPr lang="ja-JP" sz="1800" dirty="0">
              <a:latin typeface="HGS創英角ｺﾞｼｯｸUB" pitchFamily="50" charset="-128"/>
              <a:ea typeface="HGS創英角ｺﾞｼｯｸUB"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124744"/>
            <a:ext cx="8229600" cy="4234475"/>
          </a:xfrm>
        </p:spPr>
        <p:txBody>
          <a:bodyPr>
            <a:normAutofit/>
          </a:bodyPr>
          <a:lstStyle/>
          <a:p>
            <a:pPr>
              <a:buBlip>
                <a:blip r:embed="rId2"/>
              </a:buBlip>
            </a:pPr>
            <a:r>
              <a:rPr lang="ja-JP" altLang="en-US" sz="2200" b="1" dirty="0">
                <a:solidFill>
                  <a:srgbClr val="FF0000"/>
                </a:solidFill>
              </a:rPr>
              <a:t>処遇格差の</a:t>
            </a:r>
            <a:r>
              <a:rPr lang="ja-JP" altLang="en-US" sz="2200" b="1" dirty="0" smtClean="0">
                <a:solidFill>
                  <a:srgbClr val="FF0000"/>
                </a:solidFill>
              </a:rPr>
              <a:t>是正、ポジティブ・アクションの推進と女性が働き続けられる環境整備の点検・改善</a:t>
            </a:r>
            <a:endParaRPr lang="en-US" altLang="ja-JP" sz="2200" b="1" dirty="0" smtClean="0">
              <a:solidFill>
                <a:srgbClr val="FF0000"/>
              </a:solidFill>
            </a:endParaRPr>
          </a:p>
          <a:p>
            <a:pPr marL="720725" lvl="1" indent="-330200">
              <a:buFont typeface="+mj-ea"/>
              <a:buAutoNum type="circleNumDbPlain"/>
            </a:pPr>
            <a:r>
              <a:rPr lang="ja-JP" altLang="en-US" sz="2000" dirty="0"/>
              <a:t>配置</a:t>
            </a:r>
            <a:r>
              <a:rPr lang="ja-JP" altLang="en-US" sz="2000" dirty="0" smtClean="0"/>
              <a:t>や</a:t>
            </a:r>
            <a:r>
              <a:rPr lang="ja-JP" altLang="en-US" sz="2000" dirty="0"/>
              <a:t>職務</a:t>
            </a:r>
            <a:r>
              <a:rPr lang="ja-JP" altLang="en-US" sz="2000" dirty="0" smtClean="0"/>
              <a:t>内容などに男女偏差はないか</a:t>
            </a:r>
            <a:endParaRPr lang="en-US" altLang="ja-JP" sz="2000" dirty="0" smtClean="0"/>
          </a:p>
          <a:p>
            <a:pPr marL="720725" lvl="1" indent="-330200">
              <a:buFont typeface="+mj-ea"/>
              <a:buAutoNum type="circleNumDbPlain"/>
            </a:pPr>
            <a:r>
              <a:rPr lang="ja-JP" altLang="en-US" sz="2000" dirty="0" smtClean="0"/>
              <a:t>昇進・昇格など基準の運用で男女に不利益が生じていないか</a:t>
            </a:r>
            <a:endParaRPr lang="en-US" altLang="ja-JP" sz="2000" dirty="0" smtClean="0"/>
          </a:p>
          <a:p>
            <a:pPr marL="720725" lvl="1" indent="-330200">
              <a:buFont typeface="+mj-ea"/>
              <a:buAutoNum type="circleNumDbPlain"/>
            </a:pPr>
            <a:r>
              <a:rPr lang="ja-JP" altLang="en-US" sz="2000" dirty="0" smtClean="0"/>
              <a:t>婚姻・妊娠・出産等を理由とする不利益取り扱いの有無はないか</a:t>
            </a:r>
            <a:endParaRPr lang="en-US" altLang="ja-JP" sz="2000" dirty="0" smtClean="0"/>
          </a:p>
          <a:p>
            <a:pPr marL="720725" lvl="1" indent="-330200">
              <a:buFont typeface="+mj-ea"/>
              <a:buAutoNum type="circleNumDbPlain"/>
            </a:pPr>
            <a:r>
              <a:rPr lang="ja-JP" altLang="en-US" sz="2000" dirty="0" smtClean="0"/>
              <a:t>セクハラ</a:t>
            </a:r>
            <a:r>
              <a:rPr lang="ja-JP" altLang="en-US" sz="2000" dirty="0"/>
              <a:t>防止措置</a:t>
            </a:r>
            <a:r>
              <a:rPr lang="ja-JP" altLang="en-US" sz="2000" dirty="0" smtClean="0"/>
              <a:t>の実効性は担保されているか</a:t>
            </a:r>
            <a:endParaRPr lang="en-US" altLang="ja-JP" sz="2000" dirty="0" smtClean="0"/>
          </a:p>
        </p:txBody>
      </p:sp>
      <p:sp>
        <p:nvSpPr>
          <p:cNvPr id="3" name="タイトル 2"/>
          <p:cNvSpPr>
            <a:spLocks noGrp="1"/>
          </p:cNvSpPr>
          <p:nvPr>
            <p:ph type="title"/>
          </p:nvPr>
        </p:nvSpPr>
        <p:spPr>
          <a:xfrm>
            <a:off x="-180528" y="202630"/>
            <a:ext cx="9505056" cy="562074"/>
          </a:xfrm>
          <a:ln w="19050">
            <a:solidFill>
              <a:schemeClr val="bg2">
                <a:lumMod val="50000"/>
              </a:schemeClr>
            </a:solidFill>
          </a:ln>
        </p:spPr>
        <p:txBody>
          <a:bodyPr>
            <a:normAutofit/>
          </a:bodyPr>
          <a:lstStyle/>
          <a:p>
            <a:pPr marL="354013"/>
            <a:r>
              <a:rPr lang="en-US" altLang="ja-JP" sz="2800" dirty="0" smtClean="0"/>
              <a:t>Ⅶ</a:t>
            </a:r>
            <a:r>
              <a:rPr lang="ja-JP" altLang="en-US" sz="2800" dirty="0" err="1" smtClean="0"/>
              <a:t>．</a:t>
            </a:r>
            <a:r>
              <a:rPr lang="ja-JP" altLang="en-US" sz="2800" dirty="0" smtClean="0"/>
              <a:t>職場</a:t>
            </a:r>
            <a:r>
              <a:rPr lang="ja-JP" altLang="en-US" sz="2800" dirty="0"/>
              <a:t>に</a:t>
            </a:r>
            <a:r>
              <a:rPr lang="ja-JP" altLang="en-US" sz="2800" dirty="0" smtClean="0"/>
              <a:t>おける</a:t>
            </a:r>
            <a:r>
              <a:rPr lang="ja-JP" altLang="en-US" sz="2800" dirty="0"/>
              <a:t>男女平等</a:t>
            </a:r>
            <a:r>
              <a:rPr lang="ja-JP" altLang="en-US" sz="2800" dirty="0" smtClean="0"/>
              <a:t>の</a:t>
            </a:r>
            <a:r>
              <a:rPr lang="ja-JP" altLang="en-US" sz="2800" dirty="0"/>
              <a:t>実現</a:t>
            </a:r>
            <a:endParaRPr kumimoji="1" lang="ja-JP" altLang="en-US" sz="2800" dirty="0"/>
          </a:p>
        </p:txBody>
      </p:sp>
      <p:sp>
        <p:nvSpPr>
          <p:cNvPr id="4" name="テキスト ボックス 3"/>
          <p:cNvSpPr txBox="1"/>
          <p:nvPr/>
        </p:nvSpPr>
        <p:spPr>
          <a:xfrm>
            <a:off x="467544" y="807095"/>
            <a:ext cx="6768752" cy="461665"/>
          </a:xfrm>
          <a:prstGeom prst="rect">
            <a:avLst/>
          </a:prstGeom>
          <a:noFill/>
        </p:spPr>
        <p:txBody>
          <a:bodyPr wrap="square" rtlCol="0">
            <a:spAutoFit/>
          </a:bodyPr>
          <a:lstStyle/>
          <a:p>
            <a:r>
              <a:rPr kumimoji="1" lang="ja-JP" altLang="en-US" sz="2400" b="1" dirty="0" smtClean="0">
                <a:solidFill>
                  <a:srgbClr val="7030A0"/>
                </a:solidFill>
              </a:rPr>
              <a:t>１．男女雇用機会均等法の定着・点検と改善</a:t>
            </a:r>
            <a:endParaRPr kumimoji="1" lang="ja-JP" altLang="en-US" sz="2400" b="1" dirty="0">
              <a:solidFill>
                <a:srgbClr val="7030A0"/>
              </a:solidFill>
            </a:endParaRPr>
          </a:p>
        </p:txBody>
      </p:sp>
      <p:sp>
        <p:nvSpPr>
          <p:cNvPr id="5" name="コンテンツ プレースホルダー 1"/>
          <p:cNvSpPr txBox="1">
            <a:spLocks/>
          </p:cNvSpPr>
          <p:nvPr/>
        </p:nvSpPr>
        <p:spPr>
          <a:xfrm>
            <a:off x="467544" y="3212976"/>
            <a:ext cx="5400600" cy="3024336"/>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Blip>
                <a:blip r:embed="rId2"/>
              </a:buBlip>
              <a:tabLst/>
              <a:defRPr/>
            </a:pPr>
            <a:r>
              <a:rPr kumimoji="1" lang="ja-JP" altLang="en-US" sz="2200" b="1" i="0" u="none" strike="noStrike" kern="1200" cap="none" spc="0" normalizeH="0" baseline="0" noProof="0" dirty="0" smtClean="0">
                <a:ln>
                  <a:noFill/>
                </a:ln>
                <a:solidFill>
                  <a:srgbClr val="FF0000"/>
                </a:solidFill>
                <a:effectLst/>
                <a:uLnTx/>
                <a:uFillTx/>
                <a:latin typeface="+mn-lt"/>
                <a:ea typeface="+mn-ea"/>
                <a:cs typeface="+mn-cs"/>
              </a:rPr>
              <a:t>男女間賃金格差の背景と状況を点検</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し、女性に対する研修の実施や女性が少ない部署への優先配置など</a:t>
            </a:r>
            <a:r>
              <a:rPr kumimoji="1" lang="ja-JP" altLang="en-US" sz="2200" i="0" u="none" strike="noStrike" kern="1200" cap="none" spc="0" normalizeH="0" baseline="0" noProof="0" dirty="0" smtClean="0">
                <a:ln>
                  <a:noFill/>
                </a:ln>
                <a:effectLst/>
                <a:uLnTx/>
                <a:uFillTx/>
                <a:latin typeface="+mn-lt"/>
                <a:ea typeface="+mn-ea"/>
                <a:cs typeface="+mn-cs"/>
              </a:rPr>
              <a:t>積極的差別是正措置（ポジティブ・アクション）により改善</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を図る</a:t>
            </a: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Blip>
                <a:blip r:embed="rId2"/>
              </a:buBlip>
              <a:tabLst/>
              <a:defRPr/>
            </a:pPr>
            <a:r>
              <a:rPr kumimoji="1" lang="ja-JP" altLang="en-US" sz="2200" b="0" i="0" u="none" strike="noStrike" kern="1200" cap="none" spc="0" normalizeH="0" baseline="0" noProof="0" dirty="0" smtClean="0">
                <a:ln>
                  <a:noFill/>
                </a:ln>
                <a:solidFill>
                  <a:srgbClr val="FF0000"/>
                </a:solidFill>
                <a:effectLst/>
                <a:uLnTx/>
                <a:uFillTx/>
                <a:latin typeface="+mn-lt"/>
                <a:ea typeface="+mn-ea"/>
                <a:cs typeface="+mn-cs"/>
              </a:rPr>
              <a:t>生活関連手当</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の支給等にあたっては、世帯主や筆頭者を支給要件とせず、どちらか</a:t>
            </a:r>
            <a:r>
              <a:rPr kumimoji="1" lang="ja-JP" altLang="en-US" sz="2200" b="1" i="0" u="none" strike="noStrike" kern="1200" cap="none" spc="0" normalizeH="0" baseline="0" noProof="0" dirty="0" smtClean="0">
                <a:ln>
                  <a:noFill/>
                </a:ln>
                <a:solidFill>
                  <a:srgbClr val="FF0000"/>
                </a:solidFill>
                <a:effectLst/>
                <a:uLnTx/>
                <a:uFillTx/>
                <a:latin typeface="+mn-lt"/>
                <a:ea typeface="+mn-ea"/>
                <a:cs typeface="+mn-cs"/>
              </a:rPr>
              <a:t>申請者に対し支給</a:t>
            </a:r>
            <a:endParaRPr kumimoji="1" lang="en-US" altLang="ja-JP" sz="2200" b="1" i="0" u="none" strike="noStrike" kern="1200" cap="none" spc="0" normalizeH="0" baseline="0" noProof="0" dirty="0" smtClean="0">
              <a:ln>
                <a:noFill/>
              </a:ln>
              <a:solidFill>
                <a:srgbClr val="FF0000"/>
              </a:solidFill>
              <a:effectLst/>
              <a:uLnTx/>
              <a:uFillTx/>
              <a:latin typeface="+mn-lt"/>
              <a:ea typeface="+mn-ea"/>
              <a:cs typeface="+mn-cs"/>
            </a:endParaRPr>
          </a:p>
        </p:txBody>
      </p:sp>
      <p:pic>
        <p:nvPicPr>
          <p:cNvPr id="7" name="図 6" descr="clip_image0022.png"/>
          <p:cNvPicPr>
            <a:picLocks noChangeAspect="1"/>
          </p:cNvPicPr>
          <p:nvPr/>
        </p:nvPicPr>
        <p:blipFill>
          <a:blip r:embed="rId3" cstate="print"/>
          <a:stretch>
            <a:fillRect/>
          </a:stretch>
        </p:blipFill>
        <p:spPr>
          <a:xfrm>
            <a:off x="5868144" y="3606073"/>
            <a:ext cx="3042020" cy="2666770"/>
          </a:xfrm>
          <a:prstGeom prst="rect">
            <a:avLst/>
          </a:prstGeom>
        </p:spPr>
      </p:pic>
      <p:sp>
        <p:nvSpPr>
          <p:cNvPr id="8" name="テキスト ボックス 7"/>
          <p:cNvSpPr txBox="1"/>
          <p:nvPr/>
        </p:nvSpPr>
        <p:spPr>
          <a:xfrm>
            <a:off x="5868144" y="3356992"/>
            <a:ext cx="3042020" cy="307777"/>
          </a:xfrm>
          <a:prstGeom prst="rect">
            <a:avLst/>
          </a:prstGeom>
          <a:noFill/>
        </p:spPr>
        <p:txBody>
          <a:bodyPr wrap="square" rtlCol="0">
            <a:spAutoFit/>
          </a:bodyPr>
          <a:lstStyle/>
          <a:p>
            <a:pPr algn="ctr"/>
            <a:r>
              <a:rPr kumimoji="1" lang="en-US" altLang="ja-JP" sz="1400" dirty="0" smtClean="0"/>
              <a:t>【</a:t>
            </a:r>
            <a:r>
              <a:rPr kumimoji="1" lang="ja-JP" altLang="en-US" sz="1400" dirty="0" smtClean="0"/>
              <a:t>参考：賃金プロット図</a:t>
            </a:r>
            <a:r>
              <a:rPr kumimoji="1" lang="en-US" altLang="ja-JP" sz="1400" dirty="0" smtClean="0"/>
              <a:t>】</a:t>
            </a:r>
            <a:endParaRPr kumimoji="1" lang="ja-JP" altLang="en-US" sz="1400" dirty="0"/>
          </a:p>
        </p:txBody>
      </p:sp>
    </p:spTree>
    <p:extLst>
      <p:ext uri="{BB962C8B-B14F-4D97-AF65-F5344CB8AC3E}">
        <p14:creationId xmlns="" xmlns:p14="http://schemas.microsoft.com/office/powerpoint/2010/main" val="4058652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980728"/>
            <a:ext cx="8435280" cy="4608512"/>
          </a:xfrm>
        </p:spPr>
        <p:txBody>
          <a:bodyPr>
            <a:normAutofit lnSpcReduction="10000"/>
          </a:bodyPr>
          <a:lstStyle/>
          <a:p>
            <a:pPr>
              <a:lnSpc>
                <a:spcPct val="110000"/>
              </a:lnSpc>
              <a:spcBef>
                <a:spcPts val="0"/>
              </a:spcBef>
              <a:spcAft>
                <a:spcPts val="2400"/>
              </a:spcAft>
              <a:buBlip>
                <a:blip r:embed="rId2"/>
              </a:buBlip>
            </a:pPr>
            <a:r>
              <a:rPr lang="ja-JP" altLang="en-US" sz="2800" dirty="0"/>
              <a:t>総実労働時間</a:t>
            </a:r>
            <a:r>
              <a:rPr lang="ja-JP" altLang="en-US" sz="2800" dirty="0" smtClean="0"/>
              <a:t>の短縮</a:t>
            </a:r>
            <a:endParaRPr lang="en-US" altLang="ja-JP" sz="2800" dirty="0" smtClean="0"/>
          </a:p>
          <a:p>
            <a:pPr marL="720725" lvl="1" indent="-328613">
              <a:lnSpc>
                <a:spcPct val="110000"/>
              </a:lnSpc>
              <a:spcBef>
                <a:spcPts val="0"/>
              </a:spcBef>
              <a:spcAft>
                <a:spcPts val="2400"/>
              </a:spcAft>
              <a:buFont typeface="+mj-lt"/>
              <a:buAutoNum type="arabicPeriod"/>
            </a:pPr>
            <a:r>
              <a:rPr lang="ja-JP" altLang="en-US" sz="2400" dirty="0" smtClean="0"/>
              <a:t>年間</a:t>
            </a:r>
            <a:r>
              <a:rPr lang="ja-JP" altLang="en-US" sz="2400" dirty="0"/>
              <a:t>所定労働</a:t>
            </a:r>
            <a:r>
              <a:rPr lang="ja-JP" altLang="en-US" sz="2400" dirty="0" smtClean="0"/>
              <a:t>時間</a:t>
            </a:r>
            <a:r>
              <a:rPr lang="en-US" altLang="ja-JP" sz="2400" dirty="0" smtClean="0"/>
              <a:t>2000</a:t>
            </a:r>
            <a:r>
              <a:rPr lang="ja-JP" altLang="en-US" sz="2400" dirty="0" smtClean="0"/>
              <a:t>時間超は</a:t>
            </a:r>
            <a:r>
              <a:rPr lang="en-US" altLang="ja-JP" sz="2400" b="1" dirty="0" smtClean="0">
                <a:solidFill>
                  <a:srgbClr val="FF0000"/>
                </a:solidFill>
              </a:rPr>
              <a:t>2000</a:t>
            </a:r>
            <a:r>
              <a:rPr lang="ja-JP" altLang="en-US" sz="2400" b="1" dirty="0" smtClean="0">
                <a:solidFill>
                  <a:srgbClr val="FF0000"/>
                </a:solidFill>
              </a:rPr>
              <a:t>時間以下に</a:t>
            </a:r>
            <a:endParaRPr lang="en-US" altLang="ja-JP" sz="2400" b="1" dirty="0" smtClean="0">
              <a:solidFill>
                <a:srgbClr val="FF0000"/>
              </a:solidFill>
            </a:endParaRPr>
          </a:p>
          <a:p>
            <a:pPr marL="720725" lvl="1" indent="-328613">
              <a:lnSpc>
                <a:spcPct val="110000"/>
              </a:lnSpc>
              <a:spcBef>
                <a:spcPts val="0"/>
              </a:spcBef>
              <a:spcAft>
                <a:spcPts val="2400"/>
              </a:spcAft>
              <a:buFont typeface="+mj-lt"/>
              <a:buAutoNum type="arabicPeriod"/>
            </a:pPr>
            <a:r>
              <a:rPr lang="ja-JP" altLang="en-US" sz="2400" dirty="0" smtClean="0"/>
              <a:t>初年度</a:t>
            </a:r>
            <a:r>
              <a:rPr lang="ja-JP" altLang="en-US" sz="2400" dirty="0"/>
              <a:t>有給付与</a:t>
            </a:r>
            <a:r>
              <a:rPr lang="ja-JP" altLang="en-US" sz="2400" dirty="0" smtClean="0"/>
              <a:t>日数</a:t>
            </a:r>
            <a:r>
              <a:rPr lang="en-US" altLang="ja-JP" sz="2400" dirty="0"/>
              <a:t>15</a:t>
            </a:r>
            <a:r>
              <a:rPr lang="ja-JP" altLang="en-US" sz="2400" dirty="0"/>
              <a:t>日</a:t>
            </a:r>
            <a:r>
              <a:rPr lang="ja-JP" altLang="en-US" sz="2400" dirty="0" smtClean="0"/>
              <a:t>以上とし、</a:t>
            </a:r>
            <a:r>
              <a:rPr lang="ja-JP" altLang="en-US" sz="2400" b="1" dirty="0" smtClean="0">
                <a:solidFill>
                  <a:srgbClr val="FF0000"/>
                </a:solidFill>
              </a:rPr>
              <a:t>取得促進</a:t>
            </a:r>
            <a:r>
              <a:rPr lang="ja-JP" altLang="en-US" sz="2400" dirty="0" smtClean="0"/>
              <a:t>を図る</a:t>
            </a:r>
            <a:endParaRPr lang="en-US" altLang="ja-JP" sz="2400" dirty="0" smtClean="0"/>
          </a:p>
          <a:p>
            <a:pPr marL="720725" lvl="1" indent="-328613">
              <a:lnSpc>
                <a:spcPct val="110000"/>
              </a:lnSpc>
              <a:spcBef>
                <a:spcPts val="0"/>
              </a:spcBef>
              <a:spcAft>
                <a:spcPts val="2400"/>
              </a:spcAft>
              <a:buFont typeface="+mj-lt"/>
              <a:buAutoNum type="arabicPeriod"/>
            </a:pPr>
            <a:r>
              <a:rPr lang="ja-JP" altLang="en-US" sz="2400" dirty="0" smtClean="0"/>
              <a:t>上限規制の徹底とインターバル規制等の設置により</a:t>
            </a:r>
            <a:r>
              <a:rPr lang="ja-JP" altLang="en-US" sz="2400" b="1" dirty="0" smtClean="0">
                <a:solidFill>
                  <a:srgbClr val="FF0000"/>
                </a:solidFill>
              </a:rPr>
              <a:t>過重労働を是正</a:t>
            </a:r>
            <a:endParaRPr lang="en-US" altLang="ja-JP" sz="2400" b="1" dirty="0" smtClean="0">
              <a:solidFill>
                <a:srgbClr val="FF0000"/>
              </a:solidFill>
            </a:endParaRPr>
          </a:p>
          <a:p>
            <a:pPr marL="720725" lvl="1" indent="-328613">
              <a:lnSpc>
                <a:spcPct val="110000"/>
              </a:lnSpc>
              <a:spcBef>
                <a:spcPts val="0"/>
              </a:spcBef>
              <a:spcAft>
                <a:spcPts val="2400"/>
              </a:spcAft>
              <a:buFont typeface="+mj-lt"/>
              <a:buAutoNum type="arabicPeriod"/>
            </a:pPr>
            <a:r>
              <a:rPr lang="ja-JP" altLang="en-US" sz="2400" dirty="0"/>
              <a:t>所定労働時間の</a:t>
            </a:r>
            <a:r>
              <a:rPr lang="ja-JP" altLang="en-US" sz="2400" dirty="0" smtClean="0"/>
              <a:t>短縮、労働時間管理の徹底など</a:t>
            </a:r>
            <a:r>
              <a:rPr lang="ja-JP" altLang="en-US" sz="2400" b="1" dirty="0" smtClean="0">
                <a:solidFill>
                  <a:srgbClr val="FF0000"/>
                </a:solidFill>
              </a:rPr>
              <a:t>産業実態に合わせた取り組み</a:t>
            </a:r>
            <a:r>
              <a:rPr lang="ja-JP" altLang="en-US" sz="2400" dirty="0" smtClean="0"/>
              <a:t>の推進</a:t>
            </a:r>
            <a:endParaRPr lang="en-US" altLang="ja-JP" sz="2400" dirty="0" smtClean="0"/>
          </a:p>
          <a:p>
            <a:pPr marL="720725" lvl="1" indent="-328613">
              <a:lnSpc>
                <a:spcPct val="110000"/>
              </a:lnSpc>
              <a:spcBef>
                <a:spcPts val="0"/>
              </a:spcBef>
              <a:spcAft>
                <a:spcPts val="2400"/>
              </a:spcAft>
              <a:buFont typeface="+mj-lt"/>
              <a:buAutoNum type="arabicPeriod"/>
            </a:pPr>
            <a:r>
              <a:rPr lang="ja-JP" altLang="en-US" sz="2400" dirty="0"/>
              <a:t>時間外</a:t>
            </a:r>
            <a:r>
              <a:rPr lang="ja-JP" altLang="en-US" sz="2400" dirty="0" smtClean="0"/>
              <a:t>労働割増率が法廷割増率の場合は</a:t>
            </a:r>
            <a:r>
              <a:rPr lang="ja-JP" altLang="en-US" sz="2400" b="1" dirty="0" smtClean="0">
                <a:solidFill>
                  <a:srgbClr val="FF0000"/>
                </a:solidFill>
              </a:rPr>
              <a:t>上積み</a:t>
            </a:r>
            <a:endParaRPr lang="en-US" altLang="ja-JP" sz="2400" b="1" dirty="0" smtClean="0">
              <a:solidFill>
                <a:srgbClr val="FF0000"/>
              </a:solidFill>
            </a:endParaRPr>
          </a:p>
        </p:txBody>
      </p:sp>
      <p:sp>
        <p:nvSpPr>
          <p:cNvPr id="3" name="タイトル 2"/>
          <p:cNvSpPr>
            <a:spLocks noGrp="1"/>
          </p:cNvSpPr>
          <p:nvPr>
            <p:ph type="title"/>
          </p:nvPr>
        </p:nvSpPr>
        <p:spPr>
          <a:xfrm>
            <a:off x="-180528" y="274638"/>
            <a:ext cx="9505056" cy="562074"/>
          </a:xfrm>
          <a:ln w="19050">
            <a:solidFill>
              <a:schemeClr val="bg2">
                <a:lumMod val="50000"/>
              </a:schemeClr>
            </a:solidFill>
          </a:ln>
        </p:spPr>
        <p:txBody>
          <a:bodyPr>
            <a:normAutofit/>
          </a:bodyPr>
          <a:lstStyle/>
          <a:p>
            <a:pPr marL="354013"/>
            <a:r>
              <a:rPr lang="en-US" altLang="ja-JP" sz="2800" dirty="0" smtClean="0"/>
              <a:t>Ⅷ</a:t>
            </a:r>
            <a:r>
              <a:rPr lang="ja-JP" altLang="en-US" sz="2800" dirty="0" err="1" smtClean="0"/>
              <a:t>．</a:t>
            </a:r>
            <a:r>
              <a:rPr lang="ja-JP" altLang="en-US" sz="2800" dirty="0" smtClean="0"/>
              <a:t>ワーク・ライフ・バランスの</a:t>
            </a:r>
            <a:r>
              <a:rPr lang="ja-JP" altLang="en-US" sz="2800" dirty="0"/>
              <a:t>実現</a:t>
            </a:r>
            <a:endParaRPr kumimoji="1" lang="ja-JP" altLang="en-US" sz="2800" dirty="0"/>
          </a:p>
        </p:txBody>
      </p:sp>
      <p:sp>
        <p:nvSpPr>
          <p:cNvPr id="5" name="AutoShape 4" descr="data:image/jpeg;base64,/9j/4AAQSkZJRgABAQAAAQABAAD/2wCEAAkGBhQQEBQUEhQUFRUWGBcXGBcWGBgWGhwbFxQXGB0aFxYXGycfFxkkGxYUIC8iIycpLCwsGB4xODAqNSYrLCkBCQoKDgwOGg8PGiwlHiQsLCwsLCwpLCwsLikpKSksLCksLCwpKSwpKiwsLCksLCwsLCksLCwpLCwpLCwsLCwpKf/AABEIAKAAxgMBIgACEQEDEQH/xAAcAAACAgMBAQAAAAAAAAAAAAAABgUHAQMEAgj/xABPEAACAQIEAwUDCAQLBgQHAAABAgMEEQAFEiEGMUEHE1FhcSKBkRQyQlJyobHBIzNikhUWQ0RUgpOy0dLwFyU0osLhJFOz8WNkZXOjw9P/xAAaAQACAwEBAAAAAAAAAAAAAAAAAwECBAUG/8QAKhEAAgIBBAECBgIDAAAAAAAAAAECAxEEEiExBUGBExQiUWGRMvBCcaH/2gAMAwEAAhEDEQA/ALxwYMGAAwYMGAAwYMGAAwYMGAAxg4zgwAfPHEOZVMddVRirqrJK4H6aQbXJ5BgB7hjj/hyr/plV/ayf5sbOLI9eZVm5H6Z+XriL+R/ttjo00qUE9mfcxW6mEJOLkSY4irB/PKn+0b8zgj4rrtRArKjb9sn8cRUYIe1yRa+PUP6xvQYuqa5NLb64IstkqnKL9CbHFmYDlWz/AHH8ce/465gv89k94T8xg4Q4eirqmVJdVkjVhpNiCWA/M4XqqMKJQNwsjAeitYfdjIr9PK6yhR5islVG9Vxsc+JP7DIOOcx/pjfup/lwPx5mIBPytthf5qf5cSXE/BlNBQGoiV1fTE3z2I9srfY/awoS/qz9n/pxXQajT66uUoRa28e4an4+nlFOWc/gm07QMxIB+Vtv+yn+XHr+P2Zf0tv3U/y4X4Pmj0x67weI+Ixvjp6tqbHucs8E+O0HMh/Oj70T/LjanaVmY/nCH1jQ/wDTha74eI+ODvR4j4jB8vR/WG+ZcvZbxXU14qPlJVu7ZApVQvzg1wQOfIYfMVd2G/q6w+Mif3WxaOOXLhvBpDBgwYqAYMGA4AFHNO1Ogp5XieRy6HS2hGYXHMagLXHL1xHv20UfSOpbzEYH4tiu0rXQTGAqGmrnRWYX2Y7fl9+G7/Z/mv8ASqb4N/8AzxOEUy/REqvbTR9Y6lfVF/Jsbl7ZMu6vKPWJvywsZnw1mFKFaato0DuqKWD7s3IbRY7TwPmw/l6Rvcw/FMGEGZfYno+1/Libd648zE4H4YYMo4npqy/yeeOQjmAfa9dJsbb87YqvPshzGlgeaZKR40ALbBjuQORG+5GOjglE/hmBkRUD0jOQoAF29PcPdgwSm84aLhxjGcYOILHzXntWvy6rJPOeT7nYY0RyBhcYsDhGNAmYSOqm1TUG5AOyjV1HmcVzQLaNcavF+Qd9s6McQ9Tl+R0sYRVueWef5U+g/AYzB+sf0GPctKGNzf3Y9RQBb2vv446kapqayuMtmaWog6dnrjBIZDnslFNJJHGr61C+0SLWIN9vTERNGxje43ZibDfmf/fHXgwtePpjZO1fyksNlPnbHGMH0sf8J/PeOVqKI0ywSKdMa6iRb2Cp5DffThclHsH7J/DGzHib5reh/DCtJ46rRQmqvXLLXayWpnHcujTDug9MeaSBSgJAvv8AicZhPsD0OCD9T7m/E4ZHDccr/E16ltRwnjk2/JV+qPvwfJE+qPvw5ZD2dw1FJFM0kys6BjpK29wK+mEynOzbkgMwF+dhjFofJabWzlXXHmPfAvU6W7TxU3PKZbXYjTKKKZwN2nYE+SRpb+8fjixsIXYvFbLSfrTSH7kX/pw+4yPs6y6DBgwYgkMYOM4MAHzzRR2eFPDM1X4Oox9DY+f6b/i0H/1f/wDaMfQGJZVFd9tFR3dNSva+mpRrcr6Y3Nr9OWGfgqvnqKKKWp095IC9lGkaWYldvHTbEd2i8KSZlDBFGVULMGcsbWTQykrtuRq5YaqeBUVUUWVQFUDoAAAPgBiCwudpQvlVV9gf31whdnW+aweVF/h/jh97TDbKqr7A/vrhC7PhpzWmH1qL/X4Yn0KvtFyYwTjOPMvI+hxBY+cafiKoRKiKJkEcskpa63J7z2TY9NrY4oU0qB4Y15VTCaSCMllEkqqSOdmYDbz3w4cS9n0VLSSzJNOzIFIDFLbuq72QH6R64FrtJ4+5Qcfrnj3bMdmmu1UX9S2psVsF8eLXXc9Ofuxywg76BYeLdcejnbta47OLCncnz0ba4eyDcixxtmjeH54uvRxy8r+H+ueNJe6kMVv5HE1ktYJItDWLKNJB3uOQPmLbY5Gt1M6Zq2vp9o7Xj9LXqIOmztdMhjO2qyjULX2528cYmqQUYjw5dcSAoO4qUZQdD3HU2v09OR+OO2vyVJd/mt1I6+o64zPysstPpr9GteGi0sfyi/2R/wDADaAUfmoureY6H/Xrji0lR3bjS1iBfkfMYbFFgB4bY566hWZdLe49Qf8AXTGLT+QnXL6uV17HR1PjYWw+nhmmh4zrIIUiTutCKEF1ubAW3PjiFhjKqb89z8ceJHZCYyLuDYed+Rx7aJomMbm9xcHx8cdfSw0dFmaVhyR53UR1VkH8TqLLr7IR/umL7Uv/AKrD8sOmErsfe+VRjweUf/kJ/MYdcYjpBgwYMABgwYwcAHz5BVKtchYhUGZySFjsAEkjNyegs2Lqj4zom5VdP75FH4nFRvw/UpJUI+XSzr8oldW5Dc2FttwQAb3641PRxrtJlVSp8onI/euMWxn1F5a9C7afO4JDZJ4XP7MiN+Bx2A4+epUoj86kqE/qsPzxzMMu+rUDy3/xxGCd/wCGXN2oH/dNV9lf/VTCNwcbZvRedHb/AJWOFVaaib5sNW/oDhx4EhefNY5hBNHFFTsl5UK73IFidjs1vdiekRltrgtzCxnHaLQU+pXqFLC4KoC5v4eyCPvxp7UMxkgyyZorgtpQsuxVXazG45bbe/EdkPDVNBDH3cUZOlT3jKrMbqDfURcX8BYYVOe0011uZTOUVYjkp2IJ7uWN2sL7KwJt4mww98UccQVNHNCizanAC3Sw2dW3N9tgcWKBjDvpFybDxOw+Jxz9TVXqbIWzXMevY010fDi4p9lDwRyMAFhmba3sxs34DDFw1wJLVPeoWSGFbbEaWe/QA7qPE29PEWY2cwDnPCD5yp+bY3GsTuzJqUoAWLAgiwBJNx0sDjpWa62cdvRlq8dTXLd2V9X5bEs8lLR5fFMYkVpGlZrkMAQF9oG+43vuemILOcpTL5oJCpQTRljEW1tEdrrqHzxuPv8ADG/MeI1mzHv4ppKNXjCiUxk69O12UH5pAAvvbSNr4zmT05SQLM+YVky6A+g6UUEElVPIgD3XvsL3TjKwx+UnlehinaonH/h6WZx0YjQu/UE8x78dy8K5k38nAnq4PxFzhgy7jKGDLqV21szqESNRqdmQ6DYeFxz8xzNhjA4srQNZy2TRz2kBa3jp0XPpYYQq0ukaHa33J+xBHg/Mh/R28tVvvsMc8+VV8W70pcdTEwf7gSScWJkWdx1kIljvYkqVbZlYc1a3XcH0IxszfNY6WFppSQi2vYXO7BRYepGI2x6wWTl2pFTCthaQFwUlXa0gKket/Xr44znNCZFUpYspuPMHz+GGZM4fN3CpRwtArAO8zAyBbi5UIdSH0vy5ncY5864GmpLyUZaWMbmFt2A/YP0vTnt9LBscZKUXyvuR8RTi4yWU/VG7s747iy6AwVSSpeRnDhdSgMFFjY3vcHkDzxa+V5zDVJrgkSRfFTe3kRzB8jig5cxMkJMS6m5FTb2fUHnh67G1pUWQI7/KmA71HGiwBNu7Xky78+e/JeWNNVjnncuTHdVGvG15RZ+DBgw4zhgwYMABgwYr3ibtfipJpIVgkkeNtLFmWNeQOxAYnn4DABYODFX5b2h5jWXamp6Mr9VpSWHT2hrB+4Y6HzPO3/ocXp7X5nEbkThlkYziuI+Jc4gt3lNT1AHMxtoY+gvYfu46I+1hY9qujqoN7FtPeIP621/cDgygwOGe0UU1NNHPYRMjayegAvqv0Ite/liqeC+MVhjWCpYrF7Xyed1Kq6KxFj4EW25+Hhd3fjTL8wgkgWqRDLG6Wf8ARsNSlb+3YX35dcLGT5Zoq6fLcygp5lSNzTTAsDYG+ki/tE6eR39nriJRUlhloTcHlEDWUUOY1rzI8q0ie3UzuxCWAHsRA8idgBz9rYbC6rW5H3cEVSRaKeSZUU21aEK6WNud7sD9kc74vLifhKjkSJ6ljHT04Y90rCOE3I3ZVHPawta+oje+F3JqQZ1WioeLTQU6PFAjLYOWGljboLW5bDSo5g4tH6cFZtyyVWtIh6Yd+BcwSooZaAuEkIlVP2hJqNwPpEFmuvhbztGcb8ES5YzMgMlMx9h+ZQn6L/keR9cM+V9ntO9FCkqkS21mRTpcM9jz6gbCxB+bh2stqnCO1YYnQ02wnLLyiF4vhWKKgow8TTxFbs9ggFv5TVsFJsbHmBfwxqXNqieQUMUdHAZgQ8lNZhoAJN2jJG4BHjvba+G6i4ApI0ZXj75nN2eU6nJ9Ra3u54k8r4fp6W/cRJGTzIG58rm5t5Y5+9YOp8KTeRXzHh6Simpp6aH5QkEPdGO+l+bEyDY3J1te3wN9un+P0jbR5fWGToHQot/N7cvcPdhvxqq6tIo2kkYKigszHoBim7PYzZjpkHwRk0lNTN31hJLI8rKPo67eze/Pa/vt0wwMoIIIBB5g7gjzHXCZFm1fmN2pQtNTnlLINTsL81Xpy6fvHG5+GK9RqjzJmb6rxgKfWzNYe7A192QpcYS4OjMuz6mlbXGHp5BuHgOix9OQ91sMcEelVW5NgBqPM2Frm3XriE4Tz6SpWVJ1CTwP3cgX5pO9iPDkdvLz2nsQ89MvFR7RX/HvDvct8tgFrfr0HJgfp+vj8fHC7UOy6KqnYrLHZ1YdQOh8diRbwJHXFsZrStLBLGjBWdGUFhqAuLbr1GFKHsppxEAZJe9tvIpsL+AQ7afv88C7TzyirTw44ymWVw/m4q6WGddhIga3geRHuII92DCn2U1jJFPRSBdVJIygj6SuzNe32i3uI8MGNxzXwPl8QObcd0VLcS1EeofRU6226aUvY+RxVXEDV1ZUVd5JJoaedkanRyhKaiRpVRZtlA5MfAHHbledZPTxB1jAfqroZZAR46rqN+oOKuWCUhmm7VGmuKGinn52dh3cfrfe/obHC8uV5n8omqhFS657CSEm6kADfc89vrX547k4wqqj/hKF9PSSc6F+AO48CGx6/gnNJv1lXFAPqwpqI8iTYH11HFHJkpC1WpTBwauknoJek1PfRfytsPdfa++O9q2sp6d56euhq4YwCwdbvbUBY8yOfVgeZxKf7OVf/iKqqm6kM9lv5Kb2+OIStyJKSrmpog3d1NHJpBJY601MBc8yWjHxxGUySWpYM1qY0k+U08SuoYBVJIVhcb6Tv78bxwXUP+tzKpP/ANv9H+DH8MSHA1T3mXU58E0n1ViPyxO4q3gnAiVfZVDodhLO8mliutl3axtqstzvbrid4fyeLOcppTMziWG6rKrWkRka17+YCmx8jz3xP3xAdmUnczZjS32jm7xRy2kBvbyGlMXg8lZIqnM55pmdZJ5ZRHI6p3jsw9liL2YkAkYtHgftRidUp6oJTyABVYALE1uVukZ8uXhbkKoga+o+Lsfice5IwwscdlaONlSceGcWWtlXdKMuVn9Fxdr+9BGOjVEIPpdsS55n1OKLqs4qfkvycyF4QVZVfcoUuRpJ3A35cvIYujKMwFRTxSj+URW95G/33xx9VVKtpSR3tFbCxNxZ14MGDGM6IY01tEk0bRyqHRtmU8juD+IB92N2DAB5jjCgBQAAAAByAAsAMesGDAAYMGPMsgUFmIAG5JIAA8STyGADzUTiNGdr6VBY2FzYC5sBuT5YVX7S6Zxpp0nnkPzY1jYEn1PT0Bx6n4nmrZDBlaayNnqGBEaelxufX3A9NvZxlz0+aZhHJIZXRIA0h2LErc7eG9h5DD4V55ZktvxxEmezzh6aAT1FUAs9U+soPoKL2U+e526bedjDjbGcaTF2VjwytsyzYf8Axoz8e+OOTMu6izyF37tA1O7Fm0oNWqQAlj9LYC5N9sduTeznGaL9ZoX+Cn83xBdpVNespW0xNqR0tK2iP2TquzXFgO8vz52wl/yGegx13aBRRbGcORtaMF/v5ffiPk4+kcaoKGdltfXKRClvHUwII94wnrWrH/PIYj9Wip7t6d4QpB89RxvTKDMdS0VbUn/zKuXQB6qACy/1sG1Bkkqvjer+lPQ0/kpMx3+xrF8Qp4hLVVLM9U0/dyi94u7RFY2fSTudulhyx1mExc3yqkHgoFQw9DaQg+pGI/PcyWWFlNfNUMLFU7opHcHxJ5AXttiySIHns3OiCenPOCokQDrp6E+pD/DDdhF4Nrf94T73+UwQ1F/FtI1fAtJh6wqXZZdBhay9u44g8qqmtv8AWTkB7o7+/DLhV4sfua3Lai9gs/dsf2ZLA3/q6vjiYPkiXQlR8A5iGZRSP847lkA5/a5Y7k7MczP8lEvrIv5E4vUYzjetRZFYTMb01UnlxKObsnzG3KA+Wv8A7YleCJ5aGVsuqxof9ZFvcENuVVuR3BPrrHTFuYWuNuDVzCJbN3c8R1QyDoediRvpJA5ciAem6bZStWJMfRGNLzFYM4MKGV8YvA/ybMl7iddhIR7DjkGuNhfxHs8+XINyMCAQbg7gjcEeRHMYwSi49nWhNSXBnBgwYqXDBiAzrikwzrTwU8lTMV1lEIFl8SxB/Dw8RiBm4iqa6qSjF8v1jdpQwkbppj2HP2gLWvbnfbDFXJiZXRiT2e8ZQ0zd2t5pzssMftNfwa19PpYnyxpouCKrMWEmZuY4hYrSxm39owPP4nzXq1cMcFU2Xr+hW7ke1K/tO3jv0BPQWGOjiLieCgi7yd7fVUbsx8FXr68h1xojWkY53Smd1Bl8dPGI4kVEUWCqLD/ufPmcJfBxvnWanziHwBH5YleDMzrKoST1MaxQyWMEdv0gXxc9bix3+AGIzs99quzZv/mdPuUv/wBsMEj3gxi+DABWzAJxDVD/AMynRh6gpf7lOI3tOpr/ACNgiyHvtAR7hW7wCwYgggEoOowx8ccM1BnSuorNNEmhomG0iXJNj9axtbyFiCN0/iziKOsy8Sx3SSCaMvG3zka5XflcXPO3rY7YVJc5Lp8HZRcN5h0ekohytBGrOP6wHtD1fHUOzmOTeqqKioPgz6Vv4hdyPjhuvfccjgwvcy2CFo+C6OL5tPGT4sNZ9+u4+7EhVZajwyRABFdGSygADUpW9gLdb46sZxGScFUcM1ZSXLJTtvNSP5WYlAfM96Phi1sVLm8RhFcimzU9XHUp4gSEhm9Ae6xbEMwdQy8mAYejC4+4jFpkI9YWO0im15fIw5xsknwYLt+992GjHFnVJ3tNNGdtcbrc8gSpAPuNj7sVXZLGbKqzvoIpNvbRH2/aUH88deKn4A7VIIaaGmqQ0XdqFWXdkIHLVYXUjl1Hn0xaFHXRzIHidXU8mQhh8RjUJOjBgxyVuaww272WOO/LW6pf01EXwAa83yKCrTRURrIvTUNx5qean0wp/wCy7uDeirKinH1GtNH+6bHfxvfDvBUK6hkYMp5MpBB9CNjjjzvPYaOIyzuEUePMnwUc2PkMQ1klNrorqsr8yp6xKQGlqZZFZxZWjsovu9iAt9J8eniMRWbcbVqu1N3UBmcMv/h3MrITcdCQGHPflbfGrLMprMyqZqpnamin21DZ2jBFkj6hbKtzcA2+kNi85Jw7BRppgQLfmx3dvVufu5YRNwXSNdcbJdvgXOzRY6OsMNXC0dZKp0TM7OsgPtFRc2DbdOenoeb1xhwpHmFOUYASLcxSdUbpvz0mwuPzAOK47ROJIQ8KRNqnglWTWtiEsdwW8b6duluhwycQcdfIMzVpZGNJJSB0VQGBk1mxUgdR1vbcYdB5RnsioywiPyvtQmNLHTpE0+Y6miK29m6G3eOevnyFwx2GJbKuzNZtU2aOaqokFiLkJGPBLW3HjsPAdT77KskMVM9RLHpmqJHe7D2+7JGkG+4F9TW/aBw84sLI7I8kjooFhiLaEvbWxY7sTa56b8sUXl8s7yTzRVEsLNPIToYhSQ1wWUEaufXF58R14p6SolP0Ina3K9lNhf1tikcgh0U8YPMi/wATf8LYTbJxXAyuOWOvA/HVQZmpqy0pEZkSVbBiAyrZgBY/O52HI88YxE9n9GZ80nI5RwaD6tIjD+6w92DDINtZZWSSZcWK97R+zgVatUUw01FvbUbCUDx6a+Vj1tY9CHPNs8hpE1zyKg6X5nyUDcn0xVPaLxpBW/J0QzdykhMwA0alNgCN9ytmIuOZGLC3OKeGzRJ2jz0wSB6UCVFVCDKHJIAXdUGxJHzb3x3fxnzXujL8ijCjexEmu3iE7zUfhfyxxcLzxZZKEmWMxTe1BWAfOB+izfQ+63W4sRYNTWJFGZHYKijUWPIDx/w8b4RLH2HIRMl4hzGuUtBJRrbmpF2HqpubefLEm2U5s3Osp1+xGf8AIMQ1Bw2ubVD1TIYIDcR6AFeQi/6Qnp5nqduhOJj/AGawnaSoq5F+o8g0/cuBtAJ3EMckUrKKqOrmqVEMiqu+zLo3U6b3VfA7G4x31XGtfRxRQvAsRCKqvIGYnSLX2bTytta4w3vwBRGLu+4AH1gTrv46yb/l5YhqzIKymQxjTmFL1il2kUfst4jexH7uJ3JkNMVaniitm+dUsoPSMBB7iLEfHEHWS6mJkMkpG2p2LbnpqN/A435mEjY9yZEF94ZltIh8L2s6+ex8R4+KJnU95G+52IIBUj6rqdmHLYj/ABwxGKW6LzZLj8EllvDVVPGDDT3Q8mLoVPvvz9eWA0Vdlr94qzQHq8Z1Rn7Vrgj7Xwx15NXgPenl+RVBtdGJNNKfLVfuyfBrjwIw1txiVDU+ZwNB3ishkW5jYMCpsRcjY9CfHblirbRojXDuJHQ9peaTLDFGkQkmvocL7TAEgvpLaVW997WOk+GNp4fpYZ4YqtZK2rqDd2JJCjlrO4IUWO53sp8AMcmXUcmW1AmRJK6F4u7ikiGrTvsp030jbc8t+V9sa8l4mjhWaskYS1s7FEiAN1AIUAi2y/N87BRzJtWTb6NUNqGAcGCGRv4PrJKaQWLxhhIu421Je4v0JvtyGN9Dwc8kvf5hN8qkX5gP6tRt9AgXNxytb1OImKZsrh7yQd7mFWw9gnfc/NNugJHLmTYbDDNXcXUtOdE8qpIoBaMXYi6g2FhY89vdhbcukPUYdtHfmWZxU0ZkmcIg6nqfADqfIYrvNONpq92ipiYIbe0/8owv5fNv4A38T0EEOKS9Waipj+VKpbu45G0qu/snSAQQBa4IIPux38Pi8RkLBnkYs5Hjfl5Wvy88NhVjliLL3LhHJmmWpFFHGgsGlQMep58z78XFw/2c0lFN30KvrsQutiwUE3OkHr58+eKm4jfTHGx5LKh+Fz+WLaou0vL5QLVKKT0cMhHrqG2HGcaMGIn+NtH/AEum/to/82NdRxlRIpZqunsPCRGPwUknEALPbDnGikWlXeSpYC37CMGY/EKPjhLFo03+ao+4DEXxdxQ9bmLTQm6giKHa913F7H6xYn3gYZoezbMKgiOcwwx3GtkbUxHUKB19bDCLIOTX2GwkooY+x/KSlLJUOPaqZCw+wpIHpc6/uODDvQ0SwxJGgsiKqqPAKLDBh64FMr/tT4ZmmZKiJS6qmllXcizE3C9R7RvbwxVxGPpjC1n/AABS1ZLFe7kP047Ak/tC1m9+/niGjFdpnJ7o9lM5TnIp1aGdO+pHPtJ9JCfpRnofx9efTSZNLXSSU1JU66aHTIgmLabN00qp5G4sbdcMWZ9k9TGT3TRzD9xv3W2/5jhYquCaqI3NPOv2FLf3L4rgtXfOCxYn/sdY8rzZVCipo1AAAAiIAA5ADu9hjBybNm51sK/ZjP5oMIn8B1X1Kz92X/DHn+LU7c4alvWOU/8ATiuBnzcPyO8mSVq/rc2Cf1UH3sy445sthXebOZT46JQPuVmwvU/Z9VPutLN7xp/vEYmKTsjq2IvHEg8WcG3uW+J2h8znqLOOrTKFJLTVVU3kzG/9YhR8Thao0sDsRckgHoOg3xZlF2NPb9JOi+UaFvvJW3wxN03ZJSL895pPVgo/5QDi2BVqstW3bgp2SIMLEXxJ5VxPNTJ3TgVNMdjFJvYfsE8vvHkMXJB2eUKi3ydW82LMfxxIpwzSgWFNB/ZofxGDAU021vspSkztYKlP4LeyTBi8NQwWNWF9iWbbYbG/gLnkN+Y5PNVBu8bK4CxDF1kQMSOupSxF77+OLTzLs8oKg3emQHldLxnb7Fhjlg7KsuT+bhvtu7fng2m7JVK5OKeQTNmdN3ym6kF5uQtuxB6E9PhjmpuH3rqgim72quuqWVk7sayxvu3IWK8zc79MXfScCUMV9FLDv4oH/v3tibihVAFUBQNgALAegHLEpFZfUsFFy9kleiFlWNrfyesFiN/mnl94x25V2WV4RHjeOIyA95HJe6WJsdgQx9OV/hdNsZtiSEsFUydikkm8laWPnEbe79J+WPEnYc3SpQ+sRH4OcWzgwElMydiNRf2Zacjz7wfcFOIPMuzGsimjhWIOZNVnS5QBbX1uQAnPrj6CwYAKb7MuA5PljTVMbItM1kDC2qUfSBPNV53G17eGLjGM2wYADBgwYAP/2Q=="/>
          <p:cNvSpPr>
            <a:spLocks noChangeAspect="1" noChangeArrowheads="1"/>
          </p:cNvSpPr>
          <p:nvPr/>
        </p:nvSpPr>
        <p:spPr bwMode="auto">
          <a:xfrm>
            <a:off x="63500" y="-744538"/>
            <a:ext cx="1885950" cy="15240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AutoShape 6" descr="data:image/jpeg;base64,/9j/4AAQSkZJRgABAQAAAQABAAD/2wCEAAkGBhQQEBQUEhQUFRUWGBcXGBcWGBgWGhwbFxQXGB0aFxYXGycfFxkkGxYUIC8iIycpLCwsGB4xODAqNSYrLCkBCQoKDgwOGg8PGiwlHiQsLCwsLCwpLCwsLikpKSksLCksLCwpKSwpKiwsLCksLCwsLCksLCwpLCwpLCwsLCwpKf/AABEIAKAAxgMBIgACEQEDEQH/xAAcAAACAgMBAQAAAAAAAAAAAAAABgUHAQMEAgj/xABPEAACAQIEAwUDCAQLBgQHAAABAgMEEQAFEiEGMUEHE1FhcSKBkRQyQlJyobHBIzNikhUWQ0RUgpOy0dLwFyU0osLhJFOz8WNkZXOjw9P/xAAaAQACAwEBAAAAAAAAAAAAAAAAAwECBAUG/8QAKhEAAgIBBAECBgIDAAAAAAAAAAECAxEEEiExBUGBExQiUWGRMvBCcaH/2gAMAwEAAhEDEQA/ALxwYMGAAwYMGAAwYMGAAwYMGAAxg4zgwAfPHEOZVMddVRirqrJK4H6aQbXJ5BgB7hjj/hyr/plV/ayf5sbOLI9eZVm5H6Z+XriL+R/ttjo00qUE9mfcxW6mEJOLkSY4irB/PKn+0b8zgj4rrtRArKjb9sn8cRUYIe1yRa+PUP6xvQYuqa5NLb64IstkqnKL9CbHFmYDlWz/AHH8ce/465gv89k94T8xg4Q4eirqmVJdVkjVhpNiCWA/M4XqqMKJQNwsjAeitYfdjIr9PK6yhR5islVG9Vxsc+JP7DIOOcx/pjfup/lwPx5mIBPytthf5qf5cSXE/BlNBQGoiV1fTE3z2I9srfY/awoS/qz9n/pxXQajT66uUoRa28e4an4+nlFOWc/gm07QMxIB+Vtv+yn+XHr+P2Zf0tv3U/y4X4Pmj0x67weI+Ixvjp6tqbHucs8E+O0HMh/Oj70T/LjanaVmY/nCH1jQ/wDTha74eI+ODvR4j4jB8vR/WG+ZcvZbxXU14qPlJVu7ZApVQvzg1wQOfIYfMVd2G/q6w+Mif3WxaOOXLhvBpDBgwYqAYMGA4AFHNO1Ogp5XieRy6HS2hGYXHMagLXHL1xHv20UfSOpbzEYH4tiu0rXQTGAqGmrnRWYX2Y7fl9+G7/Z/mv8ASqb4N/8AzxOEUy/REqvbTR9Y6lfVF/Jsbl7ZMu6vKPWJvywsZnw1mFKFaato0DuqKWD7s3IbRY7TwPmw/l6Rvcw/FMGEGZfYno+1/Libd648zE4H4YYMo4npqy/yeeOQjmAfa9dJsbb87YqvPshzGlgeaZKR40ALbBjuQORG+5GOjglE/hmBkRUD0jOQoAF29PcPdgwSm84aLhxjGcYOILHzXntWvy6rJPOeT7nYY0RyBhcYsDhGNAmYSOqm1TUG5AOyjV1HmcVzQLaNcavF+Qd9s6McQ9Tl+R0sYRVueWef5U+g/AYzB+sf0GPctKGNzf3Y9RQBb2vv446kapqayuMtmaWog6dnrjBIZDnslFNJJHGr61C+0SLWIN9vTERNGxje43ZibDfmf/fHXgwtePpjZO1fyksNlPnbHGMH0sf8J/PeOVqKI0ywSKdMa6iRb2Cp5DffThclHsH7J/DGzHib5reh/DCtJ46rRQmqvXLLXayWpnHcujTDug9MeaSBSgJAvv8AicZhPsD0OCD9T7m/E4ZHDccr/E16ltRwnjk2/JV+qPvwfJE+qPvw5ZD2dw1FJFM0kys6BjpK29wK+mEynOzbkgMwF+dhjFofJabWzlXXHmPfAvU6W7TxU3PKZbXYjTKKKZwN2nYE+SRpb+8fjixsIXYvFbLSfrTSH7kX/pw+4yPs6y6DBgwYgkMYOM4MAHzzRR2eFPDM1X4Oox9DY+f6b/i0H/1f/wDaMfQGJZVFd9tFR3dNSva+mpRrcr6Y3Nr9OWGfgqvnqKKKWp095IC9lGkaWYldvHTbEd2i8KSZlDBFGVULMGcsbWTQykrtuRq5YaqeBUVUUWVQFUDoAAAPgBiCwudpQvlVV9gf31whdnW+aweVF/h/jh97TDbKqr7A/vrhC7PhpzWmH1qL/X4Yn0KvtFyYwTjOPMvI+hxBY+cafiKoRKiKJkEcskpa63J7z2TY9NrY4oU0qB4Y15VTCaSCMllEkqqSOdmYDbz3w4cS9n0VLSSzJNOzIFIDFLbuq72QH6R64FrtJ4+5Qcfrnj3bMdmmu1UX9S2psVsF8eLXXc9Ofuxywg76BYeLdcejnbta47OLCncnz0ba4eyDcixxtmjeH54uvRxy8r+H+ueNJe6kMVv5HE1ktYJItDWLKNJB3uOQPmLbY5Gt1M6Zq2vp9o7Xj9LXqIOmztdMhjO2qyjULX2528cYmqQUYjw5dcSAoO4qUZQdD3HU2v09OR+OO2vyVJd/mt1I6+o64zPysstPpr9GteGi0sfyi/2R/wDADaAUfmoureY6H/Xrji0lR3bjS1iBfkfMYbFFgB4bY566hWZdLe49Qf8AXTGLT+QnXL6uV17HR1PjYWw+nhmmh4zrIIUiTutCKEF1ubAW3PjiFhjKqb89z8ceJHZCYyLuDYed+Rx7aJomMbm9xcHx8cdfSw0dFmaVhyR53UR1VkH8TqLLr7IR/umL7Uv/AKrD8sOmErsfe+VRjweUf/kJ/MYdcYjpBgwYMABgwYwcAHz5BVKtchYhUGZySFjsAEkjNyegs2Lqj4zom5VdP75FH4nFRvw/UpJUI+XSzr8oldW5Dc2FttwQAb3641PRxrtJlVSp8onI/euMWxn1F5a9C7afO4JDZJ4XP7MiN+Bx2A4+epUoj86kqE/qsPzxzMMu+rUDy3/xxGCd/wCGXN2oH/dNV9lf/VTCNwcbZvRedHb/AJWOFVaaib5sNW/oDhx4EhefNY5hBNHFFTsl5UK73IFidjs1vdiekRltrgtzCxnHaLQU+pXqFLC4KoC5v4eyCPvxp7UMxkgyyZorgtpQsuxVXazG45bbe/EdkPDVNBDH3cUZOlT3jKrMbqDfURcX8BYYVOe0011uZTOUVYjkp2IJ7uWN2sL7KwJt4mww98UccQVNHNCizanAC3Sw2dW3N9tgcWKBjDvpFybDxOw+Jxz9TVXqbIWzXMevY010fDi4p9lDwRyMAFhmba3sxs34DDFw1wJLVPeoWSGFbbEaWe/QA7qPE29PEWY2cwDnPCD5yp+bY3GsTuzJqUoAWLAgiwBJNx0sDjpWa62cdvRlq8dTXLd2V9X5bEs8lLR5fFMYkVpGlZrkMAQF9oG+43vuemILOcpTL5oJCpQTRljEW1tEdrrqHzxuPv8ADG/MeI1mzHv4ppKNXjCiUxk69O12UH5pAAvvbSNr4zmT05SQLM+YVky6A+g6UUEElVPIgD3XvsL3TjKwx+UnlehinaonH/h6WZx0YjQu/UE8x78dy8K5k38nAnq4PxFzhgy7jKGDLqV21szqESNRqdmQ6DYeFxz8xzNhjA4srQNZy2TRz2kBa3jp0XPpYYQq0ukaHa33J+xBHg/Mh/R28tVvvsMc8+VV8W70pcdTEwf7gSScWJkWdx1kIljvYkqVbZlYc1a3XcH0IxszfNY6WFppSQi2vYXO7BRYepGI2x6wWTl2pFTCthaQFwUlXa0gKket/Xr44znNCZFUpYspuPMHz+GGZM4fN3CpRwtArAO8zAyBbi5UIdSH0vy5ncY5864GmpLyUZaWMbmFt2A/YP0vTnt9LBscZKUXyvuR8RTi4yWU/VG7s747iy6AwVSSpeRnDhdSgMFFjY3vcHkDzxa+V5zDVJrgkSRfFTe3kRzB8jig5cxMkJMS6m5FTb2fUHnh67G1pUWQI7/KmA71HGiwBNu7Xky78+e/JeWNNVjnncuTHdVGvG15RZ+DBgw4zhgwYMABgwYr3ibtfipJpIVgkkeNtLFmWNeQOxAYnn4DABYODFX5b2h5jWXamp6Mr9VpSWHT2hrB+4Y6HzPO3/ocXp7X5nEbkThlkYziuI+Jc4gt3lNT1AHMxtoY+gvYfu46I+1hY9qujqoN7FtPeIP621/cDgygwOGe0UU1NNHPYRMjayegAvqv0Ite/liqeC+MVhjWCpYrF7Xyed1Kq6KxFj4EW25+Hhd3fjTL8wgkgWqRDLG6Wf8ARsNSlb+3YX35dcLGT5Zoq6fLcygp5lSNzTTAsDYG+ki/tE6eR39nriJRUlhloTcHlEDWUUOY1rzI8q0ie3UzuxCWAHsRA8idgBz9rYbC6rW5H3cEVSRaKeSZUU21aEK6WNud7sD9kc74vLifhKjkSJ6ljHT04Y90rCOE3I3ZVHPawta+oje+F3JqQZ1WioeLTQU6PFAjLYOWGljboLW5bDSo5g4tH6cFZtyyVWtIh6Yd+BcwSooZaAuEkIlVP2hJqNwPpEFmuvhbztGcb8ES5YzMgMlMx9h+ZQn6L/keR9cM+V9ntO9FCkqkS21mRTpcM9jz6gbCxB+bh2stqnCO1YYnQ02wnLLyiF4vhWKKgow8TTxFbs9ggFv5TVsFJsbHmBfwxqXNqieQUMUdHAZgQ8lNZhoAJN2jJG4BHjvba+G6i4ApI0ZXj75nN2eU6nJ9Ra3u54k8r4fp6W/cRJGTzIG58rm5t5Y5+9YOp8KTeRXzHh6Simpp6aH5QkEPdGO+l+bEyDY3J1te3wN9un+P0jbR5fWGToHQot/N7cvcPdhvxqq6tIo2kkYKigszHoBim7PYzZjpkHwRk0lNTN31hJLI8rKPo67eze/Pa/vt0wwMoIIIBB5g7gjzHXCZFm1fmN2pQtNTnlLINTsL81Xpy6fvHG5+GK9RqjzJmb6rxgKfWzNYe7A192QpcYS4OjMuz6mlbXGHp5BuHgOix9OQ91sMcEelVW5NgBqPM2Frm3XriE4Tz6SpWVJ1CTwP3cgX5pO9iPDkdvLz2nsQ89MvFR7RX/HvDvct8tgFrfr0HJgfp+vj8fHC7UOy6KqnYrLHZ1YdQOh8diRbwJHXFsZrStLBLGjBWdGUFhqAuLbr1GFKHsppxEAZJe9tvIpsL+AQ7afv88C7TzyirTw44ymWVw/m4q6WGddhIga3geRHuII92DCn2U1jJFPRSBdVJIygj6SuzNe32i3uI8MGNxzXwPl8QObcd0VLcS1EeofRU6226aUvY+RxVXEDV1ZUVd5JJoaedkanRyhKaiRpVRZtlA5MfAHHbledZPTxB1jAfqroZZAR46rqN+oOKuWCUhmm7VGmuKGinn52dh3cfrfe/obHC8uV5n8omqhFS657CSEm6kADfc89vrX547k4wqqj/hKF9PSSc6F+AO48CGx6/gnNJv1lXFAPqwpqI8iTYH11HFHJkpC1WpTBwauknoJek1PfRfytsPdfa++O9q2sp6d56euhq4YwCwdbvbUBY8yOfVgeZxKf7OVf/iKqqm6kM9lv5Kb2+OIStyJKSrmpog3d1NHJpBJY601MBc8yWjHxxGUySWpYM1qY0k+U08SuoYBVJIVhcb6Tv78bxwXUP+tzKpP/ANv9H+DH8MSHA1T3mXU58E0n1ViPyxO4q3gnAiVfZVDodhLO8mliutl3axtqstzvbrid4fyeLOcppTMziWG6rKrWkRka17+YCmx8jz3xP3xAdmUnczZjS32jm7xRy2kBvbyGlMXg8lZIqnM55pmdZJ5ZRHI6p3jsw9liL2YkAkYtHgftRidUp6oJTyABVYALE1uVukZ8uXhbkKoga+o+Lsfice5IwwscdlaONlSceGcWWtlXdKMuVn9Fxdr+9BGOjVEIPpdsS55n1OKLqs4qfkvycyF4QVZVfcoUuRpJ3A35cvIYujKMwFRTxSj+URW95G/33xx9VVKtpSR3tFbCxNxZ14MGDGM6IY01tEk0bRyqHRtmU8juD+IB92N2DAB5jjCgBQAAAAByAAsAMesGDAAYMGPMsgUFmIAG5JIAA8STyGADzUTiNGdr6VBY2FzYC5sBuT5YVX7S6Zxpp0nnkPzY1jYEn1PT0Bx6n4nmrZDBlaayNnqGBEaelxufX3A9NvZxlz0+aZhHJIZXRIA0h2LErc7eG9h5DD4V55ZktvxxEmezzh6aAT1FUAs9U+soPoKL2U+e526bedjDjbGcaTF2VjwytsyzYf8Axoz8e+OOTMu6izyF37tA1O7Fm0oNWqQAlj9LYC5N9sduTeznGaL9ZoX+Cn83xBdpVNespW0xNqR0tK2iP2TquzXFgO8vz52wl/yGegx13aBRRbGcORtaMF/v5ffiPk4+kcaoKGdltfXKRClvHUwII94wnrWrH/PIYj9Wip7t6d4QpB89RxvTKDMdS0VbUn/zKuXQB6qACy/1sG1Bkkqvjer+lPQ0/kpMx3+xrF8Qp4hLVVLM9U0/dyi94u7RFY2fSTudulhyx1mExc3yqkHgoFQw9DaQg+pGI/PcyWWFlNfNUMLFU7opHcHxJ5AXttiySIHns3OiCenPOCokQDrp6E+pD/DDdhF4Nrf94T73+UwQ1F/FtI1fAtJh6wqXZZdBhay9u44g8qqmtv8AWTkB7o7+/DLhV4sfua3Lai9gs/dsf2ZLA3/q6vjiYPkiXQlR8A5iGZRSP847lkA5/a5Y7k7MczP8lEvrIv5E4vUYzjetRZFYTMb01UnlxKObsnzG3KA+Wv8A7YleCJ5aGVsuqxof9ZFvcENuVVuR3BPrrHTFuYWuNuDVzCJbN3c8R1QyDoediRvpJA5ciAem6bZStWJMfRGNLzFYM4MKGV8YvA/ybMl7iddhIR7DjkGuNhfxHs8+XINyMCAQbg7gjcEeRHMYwSi49nWhNSXBnBgwYqXDBiAzrikwzrTwU8lTMV1lEIFl8SxB/Dw8RiBm4iqa6qSjF8v1jdpQwkbppj2HP2gLWvbnfbDFXJiZXRiT2e8ZQ0zd2t5pzssMftNfwa19PpYnyxpouCKrMWEmZuY4hYrSxm39owPP4nzXq1cMcFU2Xr+hW7ke1K/tO3jv0BPQWGOjiLieCgi7yd7fVUbsx8FXr68h1xojWkY53Smd1Bl8dPGI4kVEUWCqLD/ufPmcJfBxvnWanziHwBH5YleDMzrKoST1MaxQyWMEdv0gXxc9bix3+AGIzs99quzZv/mdPuUv/wBsMEj3gxi+DABWzAJxDVD/AMynRh6gpf7lOI3tOpr/ACNgiyHvtAR7hW7wCwYgggEoOowx8ccM1BnSuorNNEmhomG0iXJNj9axtbyFiCN0/iziKOsy8Sx3SSCaMvG3zka5XflcXPO3rY7YVJc5Lp8HZRcN5h0ekohytBGrOP6wHtD1fHUOzmOTeqqKioPgz6Vv4hdyPjhuvfccjgwvcy2CFo+C6OL5tPGT4sNZ9+u4+7EhVZajwyRABFdGSygADUpW9gLdb46sZxGScFUcM1ZSXLJTtvNSP5WYlAfM96Phi1sVLm8RhFcimzU9XHUp4gSEhm9Ae6xbEMwdQy8mAYejC4+4jFpkI9YWO0im15fIw5xsknwYLt+992GjHFnVJ3tNNGdtcbrc8gSpAPuNj7sVXZLGbKqzvoIpNvbRH2/aUH88deKn4A7VIIaaGmqQ0XdqFWXdkIHLVYXUjl1Hn0xaFHXRzIHidXU8mQhh8RjUJOjBgxyVuaww272WOO/LW6pf01EXwAa83yKCrTRURrIvTUNx5qean0wp/wCy7uDeirKinH1GtNH+6bHfxvfDvBUK6hkYMp5MpBB9CNjjjzvPYaOIyzuEUePMnwUc2PkMQ1klNrorqsr8yp6xKQGlqZZFZxZWjsovu9iAt9J8eniMRWbcbVqu1N3UBmcMv/h3MrITcdCQGHPflbfGrLMprMyqZqpnamin21DZ2jBFkj6hbKtzcA2+kNi85Jw7BRppgQLfmx3dvVufu5YRNwXSNdcbJdvgXOzRY6OsMNXC0dZKp0TM7OsgPtFRc2DbdOenoeb1xhwpHmFOUYASLcxSdUbpvz0mwuPzAOK47ROJIQ8KRNqnglWTWtiEsdwW8b6duluhwycQcdfIMzVpZGNJJSB0VQGBk1mxUgdR1vbcYdB5RnsioywiPyvtQmNLHTpE0+Y6miK29m6G3eOevnyFwx2GJbKuzNZtU2aOaqokFiLkJGPBLW3HjsPAdT77KskMVM9RLHpmqJHe7D2+7JGkG+4F9TW/aBw84sLI7I8kjooFhiLaEvbWxY7sTa56b8sUXl8s7yTzRVEsLNPIToYhSQ1wWUEaufXF58R14p6SolP0Ina3K9lNhf1tikcgh0U8YPMi/wATf8LYTbJxXAyuOWOvA/HVQZmpqy0pEZkSVbBiAyrZgBY/O52HI88YxE9n9GZ80nI5RwaD6tIjD+6w92DDINtZZWSSZcWK97R+zgVatUUw01FvbUbCUDx6a+Vj1tY9CHPNs8hpE1zyKg6X5nyUDcn0xVPaLxpBW/J0QzdykhMwA0alNgCN9ytmIuOZGLC3OKeGzRJ2jz0wSB6UCVFVCDKHJIAXdUGxJHzb3x3fxnzXujL8ijCjexEmu3iE7zUfhfyxxcLzxZZKEmWMxTe1BWAfOB+izfQ+63W4sRYNTWJFGZHYKijUWPIDx/w8b4RLH2HIRMl4hzGuUtBJRrbmpF2HqpubefLEm2U5s3Osp1+xGf8AIMQ1Bw2ubVD1TIYIDcR6AFeQi/6Qnp5nqduhOJj/AGawnaSoq5F+o8g0/cuBtAJ3EMckUrKKqOrmqVEMiqu+zLo3U6b3VfA7G4x31XGtfRxRQvAsRCKqvIGYnSLX2bTytta4w3vwBRGLu+4AH1gTrv46yb/l5YhqzIKymQxjTmFL1il2kUfst4jexH7uJ3JkNMVaniitm+dUsoPSMBB7iLEfHEHWS6mJkMkpG2p2LbnpqN/A435mEjY9yZEF94ZltIh8L2s6+ex8R4+KJnU95G+52IIBUj6rqdmHLYj/ABwxGKW6LzZLj8EllvDVVPGDDT3Q8mLoVPvvz9eWA0Vdlr94qzQHq8Z1Rn7Vrgj7Xwx15NXgPenl+RVBtdGJNNKfLVfuyfBrjwIw1txiVDU+ZwNB3ishkW5jYMCpsRcjY9CfHblirbRojXDuJHQ9peaTLDFGkQkmvocL7TAEgvpLaVW997WOk+GNp4fpYZ4YqtZK2rqDd2JJCjlrO4IUWO53sp8AMcmXUcmW1AmRJK6F4u7ikiGrTvsp030jbc8t+V9sa8l4mjhWaskYS1s7FEiAN1AIUAi2y/N87BRzJtWTb6NUNqGAcGCGRv4PrJKaQWLxhhIu421Je4v0JvtyGN9Dwc8kvf5hN8qkX5gP6tRt9AgXNxytb1OImKZsrh7yQd7mFWw9gnfc/NNugJHLmTYbDDNXcXUtOdE8qpIoBaMXYi6g2FhY89vdhbcukPUYdtHfmWZxU0ZkmcIg6nqfADqfIYrvNONpq92ipiYIbe0/8owv5fNv4A38T0EEOKS9Waipj+VKpbu45G0qu/snSAQQBa4IIPux38Pi8RkLBnkYs5Hjfl5Wvy88NhVjliLL3LhHJmmWpFFHGgsGlQMep58z78XFw/2c0lFN30KvrsQutiwUE3OkHr58+eKm4jfTHGx5LKh+Fz+WLaou0vL5QLVKKT0cMhHrqG2HGcaMGIn+NtH/AEum/to/82NdRxlRIpZqunsPCRGPwUknEALPbDnGikWlXeSpYC37CMGY/EKPjhLFo03+ao+4DEXxdxQ9bmLTQm6giKHa913F7H6xYn3gYZoezbMKgiOcwwx3GtkbUxHUKB19bDCLIOTX2GwkooY+x/KSlLJUOPaqZCw+wpIHpc6/uODDvQ0SwxJGgsiKqqPAKLDBh64FMr/tT4ZmmZKiJS6qmllXcizE3C9R7RvbwxVxGPpjC1n/AABS1ZLFe7kP047Ak/tC1m9+/niGjFdpnJ7o9lM5TnIp1aGdO+pHPtJ9JCfpRnofx9efTSZNLXSSU1JU66aHTIgmLabN00qp5G4sbdcMWZ9k9TGT3TRzD9xv3W2/5jhYquCaqI3NPOv2FLf3L4rgtXfOCxYn/sdY8rzZVCipo1AAAAiIAA5ADu9hjBybNm51sK/ZjP5oMIn8B1X1Kz92X/DHn+LU7c4alvWOU/8ATiuBnzcPyO8mSVq/rc2Cf1UH3sy445sthXebOZT46JQPuVmwvU/Z9VPutLN7xp/vEYmKTsjq2IvHEg8WcG3uW+J2h8znqLOOrTKFJLTVVU3kzG/9YhR8Thao0sDsRckgHoOg3xZlF2NPb9JOi+UaFvvJW3wxN03ZJSL895pPVgo/5QDi2BVqstW3bgp2SIMLEXxJ5VxPNTJ3TgVNMdjFJvYfsE8vvHkMXJB2eUKi3ydW82LMfxxIpwzSgWFNB/ZofxGDAU021vspSkztYKlP4LeyTBi8NQwWNWF9iWbbYbG/gLnkN+Y5PNVBu8bK4CxDF1kQMSOupSxF77+OLTzLs8oKg3emQHldLxnb7Fhjlg7KsuT+bhvtu7fng2m7JVK5OKeQTNmdN3ym6kF5uQtuxB6E9PhjmpuH3rqgim72quuqWVk7sayxvu3IWK8zc79MXfScCUMV9FLDv4oH/v3tibihVAFUBQNgALAegHLEpFZfUsFFy9kleiFlWNrfyesFiN/mnl94x25V2WV4RHjeOIyA95HJe6WJsdgQx9OV/hdNsZtiSEsFUydikkm8laWPnEbe79J+WPEnYc3SpQ+sRH4OcWzgwElMydiNRf2Zacjz7wfcFOIPMuzGsimjhWIOZNVnS5QBbX1uQAnPrj6CwYAKb7MuA5PljTVMbItM1kDC2qUfSBPNV53G17eGLjGM2wYADBgwYAP/2Q=="/>
          <p:cNvSpPr>
            <a:spLocks noChangeAspect="1" noChangeArrowheads="1"/>
          </p:cNvSpPr>
          <p:nvPr/>
        </p:nvSpPr>
        <p:spPr bwMode="auto">
          <a:xfrm>
            <a:off x="215900" y="-592138"/>
            <a:ext cx="1885950" cy="15240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8" descr="data:image/jpeg;base64,/9j/4AAQSkZJRgABAQAAAQABAAD/2wCEAAkGBhQQEBQUEhQUFRUWGBcXGBcWGBgWGhwbFxQXGB0aFxYXGycfFxkkGxYUIC8iIycpLCwsGB4xODAqNSYrLCkBCQoKDgwOGg8PGiwlHiQsLCwsLCwpLCwsLikpKSksLCksLCwpKSwpKiwsLCksLCwsLCksLCwpLCwpLCwsLCwpKf/AABEIAKAAxgMBIgACEQEDEQH/xAAcAAACAgMBAQAAAAAAAAAAAAAABgUHAQMEAgj/xABPEAACAQIEAwUDCAQLBgQHAAABAgMEEQAFEiEGMUEHE1FhcSKBkRQyQlJyobHBIzNikhUWQ0RUgpOy0dLwFyU0osLhJFOz8WNkZXOjw9P/xAAaAQACAwEBAAAAAAAAAAAAAAAAAwECBAUG/8QAKhEAAgIBBAECBgIDAAAAAAAAAAECAxEEEiExBUGBExQiUWGRMvBCcaH/2gAMAwEAAhEDEQA/ALxwYMGAAwYMGAAwYMGAAwYMGAAxg4zgwAfPHEOZVMddVRirqrJK4H6aQbXJ5BgB7hjj/hyr/plV/ayf5sbOLI9eZVm5H6Z+XriL+R/ttjo00qUE9mfcxW6mEJOLkSY4irB/PKn+0b8zgj4rrtRArKjb9sn8cRUYIe1yRa+PUP6xvQYuqa5NLb64IstkqnKL9CbHFmYDlWz/AHH8ce/465gv89k94T8xg4Q4eirqmVJdVkjVhpNiCWA/M4XqqMKJQNwsjAeitYfdjIr9PK6yhR5islVG9Vxsc+JP7DIOOcx/pjfup/lwPx5mIBPytthf5qf5cSXE/BlNBQGoiV1fTE3z2I9srfY/awoS/qz9n/pxXQajT66uUoRa28e4an4+nlFOWc/gm07QMxIB+Vtv+yn+XHr+P2Zf0tv3U/y4X4Pmj0x67weI+Ixvjp6tqbHucs8E+O0HMh/Oj70T/LjanaVmY/nCH1jQ/wDTha74eI+ODvR4j4jB8vR/WG+ZcvZbxXU14qPlJVu7ZApVQvzg1wQOfIYfMVd2G/q6w+Mif3WxaOOXLhvBpDBgwYqAYMGA4AFHNO1Ogp5XieRy6HS2hGYXHMagLXHL1xHv20UfSOpbzEYH4tiu0rXQTGAqGmrnRWYX2Y7fl9+G7/Z/mv8ASqb4N/8AzxOEUy/REqvbTR9Y6lfVF/Jsbl7ZMu6vKPWJvywsZnw1mFKFaato0DuqKWD7s3IbRY7TwPmw/l6Rvcw/FMGEGZfYno+1/Libd648zE4H4YYMo4npqy/yeeOQjmAfa9dJsbb87YqvPshzGlgeaZKR40ALbBjuQORG+5GOjglE/hmBkRUD0jOQoAF29PcPdgwSm84aLhxjGcYOILHzXntWvy6rJPOeT7nYY0RyBhcYsDhGNAmYSOqm1TUG5AOyjV1HmcVzQLaNcavF+Qd9s6McQ9Tl+R0sYRVueWef5U+g/AYzB+sf0GPctKGNzf3Y9RQBb2vv446kapqayuMtmaWog6dnrjBIZDnslFNJJHGr61C+0SLWIN9vTERNGxje43ZibDfmf/fHXgwtePpjZO1fyksNlPnbHGMH0sf8J/PeOVqKI0ywSKdMa6iRb2Cp5DffThclHsH7J/DGzHib5reh/DCtJ46rRQmqvXLLXayWpnHcujTDug9MeaSBSgJAvv8AicZhPsD0OCD9T7m/E4ZHDccr/E16ltRwnjk2/JV+qPvwfJE+qPvw5ZD2dw1FJFM0kys6BjpK29wK+mEynOzbkgMwF+dhjFofJabWzlXXHmPfAvU6W7TxU3PKZbXYjTKKKZwN2nYE+SRpb+8fjixsIXYvFbLSfrTSH7kX/pw+4yPs6y6DBgwYgkMYOM4MAHzzRR2eFPDM1X4Oox9DY+f6b/i0H/1f/wDaMfQGJZVFd9tFR3dNSva+mpRrcr6Y3Nr9OWGfgqvnqKKKWp095IC9lGkaWYldvHTbEd2i8KSZlDBFGVULMGcsbWTQykrtuRq5YaqeBUVUUWVQFUDoAAAPgBiCwudpQvlVV9gf31whdnW+aweVF/h/jh97TDbKqr7A/vrhC7PhpzWmH1qL/X4Yn0KvtFyYwTjOPMvI+hxBY+cafiKoRKiKJkEcskpa63J7z2TY9NrY4oU0qB4Y15VTCaSCMllEkqqSOdmYDbz3w4cS9n0VLSSzJNOzIFIDFLbuq72QH6R64FrtJ4+5Qcfrnj3bMdmmu1UX9S2psVsF8eLXXc9Ofuxywg76BYeLdcejnbta47OLCncnz0ba4eyDcixxtmjeH54uvRxy8r+H+ueNJe6kMVv5HE1ktYJItDWLKNJB3uOQPmLbY5Gt1M6Zq2vp9o7Xj9LXqIOmztdMhjO2qyjULX2528cYmqQUYjw5dcSAoO4qUZQdD3HU2v09OR+OO2vyVJd/mt1I6+o64zPysstPpr9GteGi0sfyi/2R/wDADaAUfmoureY6H/Xrji0lR3bjS1iBfkfMYbFFgB4bY566hWZdLe49Qf8AXTGLT+QnXL6uV17HR1PjYWw+nhmmh4zrIIUiTutCKEF1ubAW3PjiFhjKqb89z8ceJHZCYyLuDYed+Rx7aJomMbm9xcHx8cdfSw0dFmaVhyR53UR1VkH8TqLLr7IR/umL7Uv/AKrD8sOmErsfe+VRjweUf/kJ/MYdcYjpBgwYMABgwYwcAHz5BVKtchYhUGZySFjsAEkjNyegs2Lqj4zom5VdP75FH4nFRvw/UpJUI+XSzr8oldW5Dc2FttwQAb3641PRxrtJlVSp8onI/euMWxn1F5a9C7afO4JDZJ4XP7MiN+Bx2A4+epUoj86kqE/qsPzxzMMu+rUDy3/xxGCd/wCGXN2oH/dNV9lf/VTCNwcbZvRedHb/AJWOFVaaib5sNW/oDhx4EhefNY5hBNHFFTsl5UK73IFidjs1vdiekRltrgtzCxnHaLQU+pXqFLC4KoC5v4eyCPvxp7UMxkgyyZorgtpQsuxVXazG45bbe/EdkPDVNBDH3cUZOlT3jKrMbqDfURcX8BYYVOe0011uZTOUVYjkp2IJ7uWN2sL7KwJt4mww98UccQVNHNCizanAC3Sw2dW3N9tgcWKBjDvpFybDxOw+Jxz9TVXqbIWzXMevY010fDi4p9lDwRyMAFhmba3sxs34DDFw1wJLVPeoWSGFbbEaWe/QA7qPE29PEWY2cwDnPCD5yp+bY3GsTuzJqUoAWLAgiwBJNx0sDjpWa62cdvRlq8dTXLd2V9X5bEs8lLR5fFMYkVpGlZrkMAQF9oG+43vuemILOcpTL5oJCpQTRljEW1tEdrrqHzxuPv8ADG/MeI1mzHv4ppKNXjCiUxk69O12UH5pAAvvbSNr4zmT05SQLM+YVky6A+g6UUEElVPIgD3XvsL3TjKwx+UnlehinaonH/h6WZx0YjQu/UE8x78dy8K5k38nAnq4PxFzhgy7jKGDLqV21szqESNRqdmQ6DYeFxz8xzNhjA4srQNZy2TRz2kBa3jp0XPpYYQq0ukaHa33J+xBHg/Mh/R28tVvvsMc8+VV8W70pcdTEwf7gSScWJkWdx1kIljvYkqVbZlYc1a3XcH0IxszfNY6WFppSQi2vYXO7BRYepGI2x6wWTl2pFTCthaQFwUlXa0gKket/Xr44znNCZFUpYspuPMHz+GGZM4fN3CpRwtArAO8zAyBbi5UIdSH0vy5ncY5864GmpLyUZaWMbmFt2A/YP0vTnt9LBscZKUXyvuR8RTi4yWU/VG7s747iy6AwVSSpeRnDhdSgMFFjY3vcHkDzxa+V5zDVJrgkSRfFTe3kRzB8jig5cxMkJMS6m5FTb2fUHnh67G1pUWQI7/KmA71HGiwBNu7Xky78+e/JeWNNVjnncuTHdVGvG15RZ+DBgw4zhgwYMABgwYr3ibtfipJpIVgkkeNtLFmWNeQOxAYnn4DABYODFX5b2h5jWXamp6Mr9VpSWHT2hrB+4Y6HzPO3/ocXp7X5nEbkThlkYziuI+Jc4gt3lNT1AHMxtoY+gvYfu46I+1hY9qujqoN7FtPeIP621/cDgygwOGe0UU1NNHPYRMjayegAvqv0Ite/liqeC+MVhjWCpYrF7Xyed1Kq6KxFj4EW25+Hhd3fjTL8wgkgWqRDLG6Wf8ARsNSlb+3YX35dcLGT5Zoq6fLcygp5lSNzTTAsDYG+ki/tE6eR39nriJRUlhloTcHlEDWUUOY1rzI8q0ie3UzuxCWAHsRA8idgBz9rYbC6rW5H3cEVSRaKeSZUU21aEK6WNud7sD9kc74vLifhKjkSJ6ljHT04Y90rCOE3I3ZVHPawta+oje+F3JqQZ1WioeLTQU6PFAjLYOWGljboLW5bDSo5g4tH6cFZtyyVWtIh6Yd+BcwSooZaAuEkIlVP2hJqNwPpEFmuvhbztGcb8ES5YzMgMlMx9h+ZQn6L/keR9cM+V9ntO9FCkqkS21mRTpcM9jz6gbCxB+bh2stqnCO1YYnQ02wnLLyiF4vhWKKgow8TTxFbs9ggFv5TVsFJsbHmBfwxqXNqieQUMUdHAZgQ8lNZhoAJN2jJG4BHjvba+G6i4ApI0ZXj75nN2eU6nJ9Ra3u54k8r4fp6W/cRJGTzIG58rm5t5Y5+9YOp8KTeRXzHh6Simpp6aH5QkEPdGO+l+bEyDY3J1te3wN9un+P0jbR5fWGToHQot/N7cvcPdhvxqq6tIo2kkYKigszHoBim7PYzZjpkHwRk0lNTN31hJLI8rKPo67eze/Pa/vt0wwMoIIIBB5g7gjzHXCZFm1fmN2pQtNTnlLINTsL81Xpy6fvHG5+GK9RqjzJmb6rxgKfWzNYe7A192QpcYS4OjMuz6mlbXGHp5BuHgOix9OQ91sMcEelVW5NgBqPM2Frm3XriE4Tz6SpWVJ1CTwP3cgX5pO9iPDkdvLz2nsQ89MvFR7RX/HvDvct8tgFrfr0HJgfp+vj8fHC7UOy6KqnYrLHZ1YdQOh8diRbwJHXFsZrStLBLGjBWdGUFhqAuLbr1GFKHsppxEAZJe9tvIpsL+AQ7afv88C7TzyirTw44ymWVw/m4q6WGddhIga3geRHuII92DCn2U1jJFPRSBdVJIygj6SuzNe32i3uI8MGNxzXwPl8QObcd0VLcS1EeofRU6226aUvY+RxVXEDV1ZUVd5JJoaedkanRyhKaiRpVRZtlA5MfAHHbledZPTxB1jAfqroZZAR46rqN+oOKuWCUhmm7VGmuKGinn52dh3cfrfe/obHC8uV5n8omqhFS657CSEm6kADfc89vrX547k4wqqj/hKF9PSSc6F+AO48CGx6/gnNJv1lXFAPqwpqI8iTYH11HFHJkpC1WpTBwauknoJek1PfRfytsPdfa++O9q2sp6d56euhq4YwCwdbvbUBY8yOfVgeZxKf7OVf/iKqqm6kM9lv5Kb2+OIStyJKSrmpog3d1NHJpBJY601MBc8yWjHxxGUySWpYM1qY0k+U08SuoYBVJIVhcb6Tv78bxwXUP+tzKpP/ANv9H+DH8MSHA1T3mXU58E0n1ViPyxO4q3gnAiVfZVDodhLO8mliutl3axtqstzvbrid4fyeLOcppTMziWG6rKrWkRka17+YCmx8jz3xP3xAdmUnczZjS32jm7xRy2kBvbyGlMXg8lZIqnM55pmdZJ5ZRHI6p3jsw9liL2YkAkYtHgftRidUp6oJTyABVYALE1uVukZ8uXhbkKoga+o+Lsfice5IwwscdlaONlSceGcWWtlXdKMuVn9Fxdr+9BGOjVEIPpdsS55n1OKLqs4qfkvycyF4QVZVfcoUuRpJ3A35cvIYujKMwFRTxSj+URW95G/33xx9VVKtpSR3tFbCxNxZ14MGDGM6IY01tEk0bRyqHRtmU8juD+IB92N2DAB5jjCgBQAAAAByAAsAMesGDAAYMGPMsgUFmIAG5JIAA8STyGADzUTiNGdr6VBY2FzYC5sBuT5YVX7S6Zxpp0nnkPzY1jYEn1PT0Bx6n4nmrZDBlaayNnqGBEaelxufX3A9NvZxlz0+aZhHJIZXRIA0h2LErc7eG9h5DD4V55ZktvxxEmezzh6aAT1FUAs9U+soPoKL2U+e526bedjDjbGcaTF2VjwytsyzYf8Axoz8e+OOTMu6izyF37tA1O7Fm0oNWqQAlj9LYC5N9sduTeznGaL9ZoX+Cn83xBdpVNespW0xNqR0tK2iP2TquzXFgO8vz52wl/yGegx13aBRRbGcORtaMF/v5ffiPk4+kcaoKGdltfXKRClvHUwII94wnrWrH/PIYj9Wip7t6d4QpB89RxvTKDMdS0VbUn/zKuXQB6qACy/1sG1Bkkqvjer+lPQ0/kpMx3+xrF8Qp4hLVVLM9U0/dyi94u7RFY2fSTudulhyx1mExc3yqkHgoFQw9DaQg+pGI/PcyWWFlNfNUMLFU7opHcHxJ5AXttiySIHns3OiCenPOCokQDrp6E+pD/DDdhF4Nrf94T73+UwQ1F/FtI1fAtJh6wqXZZdBhay9u44g8qqmtv8AWTkB7o7+/DLhV4sfua3Lai9gs/dsf2ZLA3/q6vjiYPkiXQlR8A5iGZRSP847lkA5/a5Y7k7MczP8lEvrIv5E4vUYzjetRZFYTMb01UnlxKObsnzG3KA+Wv8A7YleCJ5aGVsuqxof9ZFvcENuVVuR3BPrrHTFuYWuNuDVzCJbN3c8R1QyDoediRvpJA5ciAem6bZStWJMfRGNLzFYM4MKGV8YvA/ybMl7iddhIR7DjkGuNhfxHs8+XINyMCAQbg7gjcEeRHMYwSi49nWhNSXBnBgwYqXDBiAzrikwzrTwU8lTMV1lEIFl8SxB/Dw8RiBm4iqa6qSjF8v1jdpQwkbppj2HP2gLWvbnfbDFXJiZXRiT2e8ZQ0zd2t5pzssMftNfwa19PpYnyxpouCKrMWEmZuY4hYrSxm39owPP4nzXq1cMcFU2Xr+hW7ke1K/tO3jv0BPQWGOjiLieCgi7yd7fVUbsx8FXr68h1xojWkY53Smd1Bl8dPGI4kVEUWCqLD/ufPmcJfBxvnWanziHwBH5YleDMzrKoST1MaxQyWMEdv0gXxc9bix3+AGIzs99quzZv/mdPuUv/wBsMEj3gxi+DABWzAJxDVD/AMynRh6gpf7lOI3tOpr/ACNgiyHvtAR7hW7wCwYgggEoOowx8ccM1BnSuorNNEmhomG0iXJNj9axtbyFiCN0/iziKOsy8Sx3SSCaMvG3zka5XflcXPO3rY7YVJc5Lp8HZRcN5h0ekohytBGrOP6wHtD1fHUOzmOTeqqKioPgz6Vv4hdyPjhuvfccjgwvcy2CFo+C6OL5tPGT4sNZ9+u4+7EhVZajwyRABFdGSygADUpW9gLdb46sZxGScFUcM1ZSXLJTtvNSP5WYlAfM96Phi1sVLm8RhFcimzU9XHUp4gSEhm9Ae6xbEMwdQy8mAYejC4+4jFpkI9YWO0im15fIw5xsknwYLt+992GjHFnVJ3tNNGdtcbrc8gSpAPuNj7sVXZLGbKqzvoIpNvbRH2/aUH88deKn4A7VIIaaGmqQ0XdqFWXdkIHLVYXUjl1Hn0xaFHXRzIHidXU8mQhh8RjUJOjBgxyVuaww272WOO/LW6pf01EXwAa83yKCrTRURrIvTUNx5qean0wp/wCy7uDeirKinH1GtNH+6bHfxvfDvBUK6hkYMp5MpBB9CNjjjzvPYaOIyzuEUePMnwUc2PkMQ1klNrorqsr8yp6xKQGlqZZFZxZWjsovu9iAt9J8eniMRWbcbVqu1N3UBmcMv/h3MrITcdCQGHPflbfGrLMprMyqZqpnamin21DZ2jBFkj6hbKtzcA2+kNi85Jw7BRppgQLfmx3dvVufu5YRNwXSNdcbJdvgXOzRY6OsMNXC0dZKp0TM7OsgPtFRc2DbdOenoeb1xhwpHmFOUYASLcxSdUbpvz0mwuPzAOK47ROJIQ8KRNqnglWTWtiEsdwW8b6duluhwycQcdfIMzVpZGNJJSB0VQGBk1mxUgdR1vbcYdB5RnsioywiPyvtQmNLHTpE0+Y6miK29m6G3eOevnyFwx2GJbKuzNZtU2aOaqokFiLkJGPBLW3HjsPAdT77KskMVM9RLHpmqJHe7D2+7JGkG+4F9TW/aBw84sLI7I8kjooFhiLaEvbWxY7sTa56b8sUXl8s7yTzRVEsLNPIToYhSQ1wWUEaufXF58R14p6SolP0Ina3K9lNhf1tikcgh0U8YPMi/wATf8LYTbJxXAyuOWOvA/HVQZmpqy0pEZkSVbBiAyrZgBY/O52HI88YxE9n9GZ80nI5RwaD6tIjD+6w92DDINtZZWSSZcWK97R+zgVatUUw01FvbUbCUDx6a+Vj1tY9CHPNs8hpE1zyKg6X5nyUDcn0xVPaLxpBW/J0QzdykhMwA0alNgCN9ytmIuOZGLC3OKeGzRJ2jz0wSB6UCVFVCDKHJIAXdUGxJHzb3x3fxnzXujL8ijCjexEmu3iE7zUfhfyxxcLzxZZKEmWMxTe1BWAfOB+izfQ+63W4sRYNTWJFGZHYKijUWPIDx/w8b4RLH2HIRMl4hzGuUtBJRrbmpF2HqpubefLEm2U5s3Osp1+xGf8AIMQ1Bw2ubVD1TIYIDcR6AFeQi/6Qnp5nqduhOJj/AGawnaSoq5F+o8g0/cuBtAJ3EMckUrKKqOrmqVEMiqu+zLo3U6b3VfA7G4x31XGtfRxRQvAsRCKqvIGYnSLX2bTytta4w3vwBRGLu+4AH1gTrv46yb/l5YhqzIKymQxjTmFL1il2kUfst4jexH7uJ3JkNMVaniitm+dUsoPSMBB7iLEfHEHWS6mJkMkpG2p2LbnpqN/A435mEjY9yZEF94ZltIh8L2s6+ex8R4+KJnU95G+52IIBUj6rqdmHLYj/ABwxGKW6LzZLj8EllvDVVPGDDT3Q8mLoVPvvz9eWA0Vdlr94qzQHq8Z1Rn7Vrgj7Xwx15NXgPenl+RVBtdGJNNKfLVfuyfBrjwIw1txiVDU+ZwNB3ishkW5jYMCpsRcjY9CfHblirbRojXDuJHQ9peaTLDFGkQkmvocL7TAEgvpLaVW997WOk+GNp4fpYZ4YqtZK2rqDd2JJCjlrO4IUWO53sp8AMcmXUcmW1AmRJK6F4u7ikiGrTvsp030jbc8t+V9sa8l4mjhWaskYS1s7FEiAN1AIUAi2y/N87BRzJtWTb6NUNqGAcGCGRv4PrJKaQWLxhhIu421Je4v0JvtyGN9Dwc8kvf5hN8qkX5gP6tRt9AgXNxytb1OImKZsrh7yQd7mFWw9gnfc/NNugJHLmTYbDDNXcXUtOdE8qpIoBaMXYi6g2FhY89vdhbcukPUYdtHfmWZxU0ZkmcIg6nqfADqfIYrvNONpq92ipiYIbe0/8owv5fNv4A38T0EEOKS9Waipj+VKpbu45G0qu/snSAQQBa4IIPux38Pi8RkLBnkYs5Hjfl5Wvy88NhVjliLL3LhHJmmWpFFHGgsGlQMep58z78XFw/2c0lFN30KvrsQutiwUE3OkHr58+eKm4jfTHGx5LKh+Fz+WLaou0vL5QLVKKT0cMhHrqG2HGcaMGIn+NtH/AEum/to/82NdRxlRIpZqunsPCRGPwUknEALPbDnGikWlXeSpYC37CMGY/EKPjhLFo03+ao+4DEXxdxQ9bmLTQm6giKHa913F7H6xYn3gYZoezbMKgiOcwwx3GtkbUxHUKB19bDCLIOTX2GwkooY+x/KSlLJUOPaqZCw+wpIHpc6/uODDvQ0SwxJGgsiKqqPAKLDBh64FMr/tT4ZmmZKiJS6qmllXcizE3C9R7RvbwxVxGPpjC1n/AABS1ZLFe7kP047Ak/tC1m9+/niGjFdpnJ7o9lM5TnIp1aGdO+pHPtJ9JCfpRnofx9efTSZNLXSSU1JU66aHTIgmLabN00qp5G4sbdcMWZ9k9TGT3TRzD9xv3W2/5jhYquCaqI3NPOv2FLf3L4rgtXfOCxYn/sdY8rzZVCipo1AAAAiIAA5ADu9hjBybNm51sK/ZjP5oMIn8B1X1Kz92X/DHn+LU7c4alvWOU/8ATiuBnzcPyO8mSVq/rc2Cf1UH3sy445sthXebOZT46JQPuVmwvU/Z9VPutLN7xp/vEYmKTsjq2IvHEg8WcG3uW+J2h8znqLOOrTKFJLTVVU3kzG/9YhR8Thao0sDsRckgHoOg3xZlF2NPb9JOi+UaFvvJW3wxN03ZJSL895pPVgo/5QDi2BVqstW3bgp2SIMLEXxJ5VxPNTJ3TgVNMdjFJvYfsE8vvHkMXJB2eUKi3ydW82LMfxxIpwzSgWFNB/ZofxGDAU021vspSkztYKlP4LeyTBi8NQwWNWF9iWbbYbG/gLnkN+Y5PNVBu8bK4CxDF1kQMSOupSxF77+OLTzLs8oKg3emQHldLxnb7Fhjlg7KsuT+bhvtu7fng2m7JVK5OKeQTNmdN3ym6kF5uQtuxB6E9PhjmpuH3rqgim72quuqWVk7sayxvu3IWK8zc79MXfScCUMV9FLDv4oH/v3tibihVAFUBQNgALAegHLEpFZfUsFFy9kleiFlWNrfyesFiN/mnl94x25V2WV4RHjeOIyA95HJe6WJsdgQx9OV/hdNsZtiSEsFUydikkm8laWPnEbe79J+WPEnYc3SpQ+sRH4OcWzgwElMydiNRf2Zacjz7wfcFOIPMuzGsimjhWIOZNVnS5QBbX1uQAnPrj6CwYAKb7MuA5PljTVMbItM1kDC2qUfSBPNV53G17eGLjGM2wYADBgwYAP/2Q=="/>
          <p:cNvSpPr>
            <a:spLocks noChangeAspect="1" noChangeArrowheads="1"/>
          </p:cNvSpPr>
          <p:nvPr/>
        </p:nvSpPr>
        <p:spPr bwMode="auto">
          <a:xfrm>
            <a:off x="368300" y="-439738"/>
            <a:ext cx="1885950" cy="15240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AutoShape 12" descr="data:image/jpeg;base64,/9j/4AAQSkZJRgABAQAAAQABAAD/2wCEAAkGBhQQEBQUEhQUFRUWGBcXGBcWGBgWGhwbFxQXGB0aFxYXGycfFxkkGxYUIC8iIycpLCwsGB4xODAqNSYrLCkBCQoKDgwOGg8PGiwlHiQsLCwsLCwpLCwsLikpKSksLCksLCwpKSwpKiwsLCksLCwsLCksLCwpLCwpLCwsLCwpKf/AABEIAKAAxgMBIgACEQEDEQH/xAAcAAACAgMBAQAAAAAAAAAAAAAABgUHAQMEAgj/xABPEAACAQIEAwUDCAQLBgQHAAABAgMEEQAFEiEGMUEHE1FhcSKBkRQyQlJyobHBIzNikhUWQ0RUgpOy0dLwFyU0osLhJFOz8WNkZXOjw9P/xAAaAQACAwEBAAAAAAAAAAAAAAAAAwECBAUG/8QAKhEAAgIBBAECBgIDAAAAAAAAAAECAxEEEiExBUGBExQiUWGRMvBCcaH/2gAMAwEAAhEDEQA/ALxwYMGAAwYMGAAwYMGAAwYMGAAxg4zgwAfPHEOZVMddVRirqrJK4H6aQbXJ5BgB7hjj/hyr/plV/ayf5sbOLI9eZVm5H6Z+XriL+R/ttjo00qUE9mfcxW6mEJOLkSY4irB/PKn+0b8zgj4rrtRArKjb9sn8cRUYIe1yRa+PUP6xvQYuqa5NLb64IstkqnKL9CbHFmYDlWz/AHH8ce/465gv89k94T8xg4Q4eirqmVJdVkjVhpNiCWA/M4XqqMKJQNwsjAeitYfdjIr9PK6yhR5islVG9Vxsc+JP7DIOOcx/pjfup/lwPx5mIBPytthf5qf5cSXE/BlNBQGoiV1fTE3z2I9srfY/awoS/qz9n/pxXQajT66uUoRa28e4an4+nlFOWc/gm07QMxIB+Vtv+yn+XHr+P2Zf0tv3U/y4X4Pmj0x67weI+Ixvjp6tqbHucs8E+O0HMh/Oj70T/LjanaVmY/nCH1jQ/wDTha74eI+ODvR4j4jB8vR/WG+ZcvZbxXU14qPlJVu7ZApVQvzg1wQOfIYfMVd2G/q6w+Mif3WxaOOXLhvBpDBgwYqAYMGA4AFHNO1Ogp5XieRy6HS2hGYXHMagLXHL1xHv20UfSOpbzEYH4tiu0rXQTGAqGmrnRWYX2Y7fl9+G7/Z/mv8ASqb4N/8AzxOEUy/REqvbTR9Y6lfVF/Jsbl7ZMu6vKPWJvywsZnw1mFKFaato0DuqKWD7s3IbRY7TwPmw/l6Rvcw/FMGEGZfYno+1/Libd648zE4H4YYMo4npqy/yeeOQjmAfa9dJsbb87YqvPshzGlgeaZKR40ALbBjuQORG+5GOjglE/hmBkRUD0jOQoAF29PcPdgwSm84aLhxjGcYOILHzXntWvy6rJPOeT7nYY0RyBhcYsDhGNAmYSOqm1TUG5AOyjV1HmcVzQLaNcavF+Qd9s6McQ9Tl+R0sYRVueWef5U+g/AYzB+sf0GPctKGNzf3Y9RQBb2vv446kapqayuMtmaWog6dnrjBIZDnslFNJJHGr61C+0SLWIN9vTERNGxje43ZibDfmf/fHXgwtePpjZO1fyksNlPnbHGMH0sf8J/PeOVqKI0ywSKdMa6iRb2Cp5DffThclHsH7J/DGzHib5reh/DCtJ46rRQmqvXLLXayWpnHcujTDug9MeaSBSgJAvv8AicZhPsD0OCD9T7m/E4ZHDccr/E16ltRwnjk2/JV+qPvwfJE+qPvw5ZD2dw1FJFM0kys6BjpK29wK+mEynOzbkgMwF+dhjFofJabWzlXXHmPfAvU6W7TxU3PKZbXYjTKKKZwN2nYE+SRpb+8fjixsIXYvFbLSfrTSH7kX/pw+4yPs6y6DBgwYgkMYOM4MAHzzRR2eFPDM1X4Oox9DY+f6b/i0H/1f/wDaMfQGJZVFd9tFR3dNSva+mpRrcr6Y3Nr9OWGfgqvnqKKKWp095IC9lGkaWYldvHTbEd2i8KSZlDBFGVULMGcsbWTQykrtuRq5YaqeBUVUUWVQFUDoAAAPgBiCwudpQvlVV9gf31whdnW+aweVF/h/jh97TDbKqr7A/vrhC7PhpzWmH1qL/X4Yn0KvtFyYwTjOPMvI+hxBY+cafiKoRKiKJkEcskpa63J7z2TY9NrY4oU0qB4Y15VTCaSCMllEkqqSOdmYDbz3w4cS9n0VLSSzJNOzIFIDFLbuq72QH6R64FrtJ4+5Qcfrnj3bMdmmu1UX9S2psVsF8eLXXc9Ofuxywg76BYeLdcejnbta47OLCncnz0ba4eyDcixxtmjeH54uvRxy8r+H+ueNJe6kMVv5HE1ktYJItDWLKNJB3uOQPmLbY5Gt1M6Zq2vp9o7Xj9LXqIOmztdMhjO2qyjULX2528cYmqQUYjw5dcSAoO4qUZQdD3HU2v09OR+OO2vyVJd/mt1I6+o64zPysstPpr9GteGi0sfyi/2R/wDADaAUfmoureY6H/Xrji0lR3bjS1iBfkfMYbFFgB4bY566hWZdLe49Qf8AXTGLT+QnXL6uV17HR1PjYWw+nhmmh4zrIIUiTutCKEF1ubAW3PjiFhjKqb89z8ceJHZCYyLuDYed+Rx7aJomMbm9xcHx8cdfSw0dFmaVhyR53UR1VkH8TqLLr7IR/umL7Uv/AKrD8sOmErsfe+VRjweUf/kJ/MYdcYjpBgwYMABgwYwcAHz5BVKtchYhUGZySFjsAEkjNyegs2Lqj4zom5VdP75FH4nFRvw/UpJUI+XSzr8oldW5Dc2FttwQAb3641PRxrtJlVSp8onI/euMWxn1F5a9C7afO4JDZJ4XP7MiN+Bx2A4+epUoj86kqE/qsPzxzMMu+rUDy3/xxGCd/wCGXN2oH/dNV9lf/VTCNwcbZvRedHb/AJWOFVaaib5sNW/oDhx4EhefNY5hBNHFFTsl5UK73IFidjs1vdiekRltrgtzCxnHaLQU+pXqFLC4KoC5v4eyCPvxp7UMxkgyyZorgtpQsuxVXazG45bbe/EdkPDVNBDH3cUZOlT3jKrMbqDfURcX8BYYVOe0011uZTOUVYjkp2IJ7uWN2sL7KwJt4mww98UccQVNHNCizanAC3Sw2dW3N9tgcWKBjDvpFybDxOw+Jxz9TVXqbIWzXMevY010fDi4p9lDwRyMAFhmba3sxs34DDFw1wJLVPeoWSGFbbEaWe/QA7qPE29PEWY2cwDnPCD5yp+bY3GsTuzJqUoAWLAgiwBJNx0sDjpWa62cdvRlq8dTXLd2V9X5bEs8lLR5fFMYkVpGlZrkMAQF9oG+43vuemILOcpTL5oJCpQTRljEW1tEdrrqHzxuPv8ADG/MeI1mzHv4ppKNXjCiUxk69O12UH5pAAvvbSNr4zmT05SQLM+YVky6A+g6UUEElVPIgD3XvsL3TjKwx+UnlehinaonH/h6WZx0YjQu/UE8x78dy8K5k38nAnq4PxFzhgy7jKGDLqV21szqESNRqdmQ6DYeFxz8xzNhjA4srQNZy2TRz2kBa3jp0XPpYYQq0ukaHa33J+xBHg/Mh/R28tVvvsMc8+VV8W70pcdTEwf7gSScWJkWdx1kIljvYkqVbZlYc1a3XcH0IxszfNY6WFppSQi2vYXO7BRYepGI2x6wWTl2pFTCthaQFwUlXa0gKket/Xr44znNCZFUpYspuPMHz+GGZM4fN3CpRwtArAO8zAyBbi5UIdSH0vy5ncY5864GmpLyUZaWMbmFt2A/YP0vTnt9LBscZKUXyvuR8RTi4yWU/VG7s747iy6AwVSSpeRnDhdSgMFFjY3vcHkDzxa+V5zDVJrgkSRfFTe3kRzB8jig5cxMkJMS6m5FTb2fUHnh67G1pUWQI7/KmA71HGiwBNu7Xky78+e/JeWNNVjnncuTHdVGvG15RZ+DBgw4zhgwYMABgwYr3ibtfipJpIVgkkeNtLFmWNeQOxAYnn4DABYODFX5b2h5jWXamp6Mr9VpSWHT2hrB+4Y6HzPO3/ocXp7X5nEbkThlkYziuI+Jc4gt3lNT1AHMxtoY+gvYfu46I+1hY9qujqoN7FtPeIP621/cDgygwOGe0UU1NNHPYRMjayegAvqv0Ite/liqeC+MVhjWCpYrF7Xyed1Kq6KxFj4EW25+Hhd3fjTL8wgkgWqRDLG6Wf8ARsNSlb+3YX35dcLGT5Zoq6fLcygp5lSNzTTAsDYG+ki/tE6eR39nriJRUlhloTcHlEDWUUOY1rzI8q0ie3UzuxCWAHsRA8idgBz9rYbC6rW5H3cEVSRaKeSZUU21aEK6WNud7sD9kc74vLifhKjkSJ6ljHT04Y90rCOE3I3ZVHPawta+oje+F3JqQZ1WioeLTQU6PFAjLYOWGljboLW5bDSo5g4tH6cFZtyyVWtIh6Yd+BcwSooZaAuEkIlVP2hJqNwPpEFmuvhbztGcb8ES5YzMgMlMx9h+ZQn6L/keR9cM+V9ntO9FCkqkS21mRTpcM9jz6gbCxB+bh2stqnCO1YYnQ02wnLLyiF4vhWKKgow8TTxFbs9ggFv5TVsFJsbHmBfwxqXNqieQUMUdHAZgQ8lNZhoAJN2jJG4BHjvba+G6i4ApI0ZXj75nN2eU6nJ9Ra3u54k8r4fp6W/cRJGTzIG58rm5t5Y5+9YOp8KTeRXzHh6Simpp6aH5QkEPdGO+l+bEyDY3J1te3wN9un+P0jbR5fWGToHQot/N7cvcPdhvxqq6tIo2kkYKigszHoBim7PYzZjpkHwRk0lNTN31hJLI8rKPo67eze/Pa/vt0wwMoIIIBB5g7gjzHXCZFm1fmN2pQtNTnlLINTsL81Xpy6fvHG5+GK9RqjzJmb6rxgKfWzNYe7A192QpcYS4OjMuz6mlbXGHp5BuHgOix9OQ91sMcEelVW5NgBqPM2Frm3XriE4Tz6SpWVJ1CTwP3cgX5pO9iPDkdvLz2nsQ89MvFR7RX/HvDvct8tgFrfr0HJgfp+vj8fHC7UOy6KqnYrLHZ1YdQOh8diRbwJHXFsZrStLBLGjBWdGUFhqAuLbr1GFKHsppxEAZJe9tvIpsL+AQ7afv88C7TzyirTw44ymWVw/m4q6WGddhIga3geRHuII92DCn2U1jJFPRSBdVJIygj6SuzNe32i3uI8MGNxzXwPl8QObcd0VLcS1EeofRU6226aUvY+RxVXEDV1ZUVd5JJoaedkanRyhKaiRpVRZtlA5MfAHHbledZPTxB1jAfqroZZAR46rqN+oOKuWCUhmm7VGmuKGinn52dh3cfrfe/obHC8uV5n8omqhFS657CSEm6kADfc89vrX547k4wqqj/hKF9PSSc6F+AO48CGx6/gnNJv1lXFAPqwpqI8iTYH11HFHJkpC1WpTBwauknoJek1PfRfytsPdfa++O9q2sp6d56euhq4YwCwdbvbUBY8yOfVgeZxKf7OVf/iKqqm6kM9lv5Kb2+OIStyJKSrmpog3d1NHJpBJY601MBc8yWjHxxGUySWpYM1qY0k+U08SuoYBVJIVhcb6Tv78bxwXUP+tzKpP/ANv9H+DH8MSHA1T3mXU58E0n1ViPyxO4q3gnAiVfZVDodhLO8mliutl3axtqstzvbrid4fyeLOcppTMziWG6rKrWkRka17+YCmx8jz3xP3xAdmUnczZjS32jm7xRy2kBvbyGlMXg8lZIqnM55pmdZJ5ZRHI6p3jsw9liL2YkAkYtHgftRidUp6oJTyABVYALE1uVukZ8uXhbkKoga+o+Lsfice5IwwscdlaONlSceGcWWtlXdKMuVn9Fxdr+9BGOjVEIPpdsS55n1OKLqs4qfkvycyF4QVZVfcoUuRpJ3A35cvIYujKMwFRTxSj+URW95G/33xx9VVKtpSR3tFbCxNxZ14MGDGM6IY01tEk0bRyqHRtmU8juD+IB92N2DAB5jjCgBQAAAAByAAsAMesGDAAYMGPMsgUFmIAG5JIAA8STyGADzUTiNGdr6VBY2FzYC5sBuT5YVX7S6Zxpp0nnkPzY1jYEn1PT0Bx6n4nmrZDBlaayNnqGBEaelxufX3A9NvZxlz0+aZhHJIZXRIA0h2LErc7eG9h5DD4V55ZktvxxEmezzh6aAT1FUAs9U+soPoKL2U+e526bedjDjbGcaTF2VjwytsyzYf8Axoz8e+OOTMu6izyF37tA1O7Fm0oNWqQAlj9LYC5N9sduTeznGaL9ZoX+Cn83xBdpVNespW0xNqR0tK2iP2TquzXFgO8vz52wl/yGegx13aBRRbGcORtaMF/v5ffiPk4+kcaoKGdltfXKRClvHUwII94wnrWrH/PIYj9Wip7t6d4QpB89RxvTKDMdS0VbUn/zKuXQB6qACy/1sG1Bkkqvjer+lPQ0/kpMx3+xrF8Qp4hLVVLM9U0/dyi94u7RFY2fSTudulhyx1mExc3yqkHgoFQw9DaQg+pGI/PcyWWFlNfNUMLFU7opHcHxJ5AXttiySIHns3OiCenPOCokQDrp6E+pD/DDdhF4Nrf94T73+UwQ1F/FtI1fAtJh6wqXZZdBhay9u44g8qqmtv8AWTkB7o7+/DLhV4sfua3Lai9gs/dsf2ZLA3/q6vjiYPkiXQlR8A5iGZRSP847lkA5/a5Y7k7MczP8lEvrIv5E4vUYzjetRZFYTMb01UnlxKObsnzG3KA+Wv8A7YleCJ5aGVsuqxof9ZFvcENuVVuR3BPrrHTFuYWuNuDVzCJbN3c8R1QyDoediRvpJA5ciAem6bZStWJMfRGNLzFYM4MKGV8YvA/ybMl7iddhIR7DjkGuNhfxHs8+XINyMCAQbg7gjcEeRHMYwSi49nWhNSXBnBgwYqXDBiAzrikwzrTwU8lTMV1lEIFl8SxB/Dw8RiBm4iqa6qSjF8v1jdpQwkbppj2HP2gLWvbnfbDFXJiZXRiT2e8ZQ0zd2t5pzssMftNfwa19PpYnyxpouCKrMWEmZuY4hYrSxm39owPP4nzXq1cMcFU2Xr+hW7ke1K/tO3jv0BPQWGOjiLieCgi7yd7fVUbsx8FXr68h1xojWkY53Smd1Bl8dPGI4kVEUWCqLD/ufPmcJfBxvnWanziHwBH5YleDMzrKoST1MaxQyWMEdv0gXxc9bix3+AGIzs99quzZv/mdPuUv/wBsMEj3gxi+DABWzAJxDVD/AMynRh6gpf7lOI3tOpr/ACNgiyHvtAR7hW7wCwYgggEoOowx8ccM1BnSuorNNEmhomG0iXJNj9axtbyFiCN0/iziKOsy8Sx3SSCaMvG3zka5XflcXPO3rY7YVJc5Lp8HZRcN5h0ekohytBGrOP6wHtD1fHUOzmOTeqqKioPgz6Vv4hdyPjhuvfccjgwvcy2CFo+C6OL5tPGT4sNZ9+u4+7EhVZajwyRABFdGSygADUpW9gLdb46sZxGScFUcM1ZSXLJTtvNSP5WYlAfM96Phi1sVLm8RhFcimzU9XHUp4gSEhm9Ae6xbEMwdQy8mAYejC4+4jFpkI9YWO0im15fIw5xsknwYLt+992GjHFnVJ3tNNGdtcbrc8gSpAPuNj7sVXZLGbKqzvoIpNvbRH2/aUH88deKn4A7VIIaaGmqQ0XdqFWXdkIHLVYXUjl1Hn0xaFHXRzIHidXU8mQhh8RjUJOjBgxyVuaww272WOO/LW6pf01EXwAa83yKCrTRURrIvTUNx5qean0wp/wCy7uDeirKinH1GtNH+6bHfxvfDvBUK6hkYMp5MpBB9CNjjjzvPYaOIyzuEUePMnwUc2PkMQ1klNrorqsr8yp6xKQGlqZZFZxZWjsovu9iAt9J8eniMRWbcbVqu1N3UBmcMv/h3MrITcdCQGHPflbfGrLMprMyqZqpnamin21DZ2jBFkj6hbKtzcA2+kNi85Jw7BRppgQLfmx3dvVufu5YRNwXSNdcbJdvgXOzRY6OsMNXC0dZKp0TM7OsgPtFRc2DbdOenoeb1xhwpHmFOUYASLcxSdUbpvz0mwuPzAOK47ROJIQ8KRNqnglWTWtiEsdwW8b6duluhwycQcdfIMzVpZGNJJSB0VQGBk1mxUgdR1vbcYdB5RnsioywiPyvtQmNLHTpE0+Y6miK29m6G3eOevnyFwx2GJbKuzNZtU2aOaqokFiLkJGPBLW3HjsPAdT77KskMVM9RLHpmqJHe7D2+7JGkG+4F9TW/aBw84sLI7I8kjooFhiLaEvbWxY7sTa56b8sUXl8s7yTzRVEsLNPIToYhSQ1wWUEaufXF58R14p6SolP0Ina3K9lNhf1tikcgh0U8YPMi/wATf8LYTbJxXAyuOWOvA/HVQZmpqy0pEZkSVbBiAyrZgBY/O52HI88YxE9n9GZ80nI5RwaD6tIjD+6w92DDINtZZWSSZcWK97R+zgVatUUw01FvbUbCUDx6a+Vj1tY9CHPNs8hpE1zyKg6X5nyUDcn0xVPaLxpBW/J0QzdykhMwA0alNgCN9ytmIuOZGLC3OKeGzRJ2jz0wSB6UCVFVCDKHJIAXdUGxJHzb3x3fxnzXujL8ijCjexEmu3iE7zUfhfyxxcLzxZZKEmWMxTe1BWAfOB+izfQ+63W4sRYNTWJFGZHYKijUWPIDx/w8b4RLH2HIRMl4hzGuUtBJRrbmpF2HqpubefLEm2U5s3Osp1+xGf8AIMQ1Bw2ubVD1TIYIDcR6AFeQi/6Qnp5nqduhOJj/AGawnaSoq5F+o8g0/cuBtAJ3EMckUrKKqOrmqVEMiqu+zLo3U6b3VfA7G4x31XGtfRxRQvAsRCKqvIGYnSLX2bTytta4w3vwBRGLu+4AH1gTrv46yb/l5YhqzIKymQxjTmFL1il2kUfst4jexH7uJ3JkNMVaniitm+dUsoPSMBB7iLEfHEHWS6mJkMkpG2p2LbnpqN/A435mEjY9yZEF94ZltIh8L2s6+ex8R4+KJnU95G+52IIBUj6rqdmHLYj/ABwxGKW6LzZLj8EllvDVVPGDDT3Q8mLoVPvvz9eWA0Vdlr94qzQHq8Z1Rn7Vrgj7Xwx15NXgPenl+RVBtdGJNNKfLVfuyfBrjwIw1txiVDU+ZwNB3ishkW5jYMCpsRcjY9CfHblirbRojXDuJHQ9peaTLDFGkQkmvocL7TAEgvpLaVW997WOk+GNp4fpYZ4YqtZK2rqDd2JJCjlrO4IUWO53sp8AMcmXUcmW1AmRJK6F4u7ikiGrTvsp030jbc8t+V9sa8l4mjhWaskYS1s7FEiAN1AIUAi2y/N87BRzJtWTb6NUNqGAcGCGRv4PrJKaQWLxhhIu421Je4v0JvtyGN9Dwc8kvf5hN8qkX5gP6tRt9AgXNxytb1OImKZsrh7yQd7mFWw9gnfc/NNugJHLmTYbDDNXcXUtOdE8qpIoBaMXYi6g2FhY89vdhbcukPUYdtHfmWZxU0ZkmcIg6nqfADqfIYrvNONpq92ipiYIbe0/8owv5fNv4A38T0EEOKS9Waipj+VKpbu45G0qu/snSAQQBa4IIPux38Pi8RkLBnkYs5Hjfl5Wvy88NhVjliLL3LhHJmmWpFFHGgsGlQMep58z78XFw/2c0lFN30KvrsQutiwUE3OkHr58+eKm4jfTHGx5LKh+Fz+WLaou0vL5QLVKKT0cMhHrqG2HGcaMGIn+NtH/AEum/to/82NdRxlRIpZqunsPCRGPwUknEALPbDnGikWlXeSpYC37CMGY/EKPjhLFo03+ao+4DEXxdxQ9bmLTQm6giKHa913F7H6xYn3gYZoezbMKgiOcwwx3GtkbUxHUKB19bDCLIOTX2GwkooY+x/KSlLJUOPaqZCw+wpIHpc6/uODDvQ0SwxJGgsiKqqPAKLDBh64FMr/tT4ZmmZKiJS6qmllXcizE3C9R7RvbwxVxGPpjC1n/AABS1ZLFe7kP047Ak/tC1m9+/niGjFdpnJ7o9lM5TnIp1aGdO+pHPtJ9JCfpRnofx9efTSZNLXSSU1JU66aHTIgmLabN00qp5G4sbdcMWZ9k9TGT3TRzD9xv3W2/5jhYquCaqI3NPOv2FLf3L4rgtXfOCxYn/sdY8rzZVCipo1AAAAiIAA5ADu9hjBybNm51sK/ZjP5oMIn8B1X1Kz92X/DHn+LU7c4alvWOU/8ATiuBnzcPyO8mSVq/rc2Cf1UH3sy445sthXebOZT46JQPuVmwvU/Z9VPutLN7xp/vEYmKTsjq2IvHEg8WcG3uW+J2h8znqLOOrTKFJLTVVU3kzG/9YhR8Thao0sDsRckgHoOg3xZlF2NPb9JOi+UaFvvJW3wxN03ZJSL895pPVgo/5QDi2BVqstW3bgp2SIMLEXxJ5VxPNTJ3TgVNMdjFJvYfsE8vvHkMXJB2eUKi3ydW82LMfxxIpwzSgWFNB/ZofxGDAU021vspSkztYKlP4LeyTBi8NQwWNWF9iWbbYbG/gLnkN+Y5PNVBu8bK4CxDF1kQMSOupSxF77+OLTzLs8oKg3emQHldLxnb7Fhjlg7KsuT+bhvtu7fng2m7JVK5OKeQTNmdN3ym6kF5uQtuxB6E9PhjmpuH3rqgim72quuqWVk7sayxvu3IWK8zc79MXfScCUMV9FLDv4oH/v3tibihVAFUBQNgALAegHLEpFZfUsFFy9kleiFlWNrfyesFiN/mnl94x25V2WV4RHjeOIyA95HJe6WJsdgQx9OV/hdNsZtiSEsFUydikkm8laWPnEbe79J+WPEnYc3SpQ+sRH4OcWzgwElMydiNRf2Zacjz7wfcFOIPMuzGsimjhWIOZNVnS5QBbX1uQAnPrj6CwYAKb7MuA5PljTVMbItM1kDC2qUfSBPNV53G17eGLjGM2wYADBgwYAP/2Q=="/>
          <p:cNvSpPr>
            <a:spLocks noChangeAspect="1" noChangeArrowheads="1"/>
          </p:cNvSpPr>
          <p:nvPr/>
        </p:nvSpPr>
        <p:spPr bwMode="auto">
          <a:xfrm>
            <a:off x="673100" y="-134938"/>
            <a:ext cx="1885950" cy="15240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 name="図 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092280" y="322263"/>
            <a:ext cx="1656184" cy="1335632"/>
          </a:xfrm>
          <a:prstGeom prst="rect">
            <a:avLst/>
          </a:prstGeom>
        </p:spPr>
      </p:pic>
    </p:spTree>
    <p:extLst>
      <p:ext uri="{BB962C8B-B14F-4D97-AF65-F5344CB8AC3E}">
        <p14:creationId xmlns="" xmlns:p14="http://schemas.microsoft.com/office/powerpoint/2010/main" val="661667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80528" y="260648"/>
            <a:ext cx="9433048" cy="562074"/>
          </a:xfrm>
          <a:ln w="19050">
            <a:solidFill>
              <a:schemeClr val="bg2">
                <a:lumMod val="50000"/>
              </a:schemeClr>
            </a:solidFill>
          </a:ln>
        </p:spPr>
        <p:txBody>
          <a:bodyPr>
            <a:normAutofit/>
          </a:bodyPr>
          <a:lstStyle/>
          <a:p>
            <a:pPr marL="354013"/>
            <a:r>
              <a:rPr lang="en-US" altLang="ja-JP" sz="2800" dirty="0" smtClean="0"/>
              <a:t>Ⅷ</a:t>
            </a:r>
            <a:r>
              <a:rPr lang="ja-JP" altLang="en-US" sz="2800" dirty="0" err="1" smtClean="0"/>
              <a:t>．</a:t>
            </a:r>
            <a:r>
              <a:rPr lang="ja-JP" altLang="en-US" sz="2800" dirty="0" smtClean="0"/>
              <a:t>ワーク・ライフ・バランスの</a:t>
            </a:r>
            <a:r>
              <a:rPr lang="ja-JP" altLang="en-US" sz="2800" dirty="0"/>
              <a:t>実現</a:t>
            </a:r>
            <a:endParaRPr kumimoji="1" lang="ja-JP" altLang="en-US" sz="2800" dirty="0"/>
          </a:p>
        </p:txBody>
      </p:sp>
      <p:sp>
        <p:nvSpPr>
          <p:cNvPr id="4" name="コンテンツ プレースホルダー 1"/>
          <p:cNvSpPr txBox="1">
            <a:spLocks/>
          </p:cNvSpPr>
          <p:nvPr/>
        </p:nvSpPr>
        <p:spPr>
          <a:xfrm>
            <a:off x="457200" y="836712"/>
            <a:ext cx="8291264" cy="5616624"/>
          </a:xfrm>
          <a:prstGeom prst="rect">
            <a:avLst/>
          </a:prstGeom>
        </p:spPr>
        <p:txBody>
          <a:bodyPr vert="horz">
            <a:noAutofit/>
          </a:bodyPr>
          <a:lstStyle/>
          <a:p>
            <a:pPr marL="365760" marR="0" lvl="0" indent="-256032" algn="l" defTabSz="914400" rtl="0" eaLnBrk="1" fontAlgn="auto" latinLnBrk="0" hangingPunct="1">
              <a:lnSpc>
                <a:spcPct val="100000"/>
              </a:lnSpc>
              <a:spcBef>
                <a:spcPts val="0"/>
              </a:spcBef>
              <a:spcAft>
                <a:spcPts val="0"/>
              </a:spcAft>
              <a:buClr>
                <a:schemeClr val="accent1"/>
              </a:buClr>
              <a:buSzPct val="68000"/>
              <a:buFont typeface="Wingdings 3"/>
              <a:buBlip>
                <a:blip r:embed="rId2"/>
              </a:buBlip>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両立支援の促進</a:t>
            </a: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（育児・介護休業法、次世代育成支援対策推進法）</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720725" marR="0" lvl="1" indent="-328613" algn="l" defTabSz="914400" rtl="0" eaLnBrk="1" fontAlgn="auto" latinLnBrk="0" hangingPunct="1">
              <a:lnSpc>
                <a:spcPct val="100000"/>
              </a:lnSpc>
              <a:spcBef>
                <a:spcPts val="0"/>
              </a:spcBef>
              <a:spcAft>
                <a:spcPts val="0"/>
              </a:spcAft>
              <a:buClr>
                <a:srgbClr val="7030A0"/>
              </a:buClr>
              <a:buSzTx/>
              <a:buFont typeface="+mj-lt"/>
              <a:buAutoNum type="arabicPeriod"/>
              <a:tabLst/>
              <a:defRPr/>
            </a:pPr>
            <a:r>
              <a:rPr kumimoji="1" lang="ja-JP" altLang="en-US" sz="2000" b="1" i="0" u="none" strike="noStrike" kern="1200" cap="none" spc="0" normalizeH="0" baseline="0" noProof="0" dirty="0" smtClean="0">
                <a:ln>
                  <a:noFill/>
                </a:ln>
                <a:solidFill>
                  <a:srgbClr val="7030A0"/>
                </a:solidFill>
                <a:effectLst/>
                <a:uLnTx/>
                <a:uFillTx/>
                <a:latin typeface="+mn-lt"/>
                <a:ea typeface="+mn-ea"/>
                <a:cs typeface="+mn-cs"/>
              </a:rPr>
              <a:t>改正育児・介護休業法の周知について点検し、これを上回る内容へ</a:t>
            </a:r>
            <a:r>
              <a:rPr kumimoji="1" lang="ja-JP" altLang="en-US" sz="2000" b="1" i="0" u="none" strike="noStrike" kern="1200" cap="none" spc="0" normalizeH="0" baseline="0" noProof="0" dirty="0" smtClean="0">
                <a:ln>
                  <a:noFill/>
                </a:ln>
                <a:solidFill>
                  <a:srgbClr val="FF0000"/>
                </a:solidFill>
                <a:effectLst/>
                <a:uLnTx/>
                <a:uFillTx/>
                <a:latin typeface="+mn-lt"/>
                <a:ea typeface="+mn-ea"/>
                <a:cs typeface="+mn-cs"/>
              </a:rPr>
              <a:t>労働協約を改定</a:t>
            </a:r>
            <a:endParaRPr kumimoji="1" lang="en-US" altLang="ja-JP" sz="2000" b="1" i="0" u="none" strike="noStrike" kern="1200" cap="none" spc="0" normalizeH="0" baseline="0" noProof="0" dirty="0" smtClean="0">
              <a:ln>
                <a:noFill/>
              </a:ln>
              <a:solidFill>
                <a:srgbClr val="FF0000"/>
              </a:solidFill>
              <a:effectLst/>
              <a:uLnTx/>
              <a:uFillTx/>
              <a:latin typeface="+mn-lt"/>
              <a:ea typeface="+mn-ea"/>
              <a:cs typeface="+mn-cs"/>
            </a:endParaRPr>
          </a:p>
          <a:p>
            <a:pPr marL="720725" marR="0" lvl="1" indent="-328613" algn="l" defTabSz="914400" rtl="0" eaLnBrk="1" fontAlgn="auto" latinLnBrk="0" hangingPunct="1">
              <a:lnSpc>
                <a:spcPct val="100000"/>
              </a:lnSpc>
              <a:spcBef>
                <a:spcPts val="0"/>
              </a:spcBef>
              <a:spcAft>
                <a:spcPts val="0"/>
              </a:spcAft>
              <a:buClr>
                <a:srgbClr val="7030A0"/>
              </a:buClr>
              <a:buSzTx/>
              <a:buFont typeface="+mj-lt"/>
              <a:buAutoNum type="arabicPeriod"/>
              <a:tabLst/>
              <a:defRPr/>
            </a:pPr>
            <a:r>
              <a:rPr kumimoji="1" lang="ja-JP" altLang="en-US" sz="2000" b="1" i="0" u="none" strike="noStrike" kern="1200" cap="none" spc="0" normalizeH="0" baseline="0" noProof="0" dirty="0" smtClean="0">
                <a:ln>
                  <a:noFill/>
                </a:ln>
                <a:solidFill>
                  <a:srgbClr val="7030A0"/>
                </a:solidFill>
                <a:effectLst/>
                <a:uLnTx/>
                <a:uFillTx/>
                <a:latin typeface="+mn-lt"/>
                <a:ea typeface="+mn-ea"/>
                <a:cs typeface="+mn-cs"/>
              </a:rPr>
              <a:t>妊産婦保護制度や母性健康管理を点検し、制度利用による</a:t>
            </a:r>
            <a:r>
              <a:rPr kumimoji="1" lang="ja-JP" altLang="en-US" sz="2000" b="1" i="0" u="none" strike="noStrike" kern="1200" cap="none" spc="0" normalizeH="0" baseline="0" noProof="0" dirty="0" smtClean="0">
                <a:ln>
                  <a:noFill/>
                </a:ln>
                <a:solidFill>
                  <a:srgbClr val="FF0000"/>
                </a:solidFill>
                <a:effectLst/>
                <a:uLnTx/>
                <a:uFillTx/>
                <a:latin typeface="+mn-lt"/>
                <a:ea typeface="+mn-ea"/>
                <a:cs typeface="+mn-cs"/>
              </a:rPr>
              <a:t>不利益取り扱いの禁止を徹底</a:t>
            </a:r>
            <a:endParaRPr kumimoji="1" lang="en-US" altLang="ja-JP" sz="2000" b="1" i="0" u="none" strike="noStrike" kern="1200" cap="none" spc="0" normalizeH="0" baseline="0" noProof="0" dirty="0" smtClean="0">
              <a:ln>
                <a:noFill/>
              </a:ln>
              <a:solidFill>
                <a:srgbClr val="FF0000"/>
              </a:solidFill>
              <a:effectLst/>
              <a:uLnTx/>
              <a:uFillTx/>
              <a:latin typeface="+mn-lt"/>
              <a:ea typeface="+mn-ea"/>
              <a:cs typeface="+mn-cs"/>
            </a:endParaRPr>
          </a:p>
          <a:p>
            <a:pPr marL="720725" marR="0" lvl="1" indent="-328613" algn="l" defTabSz="914400" rtl="0" eaLnBrk="1" fontAlgn="auto" latinLnBrk="0" hangingPunct="1">
              <a:lnSpc>
                <a:spcPct val="100000"/>
              </a:lnSpc>
              <a:spcBef>
                <a:spcPts val="0"/>
              </a:spcBef>
              <a:spcAft>
                <a:spcPts val="0"/>
              </a:spcAft>
              <a:buClr>
                <a:srgbClr val="7030A0"/>
              </a:buClr>
              <a:buSzTx/>
              <a:buFont typeface="+mj-lt"/>
              <a:buAutoNum type="arabicPeriod"/>
              <a:tabLst/>
              <a:defRPr/>
            </a:pPr>
            <a:r>
              <a:rPr kumimoji="1" lang="ja-JP" altLang="en-US" sz="2000" b="1" i="0" u="none" strike="noStrike" kern="1200" cap="none" spc="0" normalizeH="0" baseline="0" noProof="0" dirty="0" smtClean="0">
                <a:ln>
                  <a:noFill/>
                </a:ln>
                <a:solidFill>
                  <a:srgbClr val="7030A0"/>
                </a:solidFill>
                <a:effectLst/>
                <a:uLnTx/>
                <a:uFillTx/>
                <a:latin typeface="+mn-lt"/>
                <a:ea typeface="+mn-ea"/>
                <a:cs typeface="+mn-cs"/>
              </a:rPr>
              <a:t>改正育児・介護休業法の定着</a:t>
            </a:r>
            <a:endParaRPr kumimoji="1" lang="en-US" altLang="ja-JP" sz="2000" b="1" i="0" u="none" strike="noStrike" kern="1200" cap="none" spc="0" normalizeH="0" baseline="0" noProof="0" dirty="0" smtClean="0">
              <a:ln>
                <a:noFill/>
              </a:ln>
              <a:solidFill>
                <a:srgbClr val="7030A0"/>
              </a:solidFill>
              <a:effectLst/>
              <a:uLnTx/>
              <a:uFillTx/>
              <a:latin typeface="+mn-lt"/>
              <a:ea typeface="+mn-ea"/>
              <a:cs typeface="+mn-cs"/>
            </a:endParaRPr>
          </a:p>
          <a:p>
            <a:pPr marL="892175" marR="0" lvl="2" indent="-261938" algn="l" defTabSz="914400" rtl="0" eaLnBrk="1" fontAlgn="auto" latinLnBrk="0" hangingPunct="1">
              <a:lnSpc>
                <a:spcPct val="100000"/>
              </a:lnSpc>
              <a:spcBef>
                <a:spcPts val="0"/>
              </a:spcBef>
              <a:spcAft>
                <a:spcPts val="0"/>
              </a:spcAft>
              <a:buClr>
                <a:schemeClr val="accent2"/>
              </a:buClr>
              <a:buSzPct val="100000"/>
              <a:buFont typeface="+mj-ea"/>
              <a:buAutoNum type="circleNumDbPlain"/>
              <a:tabLst/>
              <a:defRPr/>
            </a:pP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有期契約労働者への適用要件の拡充</a:t>
            </a:r>
            <a:endParaRPr kumimoji="1" lang="en-US" altLang="ja-JP" b="0" i="0" u="none" strike="noStrike" kern="1200" cap="none" spc="0" normalizeH="0" baseline="0" noProof="0" dirty="0" smtClean="0">
              <a:ln>
                <a:noFill/>
              </a:ln>
              <a:solidFill>
                <a:schemeClr val="tx1"/>
              </a:solidFill>
              <a:effectLst/>
              <a:uLnTx/>
              <a:uFillTx/>
              <a:latin typeface="+mn-lt"/>
              <a:ea typeface="+mn-ea"/>
              <a:cs typeface="+mn-cs"/>
            </a:endParaRPr>
          </a:p>
          <a:p>
            <a:pPr marL="892175" marR="0" lvl="2" indent="-261938" algn="l" defTabSz="914400" rtl="0" eaLnBrk="1" fontAlgn="auto" latinLnBrk="0" hangingPunct="1">
              <a:lnSpc>
                <a:spcPct val="100000"/>
              </a:lnSpc>
              <a:spcBef>
                <a:spcPts val="0"/>
              </a:spcBef>
              <a:spcAft>
                <a:spcPts val="0"/>
              </a:spcAft>
              <a:buClr>
                <a:schemeClr val="accent2"/>
              </a:buClr>
              <a:buSzPct val="100000"/>
              <a:buFont typeface="+mj-lt"/>
              <a:buAutoNum type="circleNumDbPlain"/>
              <a:tabLst/>
              <a:defRPr/>
            </a:pP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対象者が解雇や人事考課、転勤配慮を含め、</a:t>
            </a:r>
            <a:r>
              <a:rPr kumimoji="1" lang="ja-JP" altLang="en-US" b="1" i="0" u="none" strike="noStrike" kern="1200" cap="none" spc="0" normalizeH="0" baseline="0" noProof="0" dirty="0" smtClean="0">
                <a:ln>
                  <a:noFill/>
                </a:ln>
                <a:solidFill>
                  <a:srgbClr val="FF0000"/>
                </a:solidFill>
                <a:effectLst/>
                <a:uLnTx/>
                <a:uFillTx/>
                <a:latin typeface="+mn-lt"/>
                <a:ea typeface="+mn-ea"/>
                <a:cs typeface="+mn-cs"/>
              </a:rPr>
              <a:t>不利益取り扱いとならないよう労使で確認・徹底</a:t>
            </a:r>
            <a:endParaRPr kumimoji="1" lang="en-US" altLang="ja-JP" b="1" i="0" u="none" strike="noStrike" kern="1200" cap="none" spc="0" normalizeH="0" baseline="0" noProof="0" dirty="0" smtClean="0">
              <a:ln>
                <a:noFill/>
              </a:ln>
              <a:solidFill>
                <a:srgbClr val="FF0000"/>
              </a:solidFill>
              <a:effectLst/>
              <a:uLnTx/>
              <a:uFillTx/>
              <a:latin typeface="+mn-lt"/>
              <a:ea typeface="+mn-ea"/>
              <a:cs typeface="+mn-cs"/>
            </a:endParaRPr>
          </a:p>
          <a:p>
            <a:pPr marL="892175" marR="0" lvl="2" indent="-261938" algn="l" defTabSz="914400" rtl="0" eaLnBrk="1" fontAlgn="auto" latinLnBrk="0" hangingPunct="1">
              <a:lnSpc>
                <a:spcPct val="100000"/>
              </a:lnSpc>
              <a:spcBef>
                <a:spcPts val="0"/>
              </a:spcBef>
              <a:spcAft>
                <a:spcPts val="0"/>
              </a:spcAft>
              <a:buClr>
                <a:schemeClr val="accent2"/>
              </a:buClr>
              <a:buSzPct val="100000"/>
              <a:buFont typeface="+mj-lt"/>
              <a:buAutoNum type="circleNumDbPlain"/>
              <a:tabLst/>
              <a:defRPr/>
            </a:pP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3</a:t>
            </a: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歳以下の子どもの養育に関する短時間勤務および所定外労働免除制度、介護休業制度の適用範囲拡大（</a:t>
            </a: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100</a:t>
            </a: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人以下も）に伴う</a:t>
            </a:r>
            <a:r>
              <a:rPr kumimoji="1" lang="ja-JP" altLang="en-US" b="1" i="0" u="none" strike="noStrike" kern="1200" cap="none" spc="0" normalizeH="0" baseline="0" noProof="0" dirty="0" smtClean="0">
                <a:ln>
                  <a:noFill/>
                </a:ln>
                <a:solidFill>
                  <a:srgbClr val="FF0000"/>
                </a:solidFill>
                <a:effectLst/>
                <a:uLnTx/>
                <a:uFillTx/>
                <a:latin typeface="+mn-lt"/>
                <a:ea typeface="+mn-ea"/>
                <a:cs typeface="+mn-cs"/>
              </a:rPr>
              <a:t>制度の周知・点検とルール化</a:t>
            </a:r>
            <a:endParaRPr kumimoji="1" lang="en-US" altLang="ja-JP" b="1" i="0" u="none" strike="noStrike" kern="1200" cap="none" spc="0" normalizeH="0" baseline="0" noProof="0" dirty="0" smtClean="0">
              <a:ln>
                <a:noFill/>
              </a:ln>
              <a:solidFill>
                <a:srgbClr val="FF0000"/>
              </a:solidFill>
              <a:effectLst/>
              <a:uLnTx/>
              <a:uFillTx/>
              <a:latin typeface="+mn-lt"/>
              <a:ea typeface="+mn-ea"/>
              <a:cs typeface="+mn-cs"/>
            </a:endParaRPr>
          </a:p>
          <a:p>
            <a:pPr marL="892175" marR="0" lvl="2" indent="-261938" algn="l" defTabSz="914400" rtl="0" eaLnBrk="1" fontAlgn="auto" latinLnBrk="0" hangingPunct="1">
              <a:lnSpc>
                <a:spcPct val="100000"/>
              </a:lnSpc>
              <a:spcBef>
                <a:spcPts val="0"/>
              </a:spcBef>
              <a:spcAft>
                <a:spcPts val="0"/>
              </a:spcAft>
              <a:buClr>
                <a:schemeClr val="accent2"/>
              </a:buClr>
              <a:buSzPct val="100000"/>
              <a:buFont typeface="+mj-lt"/>
              <a:buAutoNum type="circleNumDbPlain"/>
              <a:tabLst/>
              <a:defRPr/>
            </a:pP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改正次世代育成支援対策法における一般事業主行動計画策定・届け出義務拡大（</a:t>
            </a: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301</a:t>
            </a: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人企業から、</a:t>
            </a: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101</a:t>
            </a: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人企業へ）に伴う</a:t>
            </a:r>
            <a:r>
              <a:rPr kumimoji="1" lang="ja-JP" altLang="en-US" b="1" i="0" u="none" strike="noStrike" kern="1200" cap="none" spc="0" normalizeH="0" baseline="0" noProof="0" dirty="0" smtClean="0">
                <a:ln>
                  <a:noFill/>
                </a:ln>
                <a:solidFill>
                  <a:srgbClr val="FF0000"/>
                </a:solidFill>
                <a:effectLst/>
                <a:uLnTx/>
                <a:uFillTx/>
                <a:latin typeface="+mn-lt"/>
                <a:ea typeface="+mn-ea"/>
                <a:cs typeface="+mn-cs"/>
              </a:rPr>
              <a:t>計画策定を労使で取り組む</a:t>
            </a:r>
            <a:endParaRPr kumimoji="1" lang="en-US" altLang="ja-JP" b="1" i="0" u="none" strike="noStrike" kern="1200" cap="none" spc="0" normalizeH="0" baseline="0" noProof="0" dirty="0" smtClean="0">
              <a:ln>
                <a:noFill/>
              </a:ln>
              <a:solidFill>
                <a:srgbClr val="FF0000"/>
              </a:solidFill>
              <a:effectLst/>
              <a:uLnTx/>
              <a:uFillTx/>
              <a:latin typeface="+mn-lt"/>
              <a:ea typeface="+mn-ea"/>
              <a:cs typeface="+mn-cs"/>
            </a:endParaRPr>
          </a:p>
          <a:p>
            <a:pPr marL="1165225" marR="0" lvl="3" indent="-250825" algn="l" defTabSz="914400" rtl="0" eaLnBrk="1" fontAlgn="auto" latinLnBrk="0" hangingPunct="1">
              <a:lnSpc>
                <a:spcPct val="100000"/>
              </a:lnSpc>
              <a:spcBef>
                <a:spcPts val="0"/>
              </a:spcBef>
              <a:spcAft>
                <a:spcPts val="0"/>
              </a:spcAft>
              <a:buClr>
                <a:schemeClr val="accent2"/>
              </a:buClr>
              <a:buSzTx/>
              <a:buFont typeface="+mj-lt"/>
              <a:buAutoNum type="alphaUcParenR"/>
              <a:tabLst/>
              <a:defRPr/>
            </a:pP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一般事業主行動計画の策定</a:t>
            </a:r>
            <a:endParaRPr kumimoji="1" lang="en-US" altLang="ja-JP" b="0" i="0" u="none" strike="noStrike" kern="1200" cap="none" spc="0" normalizeH="0" baseline="0" noProof="0" dirty="0" smtClean="0">
              <a:ln>
                <a:noFill/>
              </a:ln>
              <a:solidFill>
                <a:schemeClr val="tx1"/>
              </a:solidFill>
              <a:effectLst/>
              <a:uLnTx/>
              <a:uFillTx/>
              <a:latin typeface="+mn-lt"/>
              <a:ea typeface="+mn-ea"/>
              <a:cs typeface="+mn-cs"/>
            </a:endParaRPr>
          </a:p>
          <a:p>
            <a:pPr marL="1165225" marR="0" lvl="3" indent="-250825" algn="l" defTabSz="914400" rtl="0" eaLnBrk="1" fontAlgn="auto" latinLnBrk="0" hangingPunct="1">
              <a:lnSpc>
                <a:spcPct val="100000"/>
              </a:lnSpc>
              <a:spcBef>
                <a:spcPts val="0"/>
              </a:spcBef>
              <a:spcAft>
                <a:spcPts val="0"/>
              </a:spcAft>
              <a:buClr>
                <a:schemeClr val="accent2"/>
              </a:buClr>
              <a:buSzTx/>
              <a:buFont typeface="+mj-lt"/>
              <a:buAutoNum type="alphaUcParenR"/>
              <a:tabLst/>
              <a:defRPr/>
            </a:pP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ワーク・ライフ・バランス推進についての組合方針の明確化と、労使協議を通じた行動計画の策定</a:t>
            </a:r>
            <a:endParaRPr kumimoji="1" lang="en-US" altLang="ja-JP"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63246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124744"/>
            <a:ext cx="8291264" cy="5616624"/>
          </a:xfrm>
        </p:spPr>
        <p:txBody>
          <a:bodyPr>
            <a:noAutofit/>
          </a:bodyPr>
          <a:lstStyle/>
          <a:p>
            <a:pPr marL="528638" indent="-328613">
              <a:spcBef>
                <a:spcPts val="0"/>
              </a:spcBef>
              <a:spcAft>
                <a:spcPts val="300"/>
              </a:spcAft>
              <a:buClr>
                <a:srgbClr val="7030A0"/>
              </a:buClr>
              <a:buSzPct val="100000"/>
              <a:buFont typeface="+mj-lt"/>
              <a:buAutoNum type="arabicPeriod"/>
            </a:pPr>
            <a:r>
              <a:rPr lang="ja-JP" altLang="en-US" sz="2000" b="1" dirty="0" smtClean="0">
                <a:solidFill>
                  <a:srgbClr val="7030A0"/>
                </a:solidFill>
              </a:rPr>
              <a:t>労働関係法令の順守</a:t>
            </a:r>
            <a:endParaRPr lang="en-US" altLang="ja-JP" sz="2000" b="1" dirty="0" smtClean="0">
              <a:solidFill>
                <a:srgbClr val="7030A0"/>
              </a:solidFill>
            </a:endParaRPr>
          </a:p>
          <a:p>
            <a:pPr marL="780669" lvl="2" indent="-342900">
              <a:spcBef>
                <a:spcPts val="0"/>
              </a:spcBef>
              <a:spcAft>
                <a:spcPts val="300"/>
              </a:spcAft>
              <a:buFont typeface="+mj-ea"/>
              <a:buAutoNum type="circleNumDbPlain"/>
            </a:pPr>
            <a:r>
              <a:rPr lang="ja-JP" altLang="en-US" sz="1600" dirty="0" smtClean="0"/>
              <a:t>正規、パート、有期契約、派遣、請負などすべての労働者に労働関係法改正の趣旨を踏まえた対応の徹底</a:t>
            </a:r>
            <a:endParaRPr lang="en-US" altLang="ja-JP" sz="1600" dirty="0" smtClean="0"/>
          </a:p>
          <a:p>
            <a:pPr marL="780669" lvl="2" indent="-342900">
              <a:spcBef>
                <a:spcPts val="0"/>
              </a:spcBef>
              <a:spcAft>
                <a:spcPts val="300"/>
              </a:spcAft>
              <a:buFont typeface="+mj-ea"/>
              <a:buAutoNum type="circleNumDbPlain"/>
            </a:pPr>
            <a:r>
              <a:rPr lang="ja-JP" altLang="en-US" sz="1600" dirty="0" smtClean="0"/>
              <a:t>障害者雇用促進法に定める法定雇用率引き上げ（</a:t>
            </a:r>
            <a:r>
              <a:rPr lang="en-US" altLang="ja-JP" sz="1600" dirty="0" smtClean="0"/>
              <a:t>1.8</a:t>
            </a:r>
            <a:r>
              <a:rPr lang="ja-JP" altLang="en-US" sz="1600" dirty="0" smtClean="0"/>
              <a:t>％から</a:t>
            </a:r>
            <a:r>
              <a:rPr lang="en-US" altLang="ja-JP" sz="1600" dirty="0" smtClean="0"/>
              <a:t>2</a:t>
            </a:r>
            <a:r>
              <a:rPr lang="ja-JP" altLang="en-US" sz="1600" dirty="0" smtClean="0"/>
              <a:t>％へ）への対応と、</a:t>
            </a:r>
            <a:r>
              <a:rPr lang="ja-JP" altLang="en-US" sz="1600" dirty="0" err="1" smtClean="0"/>
              <a:t>障がい</a:t>
            </a:r>
            <a:r>
              <a:rPr lang="ja-JP" altLang="en-US" sz="1600" dirty="0" smtClean="0"/>
              <a:t>者が働きやすい職場づくり</a:t>
            </a:r>
            <a:endParaRPr lang="en-US" altLang="ja-JP" sz="1600" dirty="0" smtClean="0"/>
          </a:p>
          <a:p>
            <a:pPr marL="528638" indent="-328613">
              <a:spcBef>
                <a:spcPts val="0"/>
              </a:spcBef>
              <a:spcAft>
                <a:spcPts val="300"/>
              </a:spcAft>
              <a:buClr>
                <a:srgbClr val="7030A0"/>
              </a:buClr>
              <a:buSzPct val="100000"/>
              <a:buFont typeface="+mj-lt"/>
              <a:buAutoNum type="arabicPeriod"/>
            </a:pPr>
            <a:r>
              <a:rPr lang="ja-JP" altLang="en-US" sz="2000" b="1" dirty="0">
                <a:solidFill>
                  <a:srgbClr val="7030A0"/>
                </a:solidFill>
              </a:rPr>
              <a:t>改正労働者</a:t>
            </a:r>
            <a:r>
              <a:rPr lang="ja-JP" altLang="en-US" sz="2000" b="1" dirty="0" smtClean="0">
                <a:solidFill>
                  <a:srgbClr val="7030A0"/>
                </a:solidFill>
              </a:rPr>
              <a:t>派遣法</a:t>
            </a:r>
            <a:endParaRPr lang="en-US" altLang="ja-JP" sz="2000" b="1" dirty="0" smtClean="0">
              <a:solidFill>
                <a:srgbClr val="7030A0"/>
              </a:solidFill>
            </a:endParaRPr>
          </a:p>
          <a:p>
            <a:pPr marL="780669" lvl="2" indent="-342900">
              <a:spcBef>
                <a:spcPts val="0"/>
              </a:spcBef>
              <a:spcAft>
                <a:spcPts val="300"/>
              </a:spcAft>
              <a:buFont typeface="+mj-ea"/>
              <a:buAutoNum type="circleNumDbPlain"/>
            </a:pPr>
            <a:r>
              <a:rPr lang="ja-JP" altLang="en-US" sz="1600" dirty="0"/>
              <a:t>法令順守</a:t>
            </a:r>
            <a:r>
              <a:rPr lang="ja-JP" altLang="en-US" sz="1600" dirty="0" smtClean="0"/>
              <a:t>の点検・周知、労働協約の整備</a:t>
            </a:r>
            <a:endParaRPr lang="en-US" altLang="ja-JP" sz="1600" dirty="0" smtClean="0"/>
          </a:p>
          <a:p>
            <a:pPr marL="528638" indent="-328613">
              <a:spcBef>
                <a:spcPts val="0"/>
              </a:spcBef>
              <a:spcAft>
                <a:spcPts val="300"/>
              </a:spcAft>
              <a:buClr>
                <a:srgbClr val="7030A0"/>
              </a:buClr>
              <a:buSzPct val="100000"/>
              <a:buFont typeface="+mj-lt"/>
              <a:buAutoNum type="arabicPeriod"/>
            </a:pPr>
            <a:r>
              <a:rPr lang="ja-JP" altLang="en-US" sz="2000" b="1" dirty="0" smtClean="0">
                <a:solidFill>
                  <a:srgbClr val="7030A0"/>
                </a:solidFill>
              </a:rPr>
              <a:t>改正</a:t>
            </a:r>
            <a:r>
              <a:rPr lang="ja-JP" altLang="en-US" sz="2000" b="1" dirty="0">
                <a:solidFill>
                  <a:srgbClr val="7030A0"/>
                </a:solidFill>
              </a:rPr>
              <a:t>高年齢</a:t>
            </a:r>
            <a:r>
              <a:rPr lang="ja-JP" altLang="en-US" sz="2000" b="1" dirty="0" smtClean="0">
                <a:solidFill>
                  <a:srgbClr val="7030A0"/>
                </a:solidFill>
              </a:rPr>
              <a:t>雇用者</a:t>
            </a:r>
            <a:r>
              <a:rPr lang="ja-JP" altLang="en-US" sz="2000" b="1" dirty="0">
                <a:solidFill>
                  <a:srgbClr val="7030A0"/>
                </a:solidFill>
              </a:rPr>
              <a:t>安</a:t>
            </a:r>
            <a:r>
              <a:rPr lang="ja-JP" altLang="en-US" sz="2000" b="1" dirty="0" smtClean="0">
                <a:solidFill>
                  <a:srgbClr val="7030A0"/>
                </a:solidFill>
              </a:rPr>
              <a:t>定法</a:t>
            </a:r>
            <a:endParaRPr lang="en-US" altLang="ja-JP" sz="2000" b="1" dirty="0" smtClean="0">
              <a:solidFill>
                <a:srgbClr val="7030A0"/>
              </a:solidFill>
            </a:endParaRPr>
          </a:p>
          <a:p>
            <a:pPr marL="780669" lvl="2" indent="-342900">
              <a:spcBef>
                <a:spcPts val="0"/>
              </a:spcBef>
              <a:spcAft>
                <a:spcPts val="300"/>
              </a:spcAft>
              <a:buFont typeface="+mj-ea"/>
              <a:buAutoNum type="circleNumDbPlain"/>
            </a:pPr>
            <a:r>
              <a:rPr lang="ja-JP" altLang="en-US" sz="1600" dirty="0"/>
              <a:t>希望者全員を対象と</a:t>
            </a:r>
            <a:r>
              <a:rPr lang="ja-JP" altLang="en-US" sz="1600" dirty="0" smtClean="0"/>
              <a:t>した</a:t>
            </a:r>
            <a:r>
              <a:rPr lang="en-US" altLang="ja-JP" sz="1600" dirty="0" smtClean="0"/>
              <a:t>65</a:t>
            </a:r>
            <a:r>
              <a:rPr lang="ja-JP" altLang="en-US" sz="1600" dirty="0" smtClean="0"/>
              <a:t>歳までを継続雇用とする労働協約の締結</a:t>
            </a:r>
            <a:endParaRPr lang="en-US" altLang="ja-JP" sz="1600" dirty="0" smtClean="0"/>
          </a:p>
          <a:p>
            <a:pPr marL="528638" indent="-328613">
              <a:spcBef>
                <a:spcPts val="0"/>
              </a:spcBef>
              <a:spcAft>
                <a:spcPts val="300"/>
              </a:spcAft>
              <a:buClr>
                <a:srgbClr val="7030A0"/>
              </a:buClr>
              <a:buSzPct val="100000"/>
              <a:buFont typeface="+mj-lt"/>
              <a:buAutoNum type="arabicPeriod"/>
            </a:pPr>
            <a:r>
              <a:rPr lang="ja-JP" altLang="en-US" sz="2000" b="1" dirty="0">
                <a:solidFill>
                  <a:srgbClr val="7030A0"/>
                </a:solidFill>
              </a:rPr>
              <a:t>改正労働</a:t>
            </a:r>
            <a:r>
              <a:rPr lang="ja-JP" altLang="en-US" sz="2000" b="1" dirty="0" smtClean="0">
                <a:solidFill>
                  <a:srgbClr val="7030A0"/>
                </a:solidFill>
              </a:rPr>
              <a:t>契約法</a:t>
            </a:r>
            <a:endParaRPr lang="en-US" altLang="ja-JP" sz="2000" b="1" dirty="0" smtClean="0">
              <a:solidFill>
                <a:srgbClr val="7030A0"/>
              </a:solidFill>
            </a:endParaRPr>
          </a:p>
          <a:p>
            <a:pPr marL="780669" lvl="2" indent="-342900">
              <a:spcBef>
                <a:spcPts val="0"/>
              </a:spcBef>
              <a:spcAft>
                <a:spcPts val="300"/>
              </a:spcAft>
              <a:buFont typeface="+mj-ea"/>
              <a:buAutoNum type="circleNumDbPlain"/>
            </a:pPr>
            <a:r>
              <a:rPr lang="ja-JP" altLang="en-US" sz="1600" dirty="0"/>
              <a:t>無期転換</a:t>
            </a:r>
            <a:r>
              <a:rPr lang="ja-JP" altLang="en-US" sz="1600" dirty="0" smtClean="0"/>
              <a:t>の促進、無期転換後の労働条件の対応、クーリング期間の悪用防止、労働条件の是正</a:t>
            </a:r>
            <a:endParaRPr lang="en-US" altLang="ja-JP" sz="1600" dirty="0" smtClean="0"/>
          </a:p>
          <a:p>
            <a:pPr marL="528638" indent="-328613">
              <a:spcBef>
                <a:spcPts val="0"/>
              </a:spcBef>
              <a:spcAft>
                <a:spcPts val="300"/>
              </a:spcAft>
              <a:buClr>
                <a:srgbClr val="7030A0"/>
              </a:buClr>
              <a:buSzPct val="100000"/>
              <a:buFont typeface="+mj-lt"/>
              <a:buAutoNum type="arabicPeriod"/>
            </a:pPr>
            <a:r>
              <a:rPr lang="ja-JP" altLang="en-US" sz="2000" b="1" dirty="0">
                <a:solidFill>
                  <a:srgbClr val="7030A0"/>
                </a:solidFill>
              </a:rPr>
              <a:t>快適な</a:t>
            </a:r>
            <a:r>
              <a:rPr lang="ja-JP" altLang="en-US" sz="2000" b="1" dirty="0" smtClean="0">
                <a:solidFill>
                  <a:srgbClr val="7030A0"/>
                </a:solidFill>
              </a:rPr>
              <a:t>職場づくり</a:t>
            </a:r>
            <a:endParaRPr lang="en-US" altLang="ja-JP" sz="2000" b="1" dirty="0" smtClean="0">
              <a:solidFill>
                <a:srgbClr val="7030A0"/>
              </a:solidFill>
            </a:endParaRPr>
          </a:p>
          <a:p>
            <a:pPr marL="780669" lvl="2" indent="-342900">
              <a:spcBef>
                <a:spcPts val="0"/>
              </a:spcBef>
              <a:spcAft>
                <a:spcPts val="300"/>
              </a:spcAft>
              <a:buFont typeface="+mj-ea"/>
              <a:buAutoNum type="circleNumDbPlain"/>
            </a:pPr>
            <a:r>
              <a:rPr lang="ja-JP" altLang="en-US" sz="1600" dirty="0"/>
              <a:t>労災リスクの低減</a:t>
            </a:r>
            <a:r>
              <a:rPr lang="ja-JP" altLang="en-US" sz="1600" dirty="0" smtClean="0"/>
              <a:t>と</a:t>
            </a:r>
            <a:r>
              <a:rPr lang="ja-JP" altLang="en-US" sz="1600" dirty="0"/>
              <a:t>快適</a:t>
            </a:r>
            <a:r>
              <a:rPr lang="ja-JP" altLang="en-US" sz="1600" dirty="0" smtClean="0"/>
              <a:t>職場づくりの推進</a:t>
            </a:r>
            <a:endParaRPr lang="en-US" altLang="ja-JP" sz="1600" dirty="0" smtClean="0"/>
          </a:p>
          <a:p>
            <a:pPr marL="780669" lvl="2" indent="-342900">
              <a:spcBef>
                <a:spcPts val="0"/>
              </a:spcBef>
              <a:spcAft>
                <a:spcPts val="300"/>
              </a:spcAft>
              <a:buFont typeface="+mj-ea"/>
              <a:buAutoNum type="circleNumDbPlain"/>
            </a:pPr>
            <a:r>
              <a:rPr lang="ja-JP" altLang="en-US" sz="1600" dirty="0"/>
              <a:t>労働安全</a:t>
            </a:r>
            <a:r>
              <a:rPr lang="ja-JP" altLang="en-US" sz="1600" dirty="0" smtClean="0"/>
              <a:t>衛生法</a:t>
            </a:r>
            <a:r>
              <a:rPr lang="ja-JP" altLang="en-US" sz="1600" dirty="0"/>
              <a:t>など</a:t>
            </a:r>
            <a:r>
              <a:rPr lang="ja-JP" altLang="en-US" sz="1600" dirty="0" smtClean="0"/>
              <a:t>の法令順守と安全配慮義務の履行</a:t>
            </a:r>
            <a:endParaRPr lang="en-US" altLang="ja-JP" sz="1600" dirty="0" smtClean="0"/>
          </a:p>
          <a:p>
            <a:pPr marL="780669" lvl="2" indent="-342900">
              <a:spcBef>
                <a:spcPts val="0"/>
              </a:spcBef>
              <a:spcAft>
                <a:spcPts val="300"/>
              </a:spcAft>
              <a:buFont typeface="+mj-ea"/>
              <a:buAutoNum type="circleNumDbPlain"/>
            </a:pPr>
            <a:r>
              <a:rPr lang="ja-JP" altLang="en-US" sz="1600" dirty="0" smtClean="0"/>
              <a:t>メンタルヘルス対策と受動喫煙防止対策の義務化に対する対応状況確認と改善</a:t>
            </a:r>
            <a:endParaRPr lang="en-US" altLang="ja-JP" sz="1600" dirty="0" smtClean="0"/>
          </a:p>
        </p:txBody>
      </p:sp>
      <p:sp>
        <p:nvSpPr>
          <p:cNvPr id="3" name="タイトル 2"/>
          <p:cNvSpPr>
            <a:spLocks noGrp="1"/>
          </p:cNvSpPr>
          <p:nvPr>
            <p:ph type="title"/>
          </p:nvPr>
        </p:nvSpPr>
        <p:spPr>
          <a:xfrm>
            <a:off x="-180528" y="188640"/>
            <a:ext cx="9505056" cy="562074"/>
          </a:xfrm>
          <a:ln w="19050">
            <a:solidFill>
              <a:schemeClr val="bg2">
                <a:lumMod val="50000"/>
              </a:schemeClr>
            </a:solidFill>
          </a:ln>
        </p:spPr>
        <p:txBody>
          <a:bodyPr>
            <a:normAutofit/>
          </a:bodyPr>
          <a:lstStyle/>
          <a:p>
            <a:pPr marL="354013"/>
            <a:r>
              <a:rPr lang="en-US" altLang="ja-JP" sz="2800" dirty="0" smtClean="0"/>
              <a:t>Ⅸ</a:t>
            </a:r>
            <a:r>
              <a:rPr lang="ja-JP" altLang="en-US" sz="2800" dirty="0" err="1" smtClean="0"/>
              <a:t>．</a:t>
            </a:r>
            <a:r>
              <a:rPr lang="ja-JP" altLang="en-US" sz="2800" dirty="0" smtClean="0"/>
              <a:t>ワークルールの取り組み</a:t>
            </a:r>
            <a:endParaRPr kumimoji="1" lang="ja-JP" altLang="en-US" sz="2800" dirty="0"/>
          </a:p>
        </p:txBody>
      </p:sp>
      <p:sp>
        <p:nvSpPr>
          <p:cNvPr id="8" name="タイトル 1"/>
          <p:cNvSpPr txBox="1">
            <a:spLocks/>
          </p:cNvSpPr>
          <p:nvPr/>
        </p:nvSpPr>
        <p:spPr>
          <a:xfrm>
            <a:off x="518864" y="764704"/>
            <a:ext cx="8229600" cy="36004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2000" b="1" dirty="0" smtClean="0">
                <a:solidFill>
                  <a:schemeClr val="accent2">
                    <a:lumMod val="75000"/>
                  </a:schemeClr>
                </a:solidFill>
                <a:latin typeface="ＭＳ Ｐゴシック" pitchFamily="50" charset="-128"/>
                <a:ea typeface="ＭＳ Ｐゴシック" pitchFamily="50" charset="-128"/>
                <a:cs typeface="+mj-cs"/>
              </a:rPr>
              <a:t>2013</a:t>
            </a:r>
            <a:r>
              <a:rPr lang="ja-JP" altLang="en-US" sz="2000" b="1" dirty="0" smtClean="0">
                <a:solidFill>
                  <a:schemeClr val="accent2">
                    <a:lumMod val="75000"/>
                  </a:schemeClr>
                </a:solidFill>
                <a:latin typeface="ＭＳ Ｐゴシック" pitchFamily="50" charset="-128"/>
                <a:ea typeface="ＭＳ Ｐゴシック" pitchFamily="50" charset="-128"/>
                <a:cs typeface="+mj-cs"/>
              </a:rPr>
              <a:t>年度　政策・制度実現の取り組みと一体的に取り組むもの</a:t>
            </a:r>
            <a:endParaRPr kumimoji="1" lang="ja-JP" altLang="en-US" sz="2000" b="1" i="0" u="none" strike="noStrike" kern="1200" cap="none" spc="0" normalizeH="0" baseline="0" noProof="0" dirty="0">
              <a:ln>
                <a:noFill/>
              </a:ln>
              <a:solidFill>
                <a:schemeClr val="accent2">
                  <a:lumMod val="75000"/>
                </a:schemeClr>
              </a:solidFill>
              <a:uLnTx/>
              <a:uFillTx/>
              <a:latin typeface="ＭＳ Ｐゴシック" pitchFamily="50" charset="-128"/>
              <a:ea typeface="ＭＳ Ｐゴシック" pitchFamily="50" charset="-128"/>
              <a:cs typeface="+mj-cs"/>
            </a:endParaRPr>
          </a:p>
        </p:txBody>
      </p:sp>
    </p:spTree>
    <p:extLst>
      <p:ext uri="{BB962C8B-B14F-4D97-AF65-F5344CB8AC3E}">
        <p14:creationId xmlns="" xmlns:p14="http://schemas.microsoft.com/office/powerpoint/2010/main" val="3094901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908720"/>
            <a:ext cx="8003232" cy="5544616"/>
          </a:xfrm>
        </p:spPr>
        <p:txBody>
          <a:bodyPr>
            <a:noAutofit/>
          </a:bodyPr>
          <a:lstStyle/>
          <a:p>
            <a:pPr>
              <a:spcBef>
                <a:spcPts val="0"/>
              </a:spcBef>
              <a:buBlip>
                <a:blip r:embed="rId2"/>
              </a:buBlip>
            </a:pPr>
            <a:r>
              <a:rPr lang="ja-JP" altLang="en-US" sz="2000" dirty="0"/>
              <a:t>世界経済は</a:t>
            </a:r>
            <a:r>
              <a:rPr lang="ja-JP" altLang="en-US" sz="2000" dirty="0" smtClean="0"/>
              <a:t>、</a:t>
            </a:r>
            <a:r>
              <a:rPr lang="ja-JP" altLang="en-US" sz="2000" b="1" dirty="0" smtClean="0">
                <a:solidFill>
                  <a:srgbClr val="FF0000"/>
                </a:solidFill>
              </a:rPr>
              <a:t>不透明感</a:t>
            </a:r>
            <a:endParaRPr lang="en-US" altLang="ja-JP" sz="2000" b="1" dirty="0" smtClean="0">
              <a:solidFill>
                <a:srgbClr val="FF0000"/>
              </a:solidFill>
            </a:endParaRPr>
          </a:p>
          <a:p>
            <a:pPr lvl="0">
              <a:spcBef>
                <a:spcPts val="0"/>
              </a:spcBef>
              <a:buNone/>
            </a:pPr>
            <a:r>
              <a:rPr lang="ja-JP" altLang="en-US" sz="2000" dirty="0" smtClean="0"/>
              <a:t>　　欧州</a:t>
            </a:r>
            <a:r>
              <a:rPr lang="ja-JP" altLang="en-US" sz="2000" dirty="0"/>
              <a:t>の債務問題の</a:t>
            </a:r>
            <a:r>
              <a:rPr lang="ja-JP" altLang="en-US" sz="2000" dirty="0" smtClean="0"/>
              <a:t>長期化、米国</a:t>
            </a:r>
            <a:r>
              <a:rPr lang="ja-JP" altLang="en-US" sz="2000" dirty="0"/>
              <a:t>の「財政</a:t>
            </a:r>
            <a:r>
              <a:rPr lang="ja-JP" altLang="en-US" sz="2000" dirty="0" smtClean="0"/>
              <a:t>の崖」問題、</a:t>
            </a:r>
            <a:endParaRPr lang="en-US" altLang="ja-JP" sz="2000" dirty="0" smtClean="0"/>
          </a:p>
          <a:p>
            <a:pPr marL="365125" lvl="0" indent="-255588">
              <a:spcBef>
                <a:spcPts val="0"/>
              </a:spcBef>
              <a:buNone/>
            </a:pPr>
            <a:r>
              <a:rPr lang="ja-JP" altLang="en-US" sz="2000" dirty="0" smtClean="0"/>
              <a:t>　　新興国</a:t>
            </a:r>
            <a:r>
              <a:rPr lang="ja-JP" altLang="en-US" sz="2000" dirty="0"/>
              <a:t>経済の</a:t>
            </a:r>
            <a:r>
              <a:rPr lang="ja-JP" altLang="en-US" sz="2000" dirty="0" smtClean="0"/>
              <a:t>減速、原材料</a:t>
            </a:r>
            <a:r>
              <a:rPr lang="ja-JP" altLang="en-US" sz="2000" dirty="0"/>
              <a:t>価格の</a:t>
            </a:r>
            <a:r>
              <a:rPr lang="ja-JP" altLang="en-US" sz="2000" dirty="0" smtClean="0"/>
              <a:t>高騰</a:t>
            </a:r>
            <a:endParaRPr lang="en-US" altLang="ja-JP" sz="2000" dirty="0" smtClean="0"/>
          </a:p>
          <a:p>
            <a:pPr lvl="0">
              <a:spcBef>
                <a:spcPts val="0"/>
              </a:spcBef>
              <a:buNone/>
            </a:pPr>
            <a:endParaRPr lang="en-US" altLang="ja-JP" sz="2000" dirty="0" smtClean="0"/>
          </a:p>
          <a:p>
            <a:pPr>
              <a:spcBef>
                <a:spcPts val="0"/>
              </a:spcBef>
              <a:buBlip>
                <a:blip r:embed="rId2"/>
              </a:buBlip>
            </a:pPr>
            <a:r>
              <a:rPr lang="ja-JP" altLang="en-US" sz="2000" dirty="0" smtClean="0"/>
              <a:t>日本</a:t>
            </a:r>
            <a:r>
              <a:rPr lang="ja-JP" altLang="en-US" sz="2000" dirty="0"/>
              <a:t>経済は</a:t>
            </a:r>
            <a:r>
              <a:rPr lang="ja-JP" altLang="en-US" sz="2000" dirty="0" smtClean="0"/>
              <a:t>、</a:t>
            </a:r>
            <a:r>
              <a:rPr lang="ja-JP" altLang="en-US" sz="2000" b="1" dirty="0" smtClean="0">
                <a:solidFill>
                  <a:srgbClr val="FF0000"/>
                </a:solidFill>
              </a:rPr>
              <a:t>予断を許さない</a:t>
            </a:r>
            <a:endParaRPr lang="en-US" altLang="ja-JP" sz="2000" b="1" dirty="0" smtClean="0">
              <a:solidFill>
                <a:srgbClr val="FF0000"/>
              </a:solidFill>
            </a:endParaRPr>
          </a:p>
          <a:p>
            <a:pPr marL="442913" lvl="0" indent="-333375">
              <a:spcBef>
                <a:spcPts val="0"/>
              </a:spcBef>
              <a:buNone/>
            </a:pPr>
            <a:r>
              <a:rPr lang="ja-JP" altLang="en-US" sz="2000" dirty="0" smtClean="0"/>
              <a:t>　　復興</a:t>
            </a:r>
            <a:r>
              <a:rPr lang="ja-JP" altLang="en-US" sz="2000" dirty="0"/>
              <a:t>需要を背景に回復</a:t>
            </a:r>
            <a:r>
              <a:rPr lang="ja-JP" altLang="en-US" sz="2000" dirty="0" smtClean="0"/>
              <a:t>傾向、個人</a:t>
            </a:r>
            <a:r>
              <a:rPr lang="ja-JP" altLang="en-US" sz="2000" dirty="0"/>
              <a:t>消費は穏やかに</a:t>
            </a:r>
            <a:r>
              <a:rPr lang="ja-JP" altLang="en-US" sz="2000" dirty="0" smtClean="0"/>
              <a:t>増加、企業</a:t>
            </a:r>
            <a:r>
              <a:rPr lang="ja-JP" altLang="en-US" sz="2000" dirty="0"/>
              <a:t>収益も</a:t>
            </a:r>
            <a:r>
              <a:rPr lang="en-US" altLang="ja-JP" sz="2000" dirty="0"/>
              <a:t>3</a:t>
            </a:r>
            <a:r>
              <a:rPr lang="ja-JP" altLang="en-US" sz="2000" dirty="0"/>
              <a:t>期連続で</a:t>
            </a:r>
            <a:r>
              <a:rPr lang="ja-JP" altLang="en-US" sz="2000" dirty="0" smtClean="0"/>
              <a:t>回復、円高</a:t>
            </a:r>
            <a:r>
              <a:rPr lang="ja-JP" altLang="en-US" sz="2000" dirty="0"/>
              <a:t>の進行、電力需要のひっ迫も</a:t>
            </a:r>
            <a:r>
              <a:rPr lang="ja-JP" altLang="en-US" sz="2000" dirty="0" smtClean="0"/>
              <a:t>相まって</a:t>
            </a:r>
            <a:endParaRPr lang="en-US" altLang="ja-JP" sz="2000" dirty="0" smtClean="0"/>
          </a:p>
          <a:p>
            <a:pPr lvl="0">
              <a:spcBef>
                <a:spcPts val="0"/>
              </a:spcBef>
              <a:buNone/>
            </a:pPr>
            <a:endParaRPr lang="en-US" altLang="ja-JP" sz="2000" dirty="0" smtClean="0"/>
          </a:p>
          <a:p>
            <a:pPr>
              <a:spcBef>
                <a:spcPts val="0"/>
              </a:spcBef>
              <a:buBlip>
                <a:blip r:embed="rId2"/>
              </a:buBlip>
            </a:pPr>
            <a:r>
              <a:rPr lang="ja-JP" altLang="en-US" sz="2000" dirty="0" smtClean="0"/>
              <a:t>雇用と生活は、</a:t>
            </a:r>
            <a:r>
              <a:rPr lang="ja-JP" altLang="en-US" sz="2000" b="1" dirty="0" smtClean="0">
                <a:solidFill>
                  <a:srgbClr val="FF0000"/>
                </a:solidFill>
              </a:rPr>
              <a:t>依然として厳しい状況</a:t>
            </a:r>
            <a:endParaRPr lang="en-US" altLang="ja-JP" sz="2000" b="1" dirty="0" smtClean="0">
              <a:solidFill>
                <a:srgbClr val="FF0000"/>
              </a:solidFill>
            </a:endParaRPr>
          </a:p>
          <a:p>
            <a:pPr>
              <a:spcBef>
                <a:spcPts val="0"/>
              </a:spcBef>
              <a:buNone/>
            </a:pPr>
            <a:r>
              <a:rPr lang="ja-JP" altLang="en-US" sz="2000" b="1" dirty="0" smtClean="0">
                <a:solidFill>
                  <a:srgbClr val="FF0000"/>
                </a:solidFill>
              </a:rPr>
              <a:t>　　</a:t>
            </a:r>
            <a:r>
              <a:rPr lang="ja-JP" altLang="en-US" sz="2000" dirty="0" smtClean="0"/>
              <a:t>失業率</a:t>
            </a:r>
            <a:r>
              <a:rPr lang="en-US" altLang="ja-JP" sz="2000" dirty="0" smtClean="0"/>
              <a:t>4.2</a:t>
            </a:r>
            <a:r>
              <a:rPr lang="ja-JP" altLang="en-US" sz="2000" dirty="0" smtClean="0"/>
              <a:t>％（</a:t>
            </a:r>
            <a:r>
              <a:rPr lang="en-US" altLang="ja-JP" sz="2000" dirty="0" smtClean="0"/>
              <a:t>2012</a:t>
            </a:r>
            <a:r>
              <a:rPr lang="ja-JP" altLang="en-US" sz="2000" dirty="0" smtClean="0"/>
              <a:t>年</a:t>
            </a:r>
            <a:r>
              <a:rPr lang="en-US" altLang="ja-JP" sz="2000" dirty="0" smtClean="0"/>
              <a:t>9</a:t>
            </a:r>
            <a:r>
              <a:rPr lang="ja-JP" altLang="en-US" sz="2000" dirty="0" smtClean="0"/>
              <a:t>月）　　特に</a:t>
            </a:r>
            <a:r>
              <a:rPr lang="en-US" altLang="ja-JP" sz="2000" dirty="0" smtClean="0"/>
              <a:t>24</a:t>
            </a:r>
            <a:r>
              <a:rPr lang="ja-JP" altLang="en-US" sz="2000" dirty="0" smtClean="0"/>
              <a:t>歳以下の完全失業率は</a:t>
            </a:r>
            <a:r>
              <a:rPr lang="en-US" altLang="ja-JP" sz="2000" dirty="0" smtClean="0"/>
              <a:t>6.9</a:t>
            </a:r>
            <a:r>
              <a:rPr lang="ja-JP" altLang="en-US" sz="2000" dirty="0" smtClean="0"/>
              <a:t>％</a:t>
            </a:r>
            <a:endParaRPr lang="en-US" altLang="ja-JP" sz="2000" dirty="0" smtClean="0"/>
          </a:p>
          <a:p>
            <a:pPr lvl="0">
              <a:spcBef>
                <a:spcPts val="0"/>
              </a:spcBef>
              <a:buNone/>
            </a:pPr>
            <a:r>
              <a:rPr lang="ja-JP" altLang="en-US" sz="2000" dirty="0" smtClean="0"/>
              <a:t>　　生活保護世帯・受給者</a:t>
            </a:r>
            <a:r>
              <a:rPr lang="en-US" altLang="ja-JP" sz="2000" dirty="0" smtClean="0"/>
              <a:t>〔153</a:t>
            </a:r>
            <a:r>
              <a:rPr lang="ja-JP" altLang="en-US" sz="2000" dirty="0" smtClean="0"/>
              <a:t>万世帯、</a:t>
            </a:r>
            <a:r>
              <a:rPr lang="en-US" altLang="ja-JP" sz="2000" dirty="0" smtClean="0"/>
              <a:t>211</a:t>
            </a:r>
            <a:r>
              <a:rPr lang="ja-JP" altLang="en-US" sz="2000" dirty="0" smtClean="0"/>
              <a:t>万人（</a:t>
            </a:r>
            <a:r>
              <a:rPr lang="en-US" altLang="ja-JP" sz="2000" dirty="0" smtClean="0"/>
              <a:t>2012</a:t>
            </a:r>
            <a:r>
              <a:rPr lang="ja-JP" altLang="en-US" sz="2000" dirty="0" smtClean="0"/>
              <a:t>年</a:t>
            </a:r>
            <a:r>
              <a:rPr lang="en-US" altLang="ja-JP" sz="2000" dirty="0" smtClean="0"/>
              <a:t>3</a:t>
            </a:r>
            <a:r>
              <a:rPr lang="ja-JP" altLang="en-US" sz="2000" dirty="0" smtClean="0"/>
              <a:t>月）</a:t>
            </a:r>
            <a:endParaRPr lang="en-US" altLang="ja-JP" sz="2000" dirty="0" smtClean="0"/>
          </a:p>
          <a:p>
            <a:pPr lvl="0">
              <a:spcBef>
                <a:spcPts val="0"/>
              </a:spcBef>
              <a:buNone/>
            </a:pPr>
            <a:r>
              <a:rPr lang="ja-JP" altLang="en-US" sz="2000" dirty="0" smtClean="0"/>
              <a:t>　　非正規労働者率</a:t>
            </a:r>
            <a:r>
              <a:rPr lang="en-US" altLang="ja-JP" sz="2000" dirty="0" smtClean="0"/>
              <a:t>〔35.1%</a:t>
            </a:r>
            <a:r>
              <a:rPr lang="ja-JP" altLang="en-US" sz="2000" dirty="0" smtClean="0"/>
              <a:t>（</a:t>
            </a:r>
            <a:r>
              <a:rPr lang="en-US" altLang="ja-JP" sz="2000" dirty="0" smtClean="0"/>
              <a:t>2011</a:t>
            </a:r>
            <a:r>
              <a:rPr lang="ja-JP" altLang="en-US" sz="2000" dirty="0" smtClean="0"/>
              <a:t>年）</a:t>
            </a:r>
            <a:r>
              <a:rPr lang="en-US" altLang="ja-JP" sz="2000" dirty="0" smtClean="0"/>
              <a:t>〕</a:t>
            </a:r>
            <a:r>
              <a:rPr lang="ja-JP" altLang="en-US" sz="2000" dirty="0" smtClean="0"/>
              <a:t>　　過去最高</a:t>
            </a:r>
            <a:endParaRPr lang="en-US" altLang="ja-JP" sz="2000" dirty="0" smtClean="0"/>
          </a:p>
          <a:p>
            <a:pPr lvl="0">
              <a:spcBef>
                <a:spcPts val="0"/>
              </a:spcBef>
              <a:buNone/>
            </a:pPr>
            <a:r>
              <a:rPr lang="ja-JP" altLang="en-US" sz="2000" dirty="0" smtClean="0"/>
              <a:t>　　世帯当たりの平均所得は</a:t>
            </a:r>
            <a:r>
              <a:rPr lang="en-US" altLang="ja-JP" sz="2000" dirty="0" smtClean="0"/>
              <a:t>538</a:t>
            </a:r>
            <a:r>
              <a:rPr lang="ja-JP" altLang="en-US" sz="2000" dirty="0" smtClean="0"/>
              <a:t>万円</a:t>
            </a:r>
            <a:r>
              <a:rPr lang="en-US" altLang="ja-JP" sz="2000" dirty="0" smtClean="0"/>
              <a:t>〔94</a:t>
            </a:r>
            <a:r>
              <a:rPr lang="ja-JP" altLang="en-US" sz="2000" dirty="0" smtClean="0"/>
              <a:t>年比</a:t>
            </a:r>
            <a:r>
              <a:rPr lang="en-US" altLang="ja-JP" sz="2000" dirty="0" smtClean="0"/>
              <a:t>126</a:t>
            </a:r>
            <a:r>
              <a:rPr lang="ja-JP" altLang="en-US" sz="2000" dirty="0" smtClean="0"/>
              <a:t>万円（</a:t>
            </a:r>
            <a:r>
              <a:rPr lang="en-US" altLang="ja-JP" sz="2000" dirty="0" smtClean="0"/>
              <a:t>19</a:t>
            </a:r>
            <a:r>
              <a:rPr lang="ja-JP" altLang="en-US" sz="2000" dirty="0" smtClean="0"/>
              <a:t>％）減少</a:t>
            </a:r>
            <a:r>
              <a:rPr lang="en-US" altLang="ja-JP" sz="2000" dirty="0" smtClean="0"/>
              <a:t>〕</a:t>
            </a:r>
          </a:p>
          <a:p>
            <a:pPr lvl="0" algn="ctr">
              <a:spcBef>
                <a:spcPts val="0"/>
              </a:spcBef>
              <a:buNone/>
            </a:pPr>
            <a:r>
              <a:rPr lang="ja-JP" altLang="en-US" sz="2000" b="1" dirty="0" smtClean="0">
                <a:solidFill>
                  <a:srgbClr val="FF0000"/>
                </a:solidFill>
              </a:rPr>
              <a:t>所得の低迷や格差拡大に歯止めがかかっていない</a:t>
            </a:r>
            <a:endParaRPr lang="en-US" altLang="ja-JP" sz="2000" b="1" dirty="0" smtClean="0">
              <a:solidFill>
                <a:srgbClr val="FF0000"/>
              </a:solidFill>
            </a:endParaRPr>
          </a:p>
          <a:p>
            <a:pPr lvl="0" algn="ctr">
              <a:spcBef>
                <a:spcPts val="0"/>
              </a:spcBef>
              <a:buNone/>
            </a:pPr>
            <a:endParaRPr lang="en-US" altLang="ja-JP" sz="2000" b="1" dirty="0" smtClean="0">
              <a:solidFill>
                <a:srgbClr val="FF0000"/>
              </a:solidFill>
            </a:endParaRPr>
          </a:p>
          <a:p>
            <a:pPr marL="365125" indent="-255588">
              <a:spcBef>
                <a:spcPts val="0"/>
              </a:spcBef>
              <a:buBlip>
                <a:blip r:embed="rId2"/>
              </a:buBlip>
            </a:pPr>
            <a:r>
              <a:rPr lang="ja-JP" altLang="en-US" sz="2000" dirty="0" smtClean="0"/>
              <a:t>労働</a:t>
            </a:r>
            <a:r>
              <a:rPr lang="ja-JP" altLang="en-US" sz="2000" dirty="0"/>
              <a:t>時間</a:t>
            </a:r>
            <a:r>
              <a:rPr lang="ja-JP" altLang="en-US" sz="2000" dirty="0" smtClean="0"/>
              <a:t>は、</a:t>
            </a:r>
            <a:r>
              <a:rPr lang="en-US" altLang="ja-JP" sz="2000" dirty="0" smtClean="0"/>
              <a:t>2000</a:t>
            </a:r>
            <a:r>
              <a:rPr lang="ja-JP" altLang="en-US" sz="2000" dirty="0" smtClean="0"/>
              <a:t>時間超</a:t>
            </a:r>
            <a:endParaRPr lang="en-US" altLang="ja-JP" sz="2000" b="1" dirty="0">
              <a:solidFill>
                <a:srgbClr val="FF0000"/>
              </a:solidFill>
            </a:endParaRPr>
          </a:p>
        </p:txBody>
      </p:sp>
      <p:sp>
        <p:nvSpPr>
          <p:cNvPr id="3" name="タイトル 2"/>
          <p:cNvSpPr>
            <a:spLocks noGrp="1"/>
          </p:cNvSpPr>
          <p:nvPr>
            <p:ph type="title"/>
          </p:nvPr>
        </p:nvSpPr>
        <p:spPr>
          <a:xfrm>
            <a:off x="-180528" y="274638"/>
            <a:ext cx="9505056" cy="634082"/>
          </a:xfrm>
          <a:ln w="19050">
            <a:solidFill>
              <a:schemeClr val="bg2">
                <a:lumMod val="50000"/>
              </a:schemeClr>
            </a:solidFill>
          </a:ln>
        </p:spPr>
        <p:txBody>
          <a:bodyPr>
            <a:noAutofit/>
          </a:bodyPr>
          <a:lstStyle/>
          <a:p>
            <a:pPr marL="354013"/>
            <a:r>
              <a:rPr lang="en-US" altLang="ja-JP" sz="3200" dirty="0" smtClean="0"/>
              <a:t>Ⅰ</a:t>
            </a:r>
            <a:r>
              <a:rPr lang="ja-JP" altLang="en-US" sz="3200" dirty="0" err="1" smtClean="0"/>
              <a:t>．</a:t>
            </a:r>
            <a:r>
              <a:rPr kumimoji="1" lang="ja-JP" altLang="en-US" sz="3200" dirty="0" smtClean="0"/>
              <a:t>取り巻く情勢</a:t>
            </a:r>
            <a:endParaRPr kumimoji="1" lang="ja-JP" altLang="en-US" sz="3200" dirty="0"/>
          </a:p>
        </p:txBody>
      </p:sp>
      <p:pic>
        <p:nvPicPr>
          <p:cNvPr id="1026" name="Picture 2" descr="C:\Users\sonezaki yosiharu\AppData\Local\Microsoft\Windows\Temporary Internet Files\Content.IE5\X0E1DDN8\MC900432634[1].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76256" y="692696"/>
            <a:ext cx="1714500" cy="1714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C:\Users\sonezaki yosiharu\AppData\Local\Microsoft\Windows\Temporary Internet Files\Content.IE5\X0E1DDN8\MC900056634[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98629" y="5326081"/>
            <a:ext cx="1014411" cy="1487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70746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052736"/>
            <a:ext cx="8435280" cy="1296144"/>
          </a:xfrm>
        </p:spPr>
        <p:style>
          <a:lnRef idx="1">
            <a:schemeClr val="accent1"/>
          </a:lnRef>
          <a:fillRef idx="2">
            <a:schemeClr val="accent1"/>
          </a:fillRef>
          <a:effectRef idx="1">
            <a:schemeClr val="accent1"/>
          </a:effectRef>
          <a:fontRef idx="minor">
            <a:schemeClr val="dk1"/>
          </a:fontRef>
        </p:style>
        <p:txBody>
          <a:bodyPr>
            <a:noAutofit/>
          </a:bodyPr>
          <a:lstStyle/>
          <a:p>
            <a:pPr marL="109728" lvl="0" indent="0">
              <a:buNone/>
            </a:pPr>
            <a:r>
              <a:rPr lang="ja-JP" altLang="en-US" sz="2400" b="1" dirty="0" smtClean="0">
                <a:solidFill>
                  <a:srgbClr val="7030A0"/>
                </a:solidFill>
              </a:rPr>
              <a:t>   基本的な考え方</a:t>
            </a:r>
            <a:endParaRPr lang="en-US" altLang="ja-JP" sz="2400" b="1" dirty="0" smtClean="0">
              <a:solidFill>
                <a:srgbClr val="7030A0"/>
              </a:solidFill>
            </a:endParaRPr>
          </a:p>
          <a:p>
            <a:pPr marL="109728" lvl="0" indent="0" algn="ctr">
              <a:buNone/>
            </a:pPr>
            <a:r>
              <a:rPr lang="ja-JP" altLang="en-US" sz="2400" b="1" dirty="0" smtClean="0"/>
              <a:t>「</a:t>
            </a:r>
            <a:r>
              <a:rPr lang="en-US" altLang="ja-JP" sz="2400" b="1" dirty="0" smtClean="0"/>
              <a:t>『</a:t>
            </a:r>
            <a:r>
              <a:rPr lang="ja-JP" altLang="en-US" sz="2400" b="1" dirty="0" smtClean="0"/>
              <a:t>傷んだ</a:t>
            </a:r>
            <a:r>
              <a:rPr lang="ja-JP" altLang="en-US" sz="2400" b="1" dirty="0"/>
              <a:t>雇用・労働</a:t>
            </a:r>
            <a:r>
              <a:rPr lang="ja-JP" altLang="en-US" sz="2400" b="1" dirty="0" smtClean="0"/>
              <a:t>条件</a:t>
            </a:r>
            <a:r>
              <a:rPr lang="en-US" altLang="ja-JP" sz="2400" b="1" dirty="0" smtClean="0"/>
              <a:t>』</a:t>
            </a:r>
            <a:r>
              <a:rPr lang="ja-JP" altLang="en-US" sz="2400" b="1" dirty="0" smtClean="0"/>
              <a:t>の復元と</a:t>
            </a:r>
            <a:r>
              <a:rPr lang="ja-JP" altLang="en-US" sz="2400" b="1" dirty="0" smtClean="0">
                <a:solidFill>
                  <a:srgbClr val="FF0000"/>
                </a:solidFill>
              </a:rPr>
              <a:t>すべての働く者</a:t>
            </a:r>
            <a:r>
              <a:rPr lang="ja-JP" altLang="en-US" sz="2400" b="1" dirty="0" smtClean="0"/>
              <a:t>の</a:t>
            </a:r>
            <a:endParaRPr lang="en-US" altLang="ja-JP" sz="2400" b="1" dirty="0" smtClean="0"/>
          </a:p>
          <a:p>
            <a:pPr marL="109728" lvl="0" indent="0" algn="ctr">
              <a:buNone/>
            </a:pPr>
            <a:r>
              <a:rPr lang="ja-JP" altLang="en-US" sz="2400" b="1" dirty="0" smtClean="0"/>
              <a:t>ディーセント・ワーク実現」に向けた取り組み</a:t>
            </a:r>
            <a:endParaRPr lang="ja-JP" altLang="en-US" sz="2400" b="1" dirty="0"/>
          </a:p>
        </p:txBody>
      </p:sp>
      <p:sp>
        <p:nvSpPr>
          <p:cNvPr id="3" name="タイトル 2"/>
          <p:cNvSpPr>
            <a:spLocks noGrp="1"/>
          </p:cNvSpPr>
          <p:nvPr>
            <p:ph type="title"/>
          </p:nvPr>
        </p:nvSpPr>
        <p:spPr>
          <a:xfrm>
            <a:off x="-180528" y="274638"/>
            <a:ext cx="9433048" cy="634082"/>
          </a:xfrm>
          <a:noFill/>
          <a:ln w="19050">
            <a:solidFill>
              <a:schemeClr val="bg2">
                <a:lumMod val="50000"/>
              </a:schemeClr>
            </a:solidFill>
          </a:ln>
        </p:spPr>
        <p:txBody>
          <a:bodyPr>
            <a:normAutofit/>
          </a:bodyPr>
          <a:lstStyle/>
          <a:p>
            <a:pPr marL="354013"/>
            <a:r>
              <a:rPr lang="en-US" altLang="ja-JP" sz="3200" dirty="0" smtClean="0">
                <a:solidFill>
                  <a:schemeClr val="tx1"/>
                </a:solidFill>
                <a:effectLst>
                  <a:outerShdw blurRad="38100" dist="38100" dir="2700000" algn="tl">
                    <a:srgbClr val="000000">
                      <a:alpha val="43137"/>
                    </a:srgbClr>
                  </a:outerShdw>
                </a:effectLst>
                <a:latin typeface="+mn-ea"/>
                <a:ea typeface="+mn-ea"/>
              </a:rPr>
              <a:t>Ⅱ</a:t>
            </a:r>
            <a:r>
              <a:rPr lang="ja-JP" altLang="en-US" sz="3200" dirty="0" err="1" smtClean="0">
                <a:solidFill>
                  <a:schemeClr val="tx1"/>
                </a:solidFill>
                <a:effectLst>
                  <a:outerShdw blurRad="38100" dist="38100" dir="2700000" algn="tl">
                    <a:srgbClr val="000000">
                      <a:alpha val="43137"/>
                    </a:srgbClr>
                  </a:outerShdw>
                </a:effectLst>
                <a:latin typeface="+mn-ea"/>
                <a:ea typeface="+mn-ea"/>
              </a:rPr>
              <a:t>．</a:t>
            </a:r>
            <a:r>
              <a:rPr lang="en-US" altLang="ja-JP" sz="3200" dirty="0" smtClean="0">
                <a:solidFill>
                  <a:schemeClr val="tx1"/>
                </a:solidFill>
                <a:effectLst>
                  <a:outerShdw blurRad="38100" dist="38100" dir="2700000" algn="tl">
                    <a:srgbClr val="000000">
                      <a:alpha val="43137"/>
                    </a:srgbClr>
                  </a:outerShdw>
                </a:effectLst>
                <a:latin typeface="+mn-ea"/>
                <a:ea typeface="+mn-ea"/>
              </a:rPr>
              <a:t>2013</a:t>
            </a:r>
            <a:r>
              <a:rPr lang="ja-JP" altLang="en-US" sz="3200" dirty="0">
                <a:solidFill>
                  <a:schemeClr val="tx1"/>
                </a:solidFill>
                <a:effectLst>
                  <a:outerShdw blurRad="38100" dist="38100" dir="2700000" algn="tl">
                    <a:srgbClr val="000000">
                      <a:alpha val="43137"/>
                    </a:srgbClr>
                  </a:outerShdw>
                </a:effectLst>
                <a:latin typeface="+mn-ea"/>
                <a:ea typeface="+mn-ea"/>
              </a:rPr>
              <a:t>春季生活闘争方針（概要）</a:t>
            </a:r>
            <a:endParaRPr kumimoji="1" lang="ja-JP" altLang="en-US" sz="3200" dirty="0">
              <a:solidFill>
                <a:schemeClr val="tx1"/>
              </a:solidFill>
              <a:effectLst>
                <a:outerShdw blurRad="38100" dist="38100" dir="2700000" algn="tl">
                  <a:srgbClr val="000000">
                    <a:alpha val="43137"/>
                  </a:srgbClr>
                </a:outerShdw>
              </a:effectLst>
              <a:latin typeface="+mn-ea"/>
              <a:ea typeface="+mn-ea"/>
            </a:endParaRPr>
          </a:p>
        </p:txBody>
      </p:sp>
      <p:sp>
        <p:nvSpPr>
          <p:cNvPr id="8" name="テキスト ボックス 7"/>
          <p:cNvSpPr txBox="1"/>
          <p:nvPr/>
        </p:nvSpPr>
        <p:spPr>
          <a:xfrm>
            <a:off x="251520" y="2477502"/>
            <a:ext cx="8604448" cy="3831818"/>
          </a:xfrm>
          <a:prstGeom prst="rect">
            <a:avLst/>
          </a:prstGeom>
          <a:noFill/>
        </p:spPr>
        <p:txBody>
          <a:bodyPr wrap="square" rtlCol="0">
            <a:spAutoFit/>
          </a:bodyPr>
          <a:lstStyle/>
          <a:p>
            <a:pPr marL="446088" lvl="0" indent="-263525" defTabSz="889000">
              <a:lnSpc>
                <a:spcPct val="90000"/>
              </a:lnSpc>
              <a:spcBef>
                <a:spcPct val="0"/>
              </a:spcBef>
              <a:spcAft>
                <a:spcPct val="35000"/>
              </a:spcAft>
              <a:buBlip>
                <a:blip r:embed="rId2"/>
              </a:buBlip>
            </a:pPr>
            <a:r>
              <a:rPr lang="ja-JP" altLang="en-US" sz="2000" dirty="0" smtClean="0">
                <a:latin typeface="ＭＳ ゴシック" pitchFamily="49" charset="-128"/>
                <a:ea typeface="ＭＳ ゴシック" pitchFamily="49" charset="-128"/>
              </a:rPr>
              <a:t>最低賃金</a:t>
            </a:r>
            <a:r>
              <a:rPr lang="ja-JP" altLang="en-US" sz="2000" dirty="0">
                <a:latin typeface="ＭＳ ゴシック" pitchFamily="49" charset="-128"/>
                <a:ea typeface="ＭＳ ゴシック" pitchFamily="49" charset="-128"/>
              </a:rPr>
              <a:t>の</a:t>
            </a:r>
            <a:r>
              <a:rPr lang="ja-JP" altLang="en-US" sz="2000" dirty="0" smtClean="0">
                <a:latin typeface="ＭＳ ゴシック" pitchFamily="49" charset="-128"/>
                <a:ea typeface="ＭＳ ゴシック" pitchFamily="49" charset="-128"/>
              </a:rPr>
              <a:t>引き上げ</a:t>
            </a:r>
            <a:endParaRPr lang="en-US" altLang="ja-JP" sz="2000" dirty="0" smtClean="0">
              <a:latin typeface="ＭＳ ゴシック" pitchFamily="49" charset="-128"/>
              <a:ea typeface="ＭＳ ゴシック" pitchFamily="49" charset="-128"/>
            </a:endParaRPr>
          </a:p>
          <a:p>
            <a:pPr marL="446088" lvl="0" indent="-263525" defTabSz="889000">
              <a:lnSpc>
                <a:spcPct val="90000"/>
              </a:lnSpc>
              <a:spcBef>
                <a:spcPct val="0"/>
              </a:spcBef>
              <a:spcAft>
                <a:spcPct val="35000"/>
              </a:spcAft>
              <a:buBlip>
                <a:blip r:embed="rId2"/>
              </a:buBlip>
            </a:pPr>
            <a:r>
              <a:rPr lang="ja-JP" altLang="en-US" sz="2000" dirty="0" smtClean="0">
                <a:latin typeface="ＭＳ ゴシック" pitchFamily="49" charset="-128"/>
                <a:ea typeface="ＭＳ ゴシック" pitchFamily="49" charset="-128"/>
              </a:rPr>
              <a:t>ディーセント</a:t>
            </a:r>
            <a:r>
              <a:rPr lang="ja-JP" altLang="en-US" sz="2000" dirty="0">
                <a:latin typeface="ＭＳ ゴシック" pitchFamily="49" charset="-128"/>
                <a:ea typeface="ＭＳ ゴシック" pitchFamily="49" charset="-128"/>
              </a:rPr>
              <a:t>・ワーク（働きがいのある人間らしい仕事）の</a:t>
            </a:r>
            <a:r>
              <a:rPr lang="ja-JP" altLang="en-US" sz="2000" dirty="0" smtClean="0">
                <a:latin typeface="ＭＳ ゴシック" pitchFamily="49" charset="-128"/>
                <a:ea typeface="ＭＳ ゴシック" pitchFamily="49" charset="-128"/>
              </a:rPr>
              <a:t>実現</a:t>
            </a:r>
            <a:endParaRPr lang="en-US" altLang="ja-JP" sz="2000" dirty="0" smtClean="0">
              <a:latin typeface="ＭＳ ゴシック" pitchFamily="49" charset="-128"/>
              <a:ea typeface="ＭＳ ゴシック" pitchFamily="49" charset="-128"/>
            </a:endParaRPr>
          </a:p>
          <a:p>
            <a:pPr marL="811213" lvl="1" indent="-250825" defTabSz="889000">
              <a:lnSpc>
                <a:spcPct val="90000"/>
              </a:lnSpc>
              <a:spcBef>
                <a:spcPct val="0"/>
              </a:spcBef>
              <a:spcAft>
                <a:spcPct val="35000"/>
              </a:spcAft>
              <a:buSzPct val="68000"/>
              <a:buBlip>
                <a:blip r:embed="rId2"/>
              </a:buBlip>
            </a:pPr>
            <a:r>
              <a:rPr lang="ja-JP" altLang="en-US" sz="2000" b="1" dirty="0" smtClean="0">
                <a:solidFill>
                  <a:srgbClr val="FF0000"/>
                </a:solidFill>
                <a:latin typeface="ＭＳ ゴシック" pitchFamily="49" charset="-128"/>
                <a:ea typeface="ＭＳ ゴシック" pitchFamily="49" charset="-128"/>
              </a:rPr>
              <a:t>パート</a:t>
            </a:r>
            <a:r>
              <a:rPr lang="ja-JP" altLang="en-US" sz="2000" b="1" dirty="0">
                <a:solidFill>
                  <a:srgbClr val="FF0000"/>
                </a:solidFill>
                <a:latin typeface="ＭＳ ゴシック" pitchFamily="49" charset="-128"/>
                <a:ea typeface="ＭＳ ゴシック" pitchFamily="49" charset="-128"/>
              </a:rPr>
              <a:t>・非正規労働者の均等・均衡処遇の</a:t>
            </a:r>
            <a:r>
              <a:rPr lang="ja-JP" altLang="en-US" sz="2000" b="1" dirty="0" smtClean="0">
                <a:solidFill>
                  <a:srgbClr val="FF0000"/>
                </a:solidFill>
                <a:latin typeface="ＭＳ ゴシック" pitchFamily="49" charset="-128"/>
                <a:ea typeface="ＭＳ ゴシック" pitchFamily="49" charset="-128"/>
              </a:rPr>
              <a:t>実現</a:t>
            </a:r>
            <a:endParaRPr lang="en-US" altLang="ja-JP" sz="2000" b="1" dirty="0" smtClean="0">
              <a:solidFill>
                <a:srgbClr val="FF0000"/>
              </a:solidFill>
              <a:latin typeface="ＭＳ ゴシック" pitchFamily="49" charset="-128"/>
              <a:ea typeface="ＭＳ ゴシック" pitchFamily="49" charset="-128"/>
            </a:endParaRPr>
          </a:p>
          <a:p>
            <a:pPr marL="811213" lvl="1" indent="-250825" defTabSz="889000">
              <a:lnSpc>
                <a:spcPct val="90000"/>
              </a:lnSpc>
              <a:spcBef>
                <a:spcPct val="0"/>
              </a:spcBef>
              <a:spcAft>
                <a:spcPct val="35000"/>
              </a:spcAft>
              <a:buSzPct val="68000"/>
              <a:buBlip>
                <a:blip r:embed="rId2"/>
              </a:buBlip>
            </a:pPr>
            <a:r>
              <a:rPr lang="ja-JP" altLang="en-US" sz="2000" dirty="0" smtClean="0">
                <a:latin typeface="ＭＳ ゴシック" pitchFamily="49" charset="-128"/>
                <a:ea typeface="ＭＳ ゴシック" pitchFamily="49" charset="-128"/>
              </a:rPr>
              <a:t>就業率</a:t>
            </a:r>
            <a:r>
              <a:rPr lang="ja-JP" altLang="en-US" sz="2000" dirty="0">
                <a:latin typeface="ＭＳ ゴシック" pitchFamily="49" charset="-128"/>
                <a:ea typeface="ＭＳ ゴシック" pitchFamily="49" charset="-128"/>
              </a:rPr>
              <a:t>向上につながる職業訓練・就労支援の</a:t>
            </a:r>
            <a:r>
              <a:rPr lang="ja-JP" altLang="en-US" sz="2000" dirty="0" smtClean="0">
                <a:latin typeface="ＭＳ ゴシック" pitchFamily="49" charset="-128"/>
                <a:ea typeface="ＭＳ ゴシック" pitchFamily="49" charset="-128"/>
              </a:rPr>
              <a:t>実現</a:t>
            </a:r>
            <a:endParaRPr lang="en-US" altLang="ja-JP" sz="2000" dirty="0" smtClean="0">
              <a:latin typeface="ＭＳ ゴシック" pitchFamily="49" charset="-128"/>
              <a:ea typeface="ＭＳ ゴシック" pitchFamily="49" charset="-128"/>
            </a:endParaRPr>
          </a:p>
          <a:p>
            <a:pPr marL="811213" lvl="1" indent="-250825" defTabSz="889000">
              <a:lnSpc>
                <a:spcPct val="90000"/>
              </a:lnSpc>
              <a:spcBef>
                <a:spcPct val="0"/>
              </a:spcBef>
              <a:spcAft>
                <a:spcPct val="35000"/>
              </a:spcAft>
              <a:buSzPct val="68000"/>
              <a:buBlip>
                <a:blip r:embed="rId2"/>
              </a:buBlip>
            </a:pPr>
            <a:r>
              <a:rPr lang="ja-JP" altLang="en-US" sz="2000" b="1" dirty="0" smtClean="0">
                <a:solidFill>
                  <a:srgbClr val="FF0000"/>
                </a:solidFill>
                <a:latin typeface="ＭＳ ゴシック" pitchFamily="49" charset="-128"/>
                <a:ea typeface="ＭＳ ゴシック" pitchFamily="49" charset="-128"/>
              </a:rPr>
              <a:t>ワークライフバランス</a:t>
            </a:r>
            <a:r>
              <a:rPr lang="ja-JP" altLang="en-US" sz="2000" b="1" dirty="0">
                <a:solidFill>
                  <a:srgbClr val="FF0000"/>
                </a:solidFill>
                <a:latin typeface="ＭＳ ゴシック" pitchFamily="49" charset="-128"/>
                <a:ea typeface="ＭＳ ゴシック" pitchFamily="49" charset="-128"/>
              </a:rPr>
              <a:t>の</a:t>
            </a:r>
            <a:r>
              <a:rPr lang="ja-JP" altLang="en-US" sz="2000" b="1" dirty="0" smtClean="0">
                <a:solidFill>
                  <a:srgbClr val="FF0000"/>
                </a:solidFill>
                <a:latin typeface="ＭＳ ゴシック" pitchFamily="49" charset="-128"/>
                <a:ea typeface="ＭＳ ゴシック" pitchFamily="49" charset="-128"/>
              </a:rPr>
              <a:t>推進</a:t>
            </a:r>
            <a:endParaRPr lang="en-US" altLang="ja-JP" sz="2000" b="1" dirty="0" smtClean="0">
              <a:solidFill>
                <a:srgbClr val="FF0000"/>
              </a:solidFill>
              <a:latin typeface="ＭＳ ゴシック" pitchFamily="49" charset="-128"/>
              <a:ea typeface="ＭＳ ゴシック" pitchFamily="49" charset="-128"/>
            </a:endParaRPr>
          </a:p>
          <a:p>
            <a:pPr marL="446088" indent="-263525" defTabSz="889000">
              <a:lnSpc>
                <a:spcPct val="90000"/>
              </a:lnSpc>
              <a:spcBef>
                <a:spcPct val="0"/>
              </a:spcBef>
              <a:spcAft>
                <a:spcPct val="35000"/>
              </a:spcAft>
              <a:buBlip>
                <a:blip r:embed="rId2"/>
              </a:buBlip>
            </a:pPr>
            <a:r>
              <a:rPr lang="ja-JP" altLang="en-US" sz="2000" dirty="0" smtClean="0">
                <a:latin typeface="ＭＳ ゴシック" pitchFamily="49" charset="-128"/>
                <a:ea typeface="ＭＳ ゴシック" pitchFamily="49" charset="-128"/>
              </a:rPr>
              <a:t>「個別賃金」を重視</a:t>
            </a:r>
            <a:endParaRPr lang="en-US" altLang="ja-JP" sz="2000" dirty="0" smtClean="0">
              <a:latin typeface="ＭＳ ゴシック" pitchFamily="49" charset="-128"/>
              <a:ea typeface="ＭＳ ゴシック" pitchFamily="49" charset="-128"/>
            </a:endParaRPr>
          </a:p>
          <a:p>
            <a:pPr marL="720725" lvl="1" indent="-184150" defTabSz="889000">
              <a:lnSpc>
                <a:spcPct val="90000"/>
              </a:lnSpc>
              <a:spcBef>
                <a:spcPct val="0"/>
              </a:spcBef>
              <a:spcAft>
                <a:spcPct val="35000"/>
              </a:spcAft>
              <a:buSzPct val="68000"/>
              <a:buBlip>
                <a:blip r:embed="rId2"/>
              </a:buBlip>
            </a:pPr>
            <a:r>
              <a:rPr lang="ja-JP" altLang="en-US" sz="2000" b="1" dirty="0" smtClean="0">
                <a:solidFill>
                  <a:srgbClr val="FF0000"/>
                </a:solidFill>
                <a:latin typeface="ＭＳ ゴシック" pitchFamily="49" charset="-128"/>
                <a:ea typeface="ＭＳ ゴシック" pitchFamily="49" charset="-128"/>
              </a:rPr>
              <a:t>「</a:t>
            </a:r>
            <a:r>
              <a:rPr lang="ja-JP" altLang="en-US" sz="2000" b="1" dirty="0">
                <a:solidFill>
                  <a:srgbClr val="FF0000"/>
                </a:solidFill>
                <a:latin typeface="ＭＳ ゴシック" pitchFamily="49" charset="-128"/>
                <a:ea typeface="ＭＳ ゴシック" pitchFamily="49" charset="-128"/>
              </a:rPr>
              <a:t>格差是正」</a:t>
            </a:r>
            <a:r>
              <a:rPr lang="ja-JP" altLang="en-US" sz="2000" dirty="0">
                <a:latin typeface="ＭＳ ゴシック" pitchFamily="49" charset="-128"/>
                <a:ea typeface="ＭＳ ゴシック" pitchFamily="49" charset="-128"/>
              </a:rPr>
              <a:t>の実効性を</a:t>
            </a:r>
            <a:r>
              <a:rPr lang="ja-JP" altLang="en-US" sz="2000" dirty="0" smtClean="0">
                <a:latin typeface="ＭＳ ゴシック" pitchFamily="49" charset="-128"/>
                <a:ea typeface="ＭＳ ゴシック" pitchFamily="49" charset="-128"/>
              </a:rPr>
              <a:t>高める</a:t>
            </a:r>
            <a:endParaRPr lang="en-US" altLang="ja-JP" sz="2000" dirty="0" smtClean="0">
              <a:latin typeface="ＭＳ ゴシック" pitchFamily="49" charset="-128"/>
              <a:ea typeface="ＭＳ ゴシック" pitchFamily="49" charset="-128"/>
            </a:endParaRPr>
          </a:p>
          <a:p>
            <a:pPr marL="811213" lvl="1" indent="-274638" defTabSz="889000">
              <a:lnSpc>
                <a:spcPct val="90000"/>
              </a:lnSpc>
              <a:spcBef>
                <a:spcPct val="0"/>
              </a:spcBef>
              <a:spcAft>
                <a:spcPct val="35000"/>
              </a:spcAft>
              <a:buSzPct val="68000"/>
              <a:buBlip>
                <a:blip r:embed="rId2"/>
              </a:buBlip>
            </a:pPr>
            <a:r>
              <a:rPr lang="ja-JP" altLang="en-US" sz="2000" b="1" dirty="0" smtClean="0">
                <a:solidFill>
                  <a:srgbClr val="FF0000"/>
                </a:solidFill>
                <a:latin typeface="ＭＳ ゴシック" pitchFamily="49" charset="-128"/>
                <a:ea typeface="ＭＳ ゴシック" pitchFamily="49" charset="-128"/>
              </a:rPr>
              <a:t>賃金</a:t>
            </a:r>
            <a:r>
              <a:rPr lang="ja-JP" altLang="en-US" sz="2000" b="1" dirty="0">
                <a:solidFill>
                  <a:srgbClr val="FF0000"/>
                </a:solidFill>
                <a:latin typeface="ＭＳ ゴシック" pitchFamily="49" charset="-128"/>
                <a:ea typeface="ＭＳ ゴシック" pitchFamily="49" charset="-128"/>
              </a:rPr>
              <a:t>水準の開示</a:t>
            </a:r>
            <a:r>
              <a:rPr lang="ja-JP" altLang="en-US" sz="2000" dirty="0">
                <a:latin typeface="ＭＳ ゴシック" pitchFamily="49" charset="-128"/>
                <a:ea typeface="ＭＳ ゴシック" pitchFamily="49" charset="-128"/>
              </a:rPr>
              <a:t>　⇨　個別賃金水準の社会的波及力の</a:t>
            </a:r>
            <a:r>
              <a:rPr lang="ja-JP" altLang="en-US" sz="2000" dirty="0" smtClean="0">
                <a:latin typeface="ＭＳ ゴシック" pitchFamily="49" charset="-128"/>
                <a:ea typeface="ＭＳ ゴシック" pitchFamily="49" charset="-128"/>
              </a:rPr>
              <a:t>向上</a:t>
            </a:r>
            <a:endParaRPr lang="en-US" altLang="ja-JP" sz="2000" dirty="0" smtClean="0">
              <a:latin typeface="ＭＳ ゴシック" pitchFamily="49" charset="-128"/>
              <a:ea typeface="ＭＳ ゴシック" pitchFamily="49" charset="-128"/>
            </a:endParaRPr>
          </a:p>
          <a:p>
            <a:pPr marL="446088" indent="-263525" defTabSz="889000">
              <a:lnSpc>
                <a:spcPct val="90000"/>
              </a:lnSpc>
              <a:spcBef>
                <a:spcPct val="0"/>
              </a:spcBef>
              <a:spcAft>
                <a:spcPct val="35000"/>
              </a:spcAft>
              <a:buBlip>
                <a:blip r:embed="rId2"/>
              </a:buBlip>
            </a:pPr>
            <a:r>
              <a:rPr lang="en-US" altLang="ja-JP" sz="2000" dirty="0" smtClean="0">
                <a:latin typeface="ＭＳ ゴシック" pitchFamily="49" charset="-128"/>
                <a:ea typeface="ＭＳ ゴシック" pitchFamily="49" charset="-128"/>
              </a:rPr>
              <a:t>2013</a:t>
            </a:r>
            <a:r>
              <a:rPr lang="ja-JP" altLang="en-US" sz="2000" dirty="0" smtClean="0">
                <a:latin typeface="ＭＳ ゴシック" pitchFamily="49" charset="-128"/>
                <a:ea typeface="ＭＳ ゴシック" pitchFamily="49" charset="-128"/>
              </a:rPr>
              <a:t>年度　政策・制度実現の取り組みと一体的に</a:t>
            </a:r>
            <a:endParaRPr lang="en-US" altLang="ja-JP" sz="2000" dirty="0" smtClean="0">
              <a:latin typeface="ＭＳ ゴシック" pitchFamily="49" charset="-128"/>
              <a:ea typeface="ＭＳ ゴシック" pitchFamily="49" charset="-128"/>
            </a:endParaRPr>
          </a:p>
          <a:p>
            <a:pPr marL="263525" indent="-263525" defTabSz="889000">
              <a:lnSpc>
                <a:spcPct val="90000"/>
              </a:lnSpc>
              <a:spcBef>
                <a:spcPct val="0"/>
              </a:spcBef>
              <a:spcAft>
                <a:spcPct val="35000"/>
              </a:spcAft>
            </a:pPr>
            <a:r>
              <a:rPr lang="ja-JP" altLang="en-US" sz="2000" dirty="0" smtClean="0">
                <a:latin typeface="ＭＳ ゴシック" pitchFamily="49" charset="-128"/>
                <a:ea typeface="ＭＳ ゴシック" pitchFamily="49" charset="-128"/>
              </a:rPr>
              <a:t>　　　　　改正労働者派遣法、改正労働契約法、改正高年齢者雇用安定法</a:t>
            </a:r>
            <a:endParaRPr kumimoji="1" lang="ja-JP" altLang="en-US" sz="2000" dirty="0">
              <a:latin typeface="ＭＳ ゴシック" pitchFamily="49" charset="-128"/>
              <a:ea typeface="ＭＳ ゴシック" pitchFamily="49" charset="-128"/>
            </a:endParaRPr>
          </a:p>
        </p:txBody>
      </p:sp>
      <p:pic>
        <p:nvPicPr>
          <p:cNvPr id="2050" name="Picture 2" descr="C:\Users\sonezaki yosiharu\AppData\Local\Microsoft\Windows\Temporary Internet Files\Content.IE5\98FDLSBF\MC900334518[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225" y="3586705"/>
            <a:ext cx="2304256" cy="157048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3153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908720"/>
            <a:ext cx="7859216" cy="5400600"/>
          </a:xfrm>
        </p:spPr>
        <p:txBody>
          <a:bodyPr>
            <a:noAutofit/>
          </a:bodyPr>
          <a:lstStyle/>
          <a:p>
            <a:pPr>
              <a:spcBef>
                <a:spcPts val="0"/>
              </a:spcBef>
              <a:buBlip>
                <a:blip r:embed="rId2"/>
              </a:buBlip>
            </a:pPr>
            <a:r>
              <a:rPr lang="ja-JP" altLang="en-US" sz="2400" dirty="0" smtClean="0">
                <a:latin typeface="+mn-ea"/>
              </a:rPr>
              <a:t>すべての労働組合が共闘して取り組む課題として以下の</a:t>
            </a:r>
            <a:r>
              <a:rPr lang="en-US" altLang="ja-JP" sz="2400" dirty="0" smtClean="0">
                <a:latin typeface="+mn-ea"/>
              </a:rPr>
              <a:t>5</a:t>
            </a:r>
            <a:r>
              <a:rPr lang="ja-JP" altLang="en-US" sz="2400" dirty="0" smtClean="0">
                <a:latin typeface="+mn-ea"/>
              </a:rPr>
              <a:t>項目を「ミニマム運動課題」として設定し、</a:t>
            </a:r>
            <a:r>
              <a:rPr lang="ja-JP" altLang="en-US" sz="2400" b="1" dirty="0" smtClean="0">
                <a:solidFill>
                  <a:srgbClr val="FF0000"/>
                </a:solidFill>
                <a:latin typeface="+mn-ea"/>
              </a:rPr>
              <a:t>労働組合運動の求心力を高め、交渉結果の社会的波及</a:t>
            </a:r>
            <a:r>
              <a:rPr lang="ja-JP" altLang="en-US" sz="2400" dirty="0" smtClean="0">
                <a:latin typeface="+mn-ea"/>
              </a:rPr>
              <a:t>をめざす</a:t>
            </a:r>
            <a:endParaRPr lang="en-US" altLang="ja-JP" sz="2400" dirty="0" smtClean="0">
              <a:latin typeface="+mn-ea"/>
            </a:endParaRPr>
          </a:p>
          <a:p>
            <a:pPr marL="850392" lvl="1" indent="-457200">
              <a:spcBef>
                <a:spcPts val="2400"/>
              </a:spcBef>
              <a:buFont typeface="+mj-lt"/>
              <a:buAutoNum type="arabicPeriod"/>
            </a:pPr>
            <a:r>
              <a:rPr lang="ja-JP" altLang="en-US" sz="2000" dirty="0" smtClean="0"/>
              <a:t>賃金</a:t>
            </a:r>
            <a:r>
              <a:rPr lang="ja-JP" altLang="en-US" sz="2000" dirty="0"/>
              <a:t>制度</a:t>
            </a:r>
            <a:r>
              <a:rPr lang="ja-JP" altLang="en-US" sz="2000" dirty="0" smtClean="0"/>
              <a:t>の確立・整備</a:t>
            </a:r>
            <a:endParaRPr lang="en-US" altLang="ja-JP" sz="2000" dirty="0" smtClean="0"/>
          </a:p>
          <a:p>
            <a:pPr marL="850392" lvl="1" indent="-457200">
              <a:spcBef>
                <a:spcPts val="2400"/>
              </a:spcBef>
              <a:buFont typeface="+mj-lt"/>
              <a:buAutoNum type="arabicPeriod"/>
            </a:pPr>
            <a:r>
              <a:rPr lang="ja-JP" altLang="en-US" sz="2000" dirty="0" smtClean="0"/>
              <a:t>賃金</a:t>
            </a:r>
            <a:r>
              <a:rPr lang="ja-JP" altLang="en-US" sz="2000" dirty="0"/>
              <a:t>カーブ維持分</a:t>
            </a:r>
            <a:r>
              <a:rPr lang="ja-JP" altLang="en-US" sz="2000" dirty="0" smtClean="0"/>
              <a:t>の</a:t>
            </a:r>
            <a:r>
              <a:rPr lang="ja-JP" altLang="en-US" sz="2000" dirty="0"/>
              <a:t>明示</a:t>
            </a:r>
            <a:r>
              <a:rPr lang="ja-JP" altLang="en-US" sz="2000" dirty="0" smtClean="0"/>
              <a:t>と確保</a:t>
            </a:r>
            <a:endParaRPr lang="en-US" altLang="ja-JP" sz="2000" dirty="0" smtClean="0"/>
          </a:p>
          <a:p>
            <a:pPr marL="850392" lvl="1" indent="-457200">
              <a:spcBef>
                <a:spcPts val="2400"/>
              </a:spcBef>
              <a:buFont typeface="+mj-lt"/>
              <a:buAutoNum type="arabicPeriod"/>
            </a:pPr>
            <a:r>
              <a:rPr lang="ja-JP" altLang="en-US" sz="2000" dirty="0" smtClean="0"/>
              <a:t>非正規労働者を含めたすべての労働者を対象とした処遇改善</a:t>
            </a:r>
            <a:endParaRPr lang="en-US" altLang="ja-JP" sz="2000" dirty="0" smtClean="0"/>
          </a:p>
          <a:p>
            <a:pPr marL="850392" lvl="1" indent="-457200">
              <a:spcBef>
                <a:spcPts val="2400"/>
              </a:spcBef>
              <a:buFont typeface="+mj-lt"/>
              <a:buAutoNum type="arabicPeriod"/>
            </a:pPr>
            <a:r>
              <a:rPr lang="ja-JP" altLang="en-US" sz="2000" dirty="0" smtClean="0"/>
              <a:t>企業内</a:t>
            </a:r>
            <a:r>
              <a:rPr lang="ja-JP" altLang="en-US" sz="2000" dirty="0"/>
              <a:t>最低賃金</a:t>
            </a:r>
            <a:r>
              <a:rPr lang="ja-JP" altLang="en-US" sz="2000" dirty="0" smtClean="0"/>
              <a:t>協定の締結拡大と水準の引き上げ</a:t>
            </a:r>
            <a:endParaRPr lang="en-US" altLang="ja-JP" sz="2000" dirty="0" smtClean="0"/>
          </a:p>
          <a:p>
            <a:pPr marL="850392" lvl="1" indent="-457200">
              <a:spcBef>
                <a:spcPts val="2400"/>
              </a:spcBef>
              <a:buFont typeface="+mj-lt"/>
              <a:buAutoNum type="arabicPeriod"/>
            </a:pPr>
            <a:r>
              <a:rPr lang="ja-JP" altLang="en-US" sz="2000" dirty="0"/>
              <a:t>産業実態</a:t>
            </a:r>
            <a:r>
              <a:rPr lang="ja-JP" altLang="en-US" sz="2000" dirty="0" smtClean="0"/>
              <a:t>をふまえた総実労働時間の縮減、時間外・休日労働の割増率の引き上げ等</a:t>
            </a:r>
            <a:endParaRPr lang="en-US" altLang="ja-JP" sz="2000" dirty="0" smtClean="0"/>
          </a:p>
        </p:txBody>
      </p:sp>
      <p:sp>
        <p:nvSpPr>
          <p:cNvPr id="3" name="タイトル 2"/>
          <p:cNvSpPr>
            <a:spLocks noGrp="1"/>
          </p:cNvSpPr>
          <p:nvPr>
            <p:ph type="title"/>
          </p:nvPr>
        </p:nvSpPr>
        <p:spPr>
          <a:xfrm>
            <a:off x="-180528" y="274638"/>
            <a:ext cx="9505056" cy="634082"/>
          </a:xfrm>
          <a:ln w="19050">
            <a:solidFill>
              <a:schemeClr val="bg2">
                <a:lumMod val="50000"/>
              </a:schemeClr>
            </a:solidFill>
          </a:ln>
        </p:spPr>
        <p:txBody>
          <a:bodyPr>
            <a:normAutofit/>
          </a:bodyPr>
          <a:lstStyle/>
          <a:p>
            <a:pPr marL="354013"/>
            <a:r>
              <a:rPr kumimoji="1" lang="en-US" altLang="ja-JP" sz="3200" dirty="0" smtClean="0"/>
              <a:t>Ⅲ</a:t>
            </a:r>
            <a:r>
              <a:rPr kumimoji="1" lang="ja-JP" altLang="en-US" sz="3200" dirty="0" err="1" smtClean="0"/>
              <a:t>．</a:t>
            </a:r>
            <a:r>
              <a:rPr kumimoji="1" lang="ja-JP" altLang="en-US" sz="3200" dirty="0" smtClean="0"/>
              <a:t>すべての組合が取り組む課題</a:t>
            </a:r>
            <a:r>
              <a:rPr kumimoji="1" lang="ja-JP" altLang="en-US" sz="2700" dirty="0" smtClean="0"/>
              <a:t>（ミニマム運動課題）</a:t>
            </a:r>
            <a:endParaRPr kumimoji="1" lang="ja-JP" altLang="en-US" sz="2700" dirty="0"/>
          </a:p>
        </p:txBody>
      </p:sp>
      <p:pic>
        <p:nvPicPr>
          <p:cNvPr id="3074" name="Picture 2" descr="https://encrypted-tbn2.gstatic.com/images?q=tbn:ANd9GcQaCRdcOjGoG1N5agCh4Hibdge5jj35fkBJgvsAyEfWf_uSGev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76256" y="5166320"/>
            <a:ext cx="1647056" cy="16470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91363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764705"/>
            <a:ext cx="8363272" cy="1728192"/>
          </a:xfrm>
        </p:spPr>
        <p:txBody>
          <a:bodyPr>
            <a:normAutofit/>
          </a:bodyPr>
          <a:lstStyle/>
          <a:p>
            <a:pPr>
              <a:buBlip>
                <a:blip r:embed="rId2"/>
              </a:buBlip>
            </a:pPr>
            <a:r>
              <a:rPr lang="ja-JP" altLang="en-US" sz="2000" dirty="0"/>
              <a:t>すべて</a:t>
            </a:r>
            <a:r>
              <a:rPr lang="ja-JP" altLang="en-US" sz="2000" dirty="0" smtClean="0"/>
              <a:t>の労働組合は、賃上げ・労働条件</a:t>
            </a:r>
            <a:r>
              <a:rPr lang="ja-JP" altLang="en-US" sz="2000" b="1" dirty="0" smtClean="0">
                <a:solidFill>
                  <a:srgbClr val="FF0000"/>
                </a:solidFill>
              </a:rPr>
              <a:t>改善の目安を１％</a:t>
            </a:r>
            <a:r>
              <a:rPr lang="ja-JP" altLang="en-US" sz="2000" dirty="0" smtClean="0"/>
              <a:t>とする</a:t>
            </a:r>
            <a:endParaRPr lang="en-US" altLang="ja-JP" sz="2000" dirty="0" smtClean="0"/>
          </a:p>
          <a:p>
            <a:pPr>
              <a:buBlip>
                <a:blip r:embed="rId2"/>
              </a:buBlip>
            </a:pPr>
            <a:r>
              <a:rPr kumimoji="1" lang="ja-JP" altLang="en-US" sz="2000" dirty="0" smtClean="0"/>
              <a:t>すべての</a:t>
            </a:r>
            <a:r>
              <a:rPr kumimoji="1" lang="ja-JP" altLang="en-US" sz="2000" dirty="0"/>
              <a:t>労働者の処遇改善の</a:t>
            </a:r>
            <a:r>
              <a:rPr kumimoji="1" lang="ja-JP" altLang="en-US" sz="2000" dirty="0" smtClean="0"/>
              <a:t>ため、企業内最低賃金の協定の締結拡大、水準の引き上げをはかるため、すべての組合は</a:t>
            </a:r>
            <a:r>
              <a:rPr kumimoji="1" lang="ja-JP" altLang="en-US" sz="2000" b="1" dirty="0" smtClean="0">
                <a:solidFill>
                  <a:srgbClr val="FF0000"/>
                </a:solidFill>
              </a:rPr>
              <a:t>最低賃金の要求を行い協定化</a:t>
            </a:r>
            <a:endParaRPr lang="en-US" altLang="ja-JP" sz="2000" b="1" dirty="0" smtClean="0">
              <a:solidFill>
                <a:srgbClr val="FF0000"/>
              </a:solidFill>
            </a:endParaRPr>
          </a:p>
          <a:p>
            <a:pPr>
              <a:buBlip>
                <a:blip r:embed="rId2"/>
              </a:buBlip>
            </a:pPr>
            <a:r>
              <a:rPr kumimoji="1" lang="ja-JP" altLang="en-US" sz="2000" dirty="0"/>
              <a:t>一時金</a:t>
            </a:r>
            <a:r>
              <a:rPr kumimoji="1" lang="ja-JP" altLang="en-US" sz="2000" dirty="0" smtClean="0"/>
              <a:t>は、年収確保・生活防衛の観点を含め、</a:t>
            </a:r>
            <a:r>
              <a:rPr kumimoji="1" lang="ja-JP" altLang="en-US" sz="2000" b="1" dirty="0" smtClean="0">
                <a:solidFill>
                  <a:srgbClr val="FF0000"/>
                </a:solidFill>
              </a:rPr>
              <a:t>水準の向上・確保</a:t>
            </a:r>
            <a:endParaRPr kumimoji="1" lang="en-US" altLang="ja-JP" sz="2000" b="1" dirty="0" smtClean="0">
              <a:solidFill>
                <a:srgbClr val="FF0000"/>
              </a:solidFill>
            </a:endParaRPr>
          </a:p>
        </p:txBody>
      </p:sp>
      <p:sp>
        <p:nvSpPr>
          <p:cNvPr id="3" name="タイトル 2"/>
          <p:cNvSpPr>
            <a:spLocks noGrp="1"/>
          </p:cNvSpPr>
          <p:nvPr>
            <p:ph type="title"/>
          </p:nvPr>
        </p:nvSpPr>
        <p:spPr>
          <a:xfrm>
            <a:off x="-180528" y="202630"/>
            <a:ext cx="9505056" cy="562074"/>
          </a:xfrm>
          <a:ln w="19050">
            <a:solidFill>
              <a:schemeClr val="bg2">
                <a:lumMod val="50000"/>
              </a:schemeClr>
            </a:solidFill>
          </a:ln>
        </p:spPr>
        <p:txBody>
          <a:bodyPr>
            <a:normAutofit/>
          </a:bodyPr>
          <a:lstStyle/>
          <a:p>
            <a:pPr marL="354013"/>
            <a:r>
              <a:rPr lang="en-US" altLang="ja-JP" sz="2800" dirty="0" smtClean="0"/>
              <a:t>Ⅳ</a:t>
            </a:r>
            <a:r>
              <a:rPr lang="ja-JP" altLang="en-US" sz="2800" dirty="0" err="1" smtClean="0"/>
              <a:t>．</a:t>
            </a:r>
            <a:r>
              <a:rPr lang="ja-JP" altLang="en-US" sz="2800" dirty="0" smtClean="0"/>
              <a:t>賃上げ</a:t>
            </a:r>
            <a:r>
              <a:rPr lang="ja-JP" altLang="en-US" sz="2800" dirty="0"/>
              <a:t>要求</a:t>
            </a:r>
            <a:endParaRPr kumimoji="1" lang="ja-JP" altLang="en-US" sz="2800" dirty="0"/>
          </a:p>
        </p:txBody>
      </p:sp>
      <p:sp>
        <p:nvSpPr>
          <p:cNvPr id="4" name="コンテンツ プレースホルダ 1"/>
          <p:cNvSpPr txBox="1">
            <a:spLocks/>
          </p:cNvSpPr>
          <p:nvPr/>
        </p:nvSpPr>
        <p:spPr>
          <a:xfrm>
            <a:off x="467544" y="2924944"/>
            <a:ext cx="8676456" cy="720080"/>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Blip>
                <a:blip r:embed="rId2"/>
              </a:buBlip>
              <a:tabLst/>
              <a:defRPr/>
            </a:pP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「中小共闘」と構成組織の力を合わせ、</a:t>
            </a:r>
            <a:r>
              <a:rPr kumimoji="1" lang="ja-JP" altLang="en-US" sz="2000" b="1" i="0" u="none" strike="noStrike" kern="1200" cap="none" spc="0" normalizeH="0" baseline="0" noProof="0" dirty="0" smtClean="0">
                <a:ln>
                  <a:noFill/>
                </a:ln>
                <a:solidFill>
                  <a:srgbClr val="FF0000"/>
                </a:solidFill>
                <a:effectLst/>
                <a:uLnTx/>
                <a:uFillTx/>
                <a:latin typeface="+mn-lt"/>
                <a:ea typeface="+mn-ea"/>
                <a:cs typeface="+mn-cs"/>
              </a:rPr>
              <a:t>格差是正・底上げの取り組みを強化</a:t>
            </a:r>
            <a:endParaRPr kumimoji="1" lang="en-US" altLang="ja-JP" sz="2000" b="1" i="0" u="none"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Blip>
                <a:blip r:embed="rId2"/>
              </a:buBlip>
              <a:tabLst/>
              <a:defRPr/>
            </a:pP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大手組合はグループ・関連企業の闘争を</a:t>
            </a:r>
            <a:r>
              <a:rPr kumimoji="1" lang="ja-JP" altLang="en-US" sz="2000" b="1" i="0" u="none" strike="noStrike" kern="1200" cap="none" spc="0" normalizeH="0" baseline="0" noProof="0" dirty="0" smtClean="0">
                <a:ln>
                  <a:noFill/>
                </a:ln>
                <a:solidFill>
                  <a:srgbClr val="FF0000"/>
                </a:solidFill>
                <a:effectLst/>
                <a:uLnTx/>
                <a:uFillTx/>
                <a:latin typeface="+mn-lt"/>
                <a:ea typeface="+mn-ea"/>
                <a:cs typeface="+mn-cs"/>
              </a:rPr>
              <a:t>積極的に支援</a:t>
            </a:r>
            <a:endParaRPr kumimoji="1" lang="ja-JP" altLang="en-US" b="1" i="0" u="none" strike="noStrike" kern="1200" cap="none" spc="0" normalizeH="0" baseline="0" noProof="0" dirty="0">
              <a:ln>
                <a:noFill/>
              </a:ln>
              <a:solidFill>
                <a:srgbClr val="FF0000"/>
              </a:solidFill>
              <a:effectLst/>
              <a:uLnTx/>
              <a:uFillTx/>
              <a:latin typeface="+mn-lt"/>
              <a:ea typeface="+mn-ea"/>
              <a:cs typeface="+mn-cs"/>
            </a:endParaRPr>
          </a:p>
        </p:txBody>
      </p:sp>
      <p:sp>
        <p:nvSpPr>
          <p:cNvPr id="5" name="タイトル 2"/>
          <p:cNvSpPr txBox="1">
            <a:spLocks/>
          </p:cNvSpPr>
          <p:nvPr/>
        </p:nvSpPr>
        <p:spPr>
          <a:xfrm>
            <a:off x="467544" y="2420888"/>
            <a:ext cx="8229600" cy="648072"/>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en-US" altLang="ja-JP"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Ⅴ</a:t>
            </a:r>
            <a:r>
              <a:rPr kumimoji="1" lang="ja-JP" alt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r>
              <a:rPr kumimoji="1" lang="ja-JP" alt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規模間格差の是正（中小賃上げ要求）</a:t>
            </a:r>
            <a:endParaRPr kumimoji="1" lang="ja-JP" alt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タイトル 2"/>
          <p:cNvSpPr txBox="1">
            <a:spLocks/>
          </p:cNvSpPr>
          <p:nvPr/>
        </p:nvSpPr>
        <p:spPr>
          <a:xfrm>
            <a:off x="446856" y="3514998"/>
            <a:ext cx="8229600" cy="70609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ja-JP" sz="2400" dirty="0" smtClean="0"/>
              <a:t>Ⅵ</a:t>
            </a:r>
            <a:r>
              <a:rPr lang="ja-JP" altLang="en-US" sz="2400" dirty="0" err="1" smtClean="0"/>
              <a:t>．</a:t>
            </a:r>
            <a:r>
              <a:rPr lang="ja-JP" altLang="en-US" sz="2400" dirty="0" smtClean="0"/>
              <a:t>非正規</a:t>
            </a:r>
            <a:r>
              <a:rPr lang="ja-JP" altLang="en-US" sz="2400" dirty="0"/>
              <a:t>労働者</a:t>
            </a:r>
            <a:r>
              <a:rPr lang="ja-JP" altLang="en-US" sz="2400" dirty="0" smtClean="0"/>
              <a:t>の</a:t>
            </a:r>
            <a:r>
              <a:rPr lang="ja-JP" altLang="en-US" sz="2400" dirty="0"/>
              <a:t>労働条件改善</a:t>
            </a:r>
          </a:p>
        </p:txBody>
      </p:sp>
      <p:sp>
        <p:nvSpPr>
          <p:cNvPr id="7" name="コンテンツ プレースホルダ 1"/>
          <p:cNvSpPr txBox="1">
            <a:spLocks/>
          </p:cNvSpPr>
          <p:nvPr/>
        </p:nvSpPr>
        <p:spPr>
          <a:xfrm>
            <a:off x="467544" y="4005064"/>
            <a:ext cx="8496944" cy="335699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pPr>
              <a:buBlip>
                <a:blip r:embed="rId3"/>
              </a:buBlip>
            </a:pPr>
            <a:r>
              <a:rPr lang="ja-JP" altLang="en-US" sz="2000" dirty="0" smtClean="0"/>
              <a:t>全構成組織参加の「非正規共闘」とし、</a:t>
            </a:r>
            <a:r>
              <a:rPr lang="ja-JP" altLang="en-US" sz="2000" b="1" dirty="0" smtClean="0">
                <a:solidFill>
                  <a:srgbClr val="FF0000"/>
                </a:solidFill>
              </a:rPr>
              <a:t>「非正規共闘担当者会議」を設置</a:t>
            </a:r>
            <a:r>
              <a:rPr lang="ja-JP" altLang="en-US" sz="2000" dirty="0" smtClean="0"/>
              <a:t>、体制と取り組みを強化</a:t>
            </a:r>
            <a:endParaRPr lang="en-US" altLang="ja-JP" sz="2000" dirty="0" smtClean="0"/>
          </a:p>
          <a:p>
            <a:pPr marL="720725" lvl="1" indent="-328613">
              <a:buFont typeface="+mj-lt"/>
              <a:buAutoNum type="arabicPeriod"/>
            </a:pPr>
            <a:r>
              <a:rPr lang="ja-JP" altLang="en-US" sz="1800" dirty="0"/>
              <a:t>非正規労働者</a:t>
            </a:r>
            <a:r>
              <a:rPr lang="ja-JP" altLang="en-US" sz="1800" dirty="0" smtClean="0"/>
              <a:t>に関するコンプライアンス（法令順守）の徹底</a:t>
            </a:r>
            <a:endParaRPr lang="en-US" altLang="ja-JP" sz="1800" dirty="0" smtClean="0"/>
          </a:p>
          <a:p>
            <a:pPr marL="720725" lvl="1" indent="-328613">
              <a:buFont typeface="+mj-lt"/>
              <a:buAutoNum type="arabicPeriod"/>
            </a:pPr>
            <a:r>
              <a:rPr lang="ja-JP" altLang="en-US" sz="1800" dirty="0"/>
              <a:t>派遣も</a:t>
            </a:r>
            <a:r>
              <a:rPr lang="ja-JP" altLang="en-US" sz="1800" dirty="0" smtClean="0"/>
              <a:t>含めた</a:t>
            </a:r>
            <a:r>
              <a:rPr lang="ja-JP" altLang="en-US" sz="1800" dirty="0"/>
              <a:t>非正規労働者</a:t>
            </a:r>
            <a:r>
              <a:rPr lang="ja-JP" altLang="en-US" sz="1800" dirty="0" smtClean="0"/>
              <a:t>の労働条件改善</a:t>
            </a:r>
            <a:endParaRPr lang="en-US" altLang="ja-JP" sz="1800" dirty="0" smtClean="0"/>
          </a:p>
          <a:p>
            <a:pPr marL="720725" lvl="1" indent="-328613">
              <a:buFont typeface="+mj-lt"/>
              <a:buAutoNum type="arabicPeriod"/>
            </a:pPr>
            <a:r>
              <a:rPr lang="ja-JP" altLang="en-US" sz="1800" dirty="0"/>
              <a:t>時給の引き上げととも</a:t>
            </a:r>
            <a:r>
              <a:rPr lang="ja-JP" altLang="en-US" sz="1800" dirty="0" smtClean="0"/>
              <a:t>に、福利厚生、安全管理など総合的な労働条件の向上</a:t>
            </a:r>
            <a:endParaRPr lang="en-US" altLang="ja-JP" sz="1800" dirty="0" smtClean="0"/>
          </a:p>
          <a:p>
            <a:pPr marL="720725" lvl="1" indent="-328613">
              <a:buFont typeface="+mj-lt"/>
              <a:buAutoNum type="arabicPeriod"/>
            </a:pPr>
            <a:r>
              <a:rPr lang="ja-JP" altLang="en-US" sz="1800" dirty="0" smtClean="0"/>
              <a:t>「誰もが時給</a:t>
            </a:r>
            <a:r>
              <a:rPr lang="en-US" altLang="ja-JP" sz="1800" dirty="0" smtClean="0"/>
              <a:t>1000</a:t>
            </a:r>
            <a:r>
              <a:rPr lang="ja-JP" altLang="en-US" sz="1800" dirty="0" smtClean="0"/>
              <a:t>円」「県別リビングウェイジ超」「賃金カーブ維持＋</a:t>
            </a:r>
            <a:r>
              <a:rPr lang="en-US" altLang="ja-JP" sz="1800" dirty="0" smtClean="0"/>
              <a:t>1</a:t>
            </a:r>
            <a:r>
              <a:rPr lang="ja-JP" altLang="en-US" sz="1800" dirty="0" smtClean="0"/>
              <a:t>％」のいずれかの取り組みを展開</a:t>
            </a:r>
            <a:endParaRPr lang="en-US" altLang="ja-JP" sz="1800" dirty="0" smtClean="0"/>
          </a:p>
          <a:p>
            <a:pPr marL="850392" lvl="1" indent="-457200">
              <a:buFont typeface="+mj-lt"/>
              <a:buAutoNum type="arabicPeriod"/>
            </a:pPr>
            <a:endParaRPr lang="ja-JP" altLang="en-US" sz="1800" dirty="0"/>
          </a:p>
        </p:txBody>
      </p:sp>
    </p:spTree>
    <p:extLst>
      <p:ext uri="{BB962C8B-B14F-4D97-AF65-F5344CB8AC3E}">
        <p14:creationId xmlns="" xmlns:p14="http://schemas.microsoft.com/office/powerpoint/2010/main" val="299041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1028939605"/>
              </p:ext>
            </p:extLst>
          </p:nvPr>
        </p:nvGraphicFramePr>
        <p:xfrm>
          <a:off x="0" y="764705"/>
          <a:ext cx="8676456"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180528" y="188640"/>
            <a:ext cx="9505056" cy="576064"/>
          </a:xfrm>
          <a:ln w="19050">
            <a:solidFill>
              <a:schemeClr val="bg2">
                <a:lumMod val="50000"/>
              </a:schemeClr>
            </a:solidFill>
          </a:ln>
        </p:spPr>
        <p:txBody>
          <a:bodyPr>
            <a:noAutofit/>
          </a:bodyPr>
          <a:lstStyle/>
          <a:p>
            <a:pPr algn="ctr"/>
            <a:r>
              <a:rPr kumimoji="1" lang="ja-JP" altLang="en-US" sz="3200" dirty="0" smtClean="0"/>
              <a:t>共稼ぎ等世帯数の推移</a:t>
            </a:r>
            <a:endParaRPr kumimoji="1" lang="ja-JP" altLang="en-US" sz="3200" dirty="0"/>
          </a:p>
        </p:txBody>
      </p:sp>
      <p:sp>
        <p:nvSpPr>
          <p:cNvPr id="5" name="テキスト ボックス 4"/>
          <p:cNvSpPr txBox="1"/>
          <p:nvPr/>
        </p:nvSpPr>
        <p:spPr>
          <a:xfrm>
            <a:off x="8532440" y="4869160"/>
            <a:ext cx="611560" cy="276999"/>
          </a:xfrm>
          <a:prstGeom prst="rect">
            <a:avLst/>
          </a:prstGeom>
          <a:noFill/>
        </p:spPr>
        <p:txBody>
          <a:bodyPr wrap="square" rtlCol="0">
            <a:spAutoFit/>
          </a:bodyPr>
          <a:lstStyle/>
          <a:p>
            <a:r>
              <a:rPr kumimoji="1" lang="ja-JP" altLang="en-US" sz="1200" dirty="0" smtClean="0"/>
              <a:t>（年）</a:t>
            </a:r>
            <a:endParaRPr kumimoji="1" lang="ja-JP" altLang="en-US" sz="1200" dirty="0"/>
          </a:p>
        </p:txBody>
      </p:sp>
      <p:sp>
        <p:nvSpPr>
          <p:cNvPr id="7" name="テキスト ボックス 6"/>
          <p:cNvSpPr txBox="1"/>
          <p:nvPr/>
        </p:nvSpPr>
        <p:spPr>
          <a:xfrm>
            <a:off x="971600" y="5373216"/>
            <a:ext cx="7776864" cy="738664"/>
          </a:xfrm>
          <a:prstGeom prst="rect">
            <a:avLst/>
          </a:prstGeom>
          <a:noFill/>
        </p:spPr>
        <p:txBody>
          <a:bodyPr wrap="square" rtlCol="0">
            <a:spAutoFit/>
          </a:bodyPr>
          <a:lstStyle/>
          <a:p>
            <a:r>
              <a:rPr kumimoji="1" lang="ja-JP" altLang="en-US" sz="1050" dirty="0" smtClean="0">
                <a:latin typeface="ＭＳ ゴシック" pitchFamily="49" charset="-128"/>
                <a:ea typeface="ＭＳ ゴシック" pitchFamily="49" charset="-128"/>
              </a:rPr>
              <a:t>資料出所：</a:t>
            </a:r>
            <a:r>
              <a:rPr lang="ja-JP" altLang="en-US" sz="1050" dirty="0" smtClean="0">
                <a:latin typeface="ＭＳ ゴシック" pitchFamily="49" charset="-128"/>
                <a:ea typeface="ＭＳ ゴシック" pitchFamily="49" charset="-128"/>
              </a:rPr>
              <a:t>１９８０年から２００１年は総務省「労働力調査特別調査」（各年２月。ただし、１９８０年から１９８２年は</a:t>
            </a:r>
            <a:endParaRPr lang="en-US" altLang="ja-JP" sz="1050" dirty="0" smtClean="0">
              <a:latin typeface="ＭＳ ゴシック" pitchFamily="49" charset="-128"/>
              <a:ea typeface="ＭＳ ゴシック" pitchFamily="49" charset="-128"/>
            </a:endParaRPr>
          </a:p>
          <a:p>
            <a:r>
              <a:rPr lang="ja-JP" altLang="en-US" sz="1050" dirty="0">
                <a:latin typeface="ＭＳ ゴシック" pitchFamily="49" charset="-128"/>
                <a:ea typeface="ＭＳ ゴシック" pitchFamily="49" charset="-128"/>
              </a:rPr>
              <a:t>　</a:t>
            </a:r>
            <a:r>
              <a:rPr lang="ja-JP" altLang="en-US" sz="1050" dirty="0" smtClean="0">
                <a:latin typeface="ＭＳ ゴシック" pitchFamily="49" charset="-128"/>
                <a:ea typeface="ＭＳ ゴシック" pitchFamily="49" charset="-128"/>
              </a:rPr>
              <a:t>　　　　各３月）、２００２年以降は「労働力調査（詳細集計）」（年平均）より作成</a:t>
            </a:r>
            <a:endParaRPr lang="en-US" altLang="ja-JP" sz="1050" dirty="0" smtClean="0">
              <a:latin typeface="ＭＳ ゴシック" pitchFamily="49" charset="-128"/>
              <a:ea typeface="ＭＳ ゴシック" pitchFamily="49" charset="-128"/>
            </a:endParaRPr>
          </a:p>
          <a:p>
            <a:r>
              <a:rPr kumimoji="1" lang="ja-JP" altLang="en-US" sz="1050" dirty="0" smtClean="0">
                <a:latin typeface="ＭＳ ゴシック" pitchFamily="49" charset="-128"/>
                <a:ea typeface="ＭＳ ゴシック" pitchFamily="49" charset="-128"/>
              </a:rPr>
              <a:t>注）「男性雇用者と無業の妻からなる世帯」とは、夫が非農林業雇用者で、妻が非就業者（非労働力人口及び完全失業者）</a:t>
            </a:r>
            <a:endParaRPr kumimoji="1" lang="en-US" altLang="ja-JP" sz="1050" dirty="0" smtClean="0">
              <a:latin typeface="ＭＳ ゴシック" pitchFamily="49" charset="-128"/>
              <a:ea typeface="ＭＳ ゴシック" pitchFamily="49" charset="-128"/>
            </a:endParaRPr>
          </a:p>
          <a:p>
            <a:r>
              <a:rPr lang="ja-JP" altLang="en-US" sz="1050" dirty="0">
                <a:latin typeface="ＭＳ ゴシック" pitchFamily="49" charset="-128"/>
                <a:ea typeface="ＭＳ ゴシック" pitchFamily="49" charset="-128"/>
              </a:rPr>
              <a:t>　</a:t>
            </a:r>
            <a:r>
              <a:rPr lang="ja-JP" altLang="en-US" sz="1050" dirty="0" smtClean="0">
                <a:latin typeface="ＭＳ ゴシック" pitchFamily="49" charset="-128"/>
                <a:ea typeface="ＭＳ ゴシック" pitchFamily="49" charset="-128"/>
              </a:rPr>
              <a:t>　</a:t>
            </a:r>
            <a:r>
              <a:rPr kumimoji="1" lang="ja-JP" altLang="en-US" sz="1050" dirty="0" smtClean="0">
                <a:latin typeface="ＭＳ ゴシック" pitchFamily="49" charset="-128"/>
                <a:ea typeface="ＭＳ ゴシック" pitchFamily="49" charset="-128"/>
              </a:rPr>
              <a:t>の世帯で、</a:t>
            </a:r>
            <a:r>
              <a:rPr lang="ja-JP" altLang="en-US" sz="1050" dirty="0" smtClean="0">
                <a:latin typeface="ＭＳ ゴシック" pitchFamily="49" charset="-128"/>
                <a:ea typeface="ＭＳ ゴシック" pitchFamily="49" charset="-128"/>
              </a:rPr>
              <a:t>雇用者の共働き世帯」とは、夫婦とも非農林業雇用者の世帯</a:t>
            </a:r>
            <a:endParaRPr kumimoji="1" lang="ja-JP" altLang="en-US" sz="1050" dirty="0">
              <a:latin typeface="ＭＳ ゴシック" pitchFamily="49" charset="-128"/>
              <a:ea typeface="ＭＳ ゴシック" pitchFamily="49" charset="-128"/>
            </a:endParaRPr>
          </a:p>
        </p:txBody>
      </p:sp>
      <p:sp>
        <p:nvSpPr>
          <p:cNvPr id="8" name="角丸四角形 7"/>
          <p:cNvSpPr/>
          <p:nvPr/>
        </p:nvSpPr>
        <p:spPr>
          <a:xfrm>
            <a:off x="539552" y="6237312"/>
            <a:ext cx="8002771" cy="43204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800" dirty="0" smtClean="0">
                <a:latin typeface="HGS創英角ｺﾞｼｯｸUB" pitchFamily="50" charset="-128"/>
                <a:ea typeface="HGS創英角ｺﾞｼｯｸUB" pitchFamily="50" charset="-128"/>
              </a:rPr>
              <a:t>増え続ける共働き世帯</a:t>
            </a:r>
            <a:endParaRPr lang="ja-JP" sz="1800" dirty="0">
              <a:latin typeface="HGS創英角ｺﾞｼｯｸUB" pitchFamily="50" charset="-128"/>
              <a:ea typeface="HGS創英角ｺﾞｼｯｸUB"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389375605"/>
              </p:ext>
            </p:extLst>
          </p:nvPr>
        </p:nvGraphicFramePr>
        <p:xfrm>
          <a:off x="0" y="476672"/>
          <a:ext cx="9144000"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180528" y="116632"/>
            <a:ext cx="9505056" cy="504056"/>
          </a:xfrm>
          <a:ln w="19050">
            <a:solidFill>
              <a:schemeClr val="bg2">
                <a:lumMod val="50000"/>
              </a:schemeClr>
            </a:solidFill>
          </a:ln>
        </p:spPr>
        <p:txBody>
          <a:bodyPr>
            <a:noAutofit/>
          </a:bodyPr>
          <a:lstStyle/>
          <a:p>
            <a:pPr algn="ctr"/>
            <a:r>
              <a:rPr kumimoji="1" lang="ja-JP" altLang="en-US" sz="3200" dirty="0" smtClean="0"/>
              <a:t>女性の年齢別階級別労働力率</a:t>
            </a:r>
            <a:endParaRPr kumimoji="1" lang="ja-JP" altLang="en-US" sz="3200" dirty="0"/>
          </a:p>
        </p:txBody>
      </p:sp>
      <p:sp>
        <p:nvSpPr>
          <p:cNvPr id="5" name="テキスト ボックス 1"/>
          <p:cNvSpPr txBox="1"/>
          <p:nvPr/>
        </p:nvSpPr>
        <p:spPr>
          <a:xfrm>
            <a:off x="2483768" y="5013176"/>
            <a:ext cx="6449005" cy="9361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a:t>資料出所：総務省統計局「</a:t>
            </a:r>
            <a:r>
              <a:rPr lang="ja-JP" altLang="en-US" dirty="0" smtClean="0"/>
              <a:t>労働力調査」（２００１、２０１０、２０１１年）</a:t>
            </a:r>
            <a:endParaRPr lang="en-US" altLang="ja-JP" dirty="0"/>
          </a:p>
          <a:p>
            <a:r>
              <a:rPr lang="ja-JP" altLang="en-US" dirty="0"/>
              <a:t>注</a:t>
            </a:r>
            <a:r>
              <a:rPr lang="ja-JP" altLang="en-US" dirty="0" smtClean="0"/>
              <a:t>）２０１０年及び２０１１年の比率</a:t>
            </a:r>
            <a:r>
              <a:rPr lang="ja-JP" altLang="en-US" dirty="0"/>
              <a:t>は、岩手県、宮城県及び福島県を除く全国の</a:t>
            </a:r>
            <a:r>
              <a:rPr lang="ja-JP" altLang="en-US" dirty="0" smtClean="0"/>
              <a:t>結果</a:t>
            </a:r>
            <a:endParaRPr lang="en-US" altLang="ja-JP" dirty="0" smtClean="0"/>
          </a:p>
          <a:p>
            <a:r>
              <a:rPr lang="en-US" altLang="ja-JP" dirty="0" smtClean="0"/>
              <a:t>※</a:t>
            </a:r>
            <a:r>
              <a:rPr lang="ja-JP" altLang="en-US" dirty="0" smtClean="0"/>
              <a:t>総務省統計局「労働力調査」の２０１１年統計については、２０１１年３月１１日に発生した東日本大震災の影響により岩手県、宮城県及び福島県を除く全国結果である。２０１０年との比較の歳には、前年の値として、遡及集計した当該３県を除く全国の２０１０年の数値を用いた。</a:t>
            </a:r>
            <a:endParaRPr lang="ja-JP" altLang="en-US" dirty="0"/>
          </a:p>
        </p:txBody>
      </p:sp>
      <p:sp>
        <p:nvSpPr>
          <p:cNvPr id="6" name="角丸四角形 5"/>
          <p:cNvSpPr/>
          <p:nvPr/>
        </p:nvSpPr>
        <p:spPr>
          <a:xfrm>
            <a:off x="611560" y="5949280"/>
            <a:ext cx="8002771" cy="72008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800" dirty="0" smtClean="0">
                <a:latin typeface="HGS創英角ｺﾞｼｯｸUB" pitchFamily="50" charset="-128"/>
                <a:ea typeface="HGS創英角ｺﾞｼｯｸUB" pitchFamily="50" charset="-128"/>
              </a:rPr>
              <a:t>　女性の労働力人口　　２７５３万人（２０１１年）</a:t>
            </a:r>
            <a:endParaRPr lang="en-US" altLang="ja-JP" sz="1800" dirty="0" smtClean="0">
              <a:latin typeface="HGS創英角ｺﾞｼｯｸUB" pitchFamily="50" charset="-128"/>
              <a:ea typeface="HGS創英角ｺﾞｼｯｸUB" pitchFamily="50" charset="-128"/>
            </a:endParaRPr>
          </a:p>
          <a:p>
            <a:r>
              <a:rPr lang="ja-JP" altLang="en-US" sz="1800" dirty="0" smtClean="0">
                <a:latin typeface="HGS創英角ｺﾞｼｯｸUB" pitchFamily="50" charset="-128"/>
                <a:ea typeface="HGS創英角ｺﾞｼｯｸUB" pitchFamily="50" charset="-128"/>
              </a:rPr>
              <a:t>　　　　　　　　　　　Ｍ字型の底の値（３５～３９歳）は０．９Ｐ上昇</a:t>
            </a:r>
            <a:endParaRPr lang="ja-JP" sz="1800" dirty="0">
              <a:latin typeface="HGS創英角ｺﾞｼｯｸUB" pitchFamily="50" charset="-128"/>
              <a:ea typeface="HGS創英角ｺﾞｼｯｸUB"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0" y="836713"/>
          <a:ext cx="8388424" cy="432047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180528" y="274638"/>
            <a:ext cx="9505056" cy="490066"/>
          </a:xfrm>
          <a:ln w="19050">
            <a:solidFill>
              <a:schemeClr val="bg2">
                <a:lumMod val="50000"/>
              </a:schemeClr>
            </a:solidFill>
          </a:ln>
        </p:spPr>
        <p:txBody>
          <a:bodyPr>
            <a:normAutofit fontScale="90000"/>
          </a:bodyPr>
          <a:lstStyle/>
          <a:p>
            <a:pPr algn="ctr"/>
            <a:r>
              <a:rPr kumimoji="1" lang="ja-JP" altLang="en-US" sz="3200" dirty="0" smtClean="0"/>
              <a:t>第</a:t>
            </a:r>
            <a:r>
              <a:rPr kumimoji="1" lang="en-US" altLang="ja-JP" sz="3200" dirty="0" smtClean="0"/>
              <a:t>1</a:t>
            </a:r>
            <a:r>
              <a:rPr kumimoji="1" lang="ja-JP" altLang="en-US" sz="3200" dirty="0" smtClean="0"/>
              <a:t>子出産前後の妻の継続就業割合</a:t>
            </a:r>
            <a:endParaRPr kumimoji="1" lang="ja-JP" altLang="en-US" sz="3200" dirty="0"/>
          </a:p>
        </p:txBody>
      </p:sp>
      <p:sp>
        <p:nvSpPr>
          <p:cNvPr id="5" name="左中かっこ 4"/>
          <p:cNvSpPr/>
          <p:nvPr/>
        </p:nvSpPr>
        <p:spPr>
          <a:xfrm>
            <a:off x="1043608" y="2564904"/>
            <a:ext cx="216024" cy="201622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100"/>
          </a:p>
        </p:txBody>
      </p:sp>
      <p:sp>
        <p:nvSpPr>
          <p:cNvPr id="6" name="テキスト ボックス 5"/>
          <p:cNvSpPr txBox="1"/>
          <p:nvPr/>
        </p:nvSpPr>
        <p:spPr>
          <a:xfrm>
            <a:off x="395536" y="3356992"/>
            <a:ext cx="1007096" cy="553998"/>
          </a:xfrm>
          <a:prstGeom prst="rect">
            <a:avLst/>
          </a:prstGeom>
          <a:noFill/>
        </p:spPr>
        <p:txBody>
          <a:bodyPr wrap="square" rtlCol="0">
            <a:spAutoFit/>
          </a:bodyPr>
          <a:lstStyle/>
          <a:p>
            <a:r>
              <a:rPr kumimoji="1" lang="ja-JP" altLang="en-US" sz="1000" dirty="0" smtClean="0">
                <a:latin typeface="+mj-ea"/>
                <a:ea typeface="+mj-ea"/>
              </a:rPr>
              <a:t>出産前有職</a:t>
            </a:r>
            <a:endParaRPr kumimoji="1" lang="en-US" altLang="ja-JP" sz="1000" dirty="0" smtClean="0">
              <a:latin typeface="+mj-ea"/>
              <a:ea typeface="+mj-ea"/>
            </a:endParaRPr>
          </a:p>
          <a:p>
            <a:r>
              <a:rPr lang="ja-JP" altLang="en-US" sz="1000" dirty="0" smtClean="0">
                <a:latin typeface="+mj-ea"/>
                <a:ea typeface="+mj-ea"/>
              </a:rPr>
              <a:t>６１．４％</a:t>
            </a:r>
            <a:endParaRPr lang="en-US" altLang="ja-JP" sz="1000" dirty="0" smtClean="0">
              <a:latin typeface="+mj-ea"/>
              <a:ea typeface="+mj-ea"/>
            </a:endParaRPr>
          </a:p>
          <a:p>
            <a:r>
              <a:rPr lang="ja-JP" altLang="en-US" sz="1000" dirty="0" smtClean="0">
                <a:latin typeface="+mj-ea"/>
                <a:ea typeface="+mj-ea"/>
              </a:rPr>
              <a:t>（１００％）</a:t>
            </a:r>
            <a:endParaRPr kumimoji="1" lang="ja-JP" altLang="en-US" sz="1000" dirty="0">
              <a:latin typeface="+mj-ea"/>
              <a:ea typeface="+mj-ea"/>
            </a:endParaRPr>
          </a:p>
        </p:txBody>
      </p:sp>
      <p:sp>
        <p:nvSpPr>
          <p:cNvPr id="7" name="テキスト ボックス 6"/>
          <p:cNvSpPr txBox="1"/>
          <p:nvPr/>
        </p:nvSpPr>
        <p:spPr>
          <a:xfrm>
            <a:off x="1979712" y="4005064"/>
            <a:ext cx="1008112" cy="553998"/>
          </a:xfrm>
          <a:prstGeom prst="rect">
            <a:avLst/>
          </a:prstGeom>
          <a:noFill/>
        </p:spPr>
        <p:txBody>
          <a:bodyPr wrap="square" rtlCol="0">
            <a:spAutoFit/>
          </a:bodyPr>
          <a:lstStyle/>
          <a:p>
            <a:r>
              <a:rPr lang="ja-JP" altLang="en-US" sz="1000" dirty="0">
                <a:latin typeface="+mj-ea"/>
                <a:ea typeface="+mj-ea"/>
              </a:rPr>
              <a:t>継続就業率</a:t>
            </a:r>
            <a:endParaRPr kumimoji="1" lang="en-US" altLang="ja-JP" sz="1000" dirty="0" smtClean="0">
              <a:latin typeface="+mj-ea"/>
              <a:ea typeface="+mj-ea"/>
            </a:endParaRPr>
          </a:p>
          <a:p>
            <a:r>
              <a:rPr lang="ja-JP" altLang="en-US" sz="1000" dirty="0" smtClean="0">
                <a:latin typeface="+mj-ea"/>
                <a:ea typeface="+mj-ea"/>
              </a:rPr>
              <a:t>２４．０％</a:t>
            </a:r>
            <a:endParaRPr lang="en-US" altLang="ja-JP" sz="1000" dirty="0" smtClean="0">
              <a:latin typeface="+mj-ea"/>
              <a:ea typeface="+mj-ea"/>
            </a:endParaRPr>
          </a:p>
          <a:p>
            <a:r>
              <a:rPr lang="ja-JP" altLang="en-US" sz="1000" dirty="0" smtClean="0">
                <a:latin typeface="+mj-ea"/>
                <a:ea typeface="+mj-ea"/>
              </a:rPr>
              <a:t>（３９％）</a:t>
            </a:r>
            <a:endParaRPr kumimoji="1" lang="ja-JP" altLang="en-US" sz="1000" dirty="0">
              <a:latin typeface="+mj-ea"/>
              <a:ea typeface="+mj-ea"/>
            </a:endParaRPr>
          </a:p>
        </p:txBody>
      </p:sp>
      <p:sp>
        <p:nvSpPr>
          <p:cNvPr id="8" name="左中かっこ 7"/>
          <p:cNvSpPr/>
          <p:nvPr/>
        </p:nvSpPr>
        <p:spPr>
          <a:xfrm>
            <a:off x="7164288" y="2204864"/>
            <a:ext cx="144016" cy="23762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6372200" y="3284984"/>
            <a:ext cx="1152128" cy="553998"/>
          </a:xfrm>
          <a:prstGeom prst="rect">
            <a:avLst/>
          </a:prstGeom>
          <a:noFill/>
        </p:spPr>
        <p:txBody>
          <a:bodyPr wrap="square" rtlCol="0">
            <a:spAutoFit/>
          </a:bodyPr>
          <a:lstStyle/>
          <a:p>
            <a:r>
              <a:rPr kumimoji="1" lang="ja-JP" altLang="en-US" sz="1000" dirty="0" smtClean="0">
                <a:latin typeface="+mj-ea"/>
                <a:ea typeface="+mj-ea"/>
              </a:rPr>
              <a:t>出産前有職</a:t>
            </a:r>
            <a:endParaRPr kumimoji="1" lang="en-US" altLang="ja-JP" sz="1000" dirty="0" smtClean="0">
              <a:latin typeface="+mj-ea"/>
              <a:ea typeface="+mj-ea"/>
            </a:endParaRPr>
          </a:p>
          <a:p>
            <a:r>
              <a:rPr lang="ja-JP" altLang="en-US" sz="1000" dirty="0" smtClean="0">
                <a:latin typeface="+mj-ea"/>
                <a:ea typeface="+mj-ea"/>
              </a:rPr>
              <a:t>７０．７％</a:t>
            </a:r>
            <a:endParaRPr lang="en-US" altLang="ja-JP" sz="1000" dirty="0" smtClean="0">
              <a:latin typeface="+mj-ea"/>
              <a:ea typeface="+mj-ea"/>
            </a:endParaRPr>
          </a:p>
          <a:p>
            <a:r>
              <a:rPr lang="ja-JP" altLang="en-US" sz="1000" dirty="0" smtClean="0">
                <a:latin typeface="+mj-ea"/>
                <a:ea typeface="+mj-ea"/>
              </a:rPr>
              <a:t>（１００％）</a:t>
            </a:r>
            <a:endParaRPr kumimoji="1" lang="ja-JP" altLang="en-US" sz="1000" dirty="0">
              <a:latin typeface="+mj-ea"/>
              <a:ea typeface="+mj-ea"/>
            </a:endParaRPr>
          </a:p>
        </p:txBody>
      </p:sp>
      <p:sp>
        <p:nvSpPr>
          <p:cNvPr id="10" name="右中かっこ 9"/>
          <p:cNvSpPr/>
          <p:nvPr/>
        </p:nvSpPr>
        <p:spPr>
          <a:xfrm>
            <a:off x="7956376" y="3789040"/>
            <a:ext cx="144016" cy="79208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11" name="テキスト ボックス 10"/>
          <p:cNvSpPr txBox="1"/>
          <p:nvPr/>
        </p:nvSpPr>
        <p:spPr>
          <a:xfrm>
            <a:off x="8135888" y="4077072"/>
            <a:ext cx="1008112" cy="553998"/>
          </a:xfrm>
          <a:prstGeom prst="rect">
            <a:avLst/>
          </a:prstGeom>
          <a:noFill/>
        </p:spPr>
        <p:txBody>
          <a:bodyPr wrap="square" rtlCol="0">
            <a:spAutoFit/>
          </a:bodyPr>
          <a:lstStyle/>
          <a:p>
            <a:r>
              <a:rPr lang="ja-JP" altLang="en-US" sz="1000" dirty="0">
                <a:latin typeface="+mj-ea"/>
                <a:ea typeface="+mj-ea"/>
              </a:rPr>
              <a:t>継続就業率</a:t>
            </a:r>
            <a:endParaRPr kumimoji="1" lang="en-US" altLang="ja-JP" sz="1000" dirty="0" smtClean="0">
              <a:latin typeface="+mj-ea"/>
              <a:ea typeface="+mj-ea"/>
            </a:endParaRPr>
          </a:p>
          <a:p>
            <a:r>
              <a:rPr lang="ja-JP" altLang="en-US" sz="1000" dirty="0" smtClean="0">
                <a:latin typeface="+mj-ea"/>
                <a:ea typeface="+mj-ea"/>
              </a:rPr>
              <a:t>２６．８％</a:t>
            </a:r>
            <a:endParaRPr lang="en-US" altLang="ja-JP" sz="1000" dirty="0" smtClean="0">
              <a:latin typeface="+mj-ea"/>
              <a:ea typeface="+mj-ea"/>
            </a:endParaRPr>
          </a:p>
          <a:p>
            <a:r>
              <a:rPr lang="ja-JP" altLang="en-US" sz="1000" dirty="0" smtClean="0">
                <a:latin typeface="+mj-ea"/>
                <a:ea typeface="+mj-ea"/>
              </a:rPr>
              <a:t>（３８％）</a:t>
            </a:r>
            <a:endParaRPr kumimoji="1" lang="ja-JP" altLang="en-US" sz="1000" dirty="0">
              <a:latin typeface="+mj-ea"/>
              <a:ea typeface="+mj-ea"/>
            </a:endParaRPr>
          </a:p>
        </p:txBody>
      </p:sp>
      <p:sp>
        <p:nvSpPr>
          <p:cNvPr id="12" name="テキスト ボックス 11"/>
          <p:cNvSpPr txBox="1"/>
          <p:nvPr/>
        </p:nvSpPr>
        <p:spPr>
          <a:xfrm>
            <a:off x="1403648" y="5157192"/>
            <a:ext cx="6840760" cy="1061829"/>
          </a:xfrm>
          <a:prstGeom prst="rect">
            <a:avLst/>
          </a:prstGeom>
          <a:noFill/>
        </p:spPr>
        <p:txBody>
          <a:bodyPr wrap="square" rtlCol="0">
            <a:spAutoFit/>
          </a:bodyPr>
          <a:lstStyle/>
          <a:p>
            <a:r>
              <a:rPr kumimoji="1" lang="ja-JP" altLang="en-US" sz="1050" dirty="0" smtClean="0">
                <a:latin typeface="ＭＳ ゴシック" pitchFamily="49" charset="-128"/>
                <a:ea typeface="ＭＳ ゴシック" pitchFamily="49" charset="-128"/>
              </a:rPr>
              <a:t>資料出所：国立社会保障・人口問題研究所「第１４回出生動向基礎調査（夫婦調査）」</a:t>
            </a:r>
            <a:r>
              <a:rPr lang="ja-JP" altLang="en-US" sz="1050" dirty="0" smtClean="0">
                <a:latin typeface="ＭＳ ゴシック" pitchFamily="49" charset="-128"/>
                <a:ea typeface="ＭＳ ゴシック" pitchFamily="49" charset="-128"/>
              </a:rPr>
              <a:t>（２０１０年）</a:t>
            </a:r>
            <a:endParaRPr lang="en-US" altLang="ja-JP" sz="1050" dirty="0" smtClean="0">
              <a:latin typeface="ＭＳ ゴシック" pitchFamily="49" charset="-128"/>
              <a:ea typeface="ＭＳ ゴシック" pitchFamily="49" charset="-128"/>
            </a:endParaRPr>
          </a:p>
          <a:p>
            <a:r>
              <a:rPr kumimoji="1" lang="ja-JP" altLang="en-US" sz="1050" dirty="0" smtClean="0">
                <a:latin typeface="ＭＳ ゴシック" pitchFamily="49" charset="-128"/>
                <a:ea typeface="ＭＳ ゴシック" pitchFamily="49" charset="-128"/>
              </a:rPr>
              <a:t>注）書混同し夫婦について、第１２回～第１４回調査の当該児が１歳以上１５歳未満の夫婦を併せて集計</a:t>
            </a:r>
            <a:endParaRPr kumimoji="1" lang="en-US" altLang="ja-JP" sz="1050" dirty="0" smtClean="0">
              <a:latin typeface="ＭＳ ゴシック" pitchFamily="49" charset="-128"/>
              <a:ea typeface="ＭＳ ゴシック" pitchFamily="49" charset="-128"/>
            </a:endParaRPr>
          </a:p>
          <a:p>
            <a:r>
              <a:rPr lang="ja-JP" altLang="en-US" sz="1050" dirty="0">
                <a:latin typeface="ＭＳ ゴシック" pitchFamily="49" charset="-128"/>
                <a:ea typeface="ＭＳ ゴシック" pitchFamily="49" charset="-128"/>
              </a:rPr>
              <a:t>　</a:t>
            </a:r>
            <a:r>
              <a:rPr lang="ja-JP" altLang="en-US" sz="1050" dirty="0" smtClean="0">
                <a:latin typeface="ＭＳ ゴシック" pitchFamily="49" charset="-128"/>
                <a:ea typeface="ＭＳ ゴシック" pitchFamily="49" charset="-128"/>
              </a:rPr>
              <a:t>　出産前後の職業経歴：就業継続（育休利用）－第１子妊娠前就業～育児休業取得～第１子１歳時就業</a:t>
            </a:r>
            <a:endParaRPr lang="en-US" altLang="ja-JP" sz="1050" dirty="0" smtClean="0">
              <a:latin typeface="ＭＳ ゴシック" pitchFamily="49" charset="-128"/>
              <a:ea typeface="ＭＳ ゴシック" pitchFamily="49" charset="-128"/>
            </a:endParaRPr>
          </a:p>
          <a:p>
            <a:r>
              <a:rPr kumimoji="1" lang="ja-JP" altLang="en-US" sz="1050" dirty="0">
                <a:latin typeface="ＭＳ ゴシック" pitchFamily="49" charset="-128"/>
                <a:ea typeface="ＭＳ ゴシック" pitchFamily="49" charset="-128"/>
              </a:rPr>
              <a:t>　</a:t>
            </a:r>
            <a:r>
              <a:rPr kumimoji="1" lang="ja-JP" altLang="en-US" sz="1050" dirty="0" smtClean="0">
                <a:latin typeface="ＭＳ ゴシック" pitchFamily="49" charset="-128"/>
                <a:ea typeface="ＭＳ ゴシック" pitchFamily="49" charset="-128"/>
              </a:rPr>
              <a:t>　　　　　　　　　　　就業継続（育休なし）－第１子妊娠前就業～育児休業取得なし～第１子１歳時就業</a:t>
            </a:r>
            <a:endParaRPr kumimoji="1" lang="en-US" altLang="ja-JP" sz="1050" dirty="0" smtClean="0">
              <a:latin typeface="ＭＳ ゴシック" pitchFamily="49" charset="-128"/>
              <a:ea typeface="ＭＳ ゴシック" pitchFamily="49" charset="-128"/>
            </a:endParaRPr>
          </a:p>
          <a:p>
            <a:r>
              <a:rPr lang="ja-JP" altLang="en-US" sz="1050" dirty="0">
                <a:latin typeface="ＭＳ ゴシック" pitchFamily="49" charset="-128"/>
                <a:ea typeface="ＭＳ ゴシック" pitchFamily="49" charset="-128"/>
              </a:rPr>
              <a:t>　</a:t>
            </a:r>
            <a:r>
              <a:rPr lang="ja-JP" altLang="en-US" sz="1050" dirty="0" smtClean="0">
                <a:latin typeface="ＭＳ ゴシック" pitchFamily="49" charset="-128"/>
                <a:ea typeface="ＭＳ ゴシック" pitchFamily="49" charset="-128"/>
              </a:rPr>
              <a:t>　　　　　　　　　　　出産退職　　　　　　－第１子妊娠前就業～第１子１歳時無職</a:t>
            </a:r>
            <a:endParaRPr lang="en-US" altLang="ja-JP" sz="1050" dirty="0" smtClean="0">
              <a:latin typeface="ＭＳ ゴシック" pitchFamily="49" charset="-128"/>
              <a:ea typeface="ＭＳ ゴシック" pitchFamily="49" charset="-128"/>
            </a:endParaRPr>
          </a:p>
          <a:p>
            <a:r>
              <a:rPr kumimoji="1" lang="ja-JP" altLang="en-US" sz="1050" dirty="0">
                <a:latin typeface="ＭＳ ゴシック" pitchFamily="49" charset="-128"/>
                <a:ea typeface="ＭＳ ゴシック" pitchFamily="49" charset="-128"/>
              </a:rPr>
              <a:t>　</a:t>
            </a:r>
            <a:r>
              <a:rPr kumimoji="1" lang="ja-JP" altLang="en-US" sz="1050" dirty="0" smtClean="0">
                <a:latin typeface="ＭＳ ゴシック" pitchFamily="49" charset="-128"/>
                <a:ea typeface="ＭＳ ゴシック" pitchFamily="49" charset="-128"/>
              </a:rPr>
              <a:t>　　　　　　　　　　　妊娠前から無職　　　－第１子妊娠前無職～第１子１歳時無職</a:t>
            </a:r>
            <a:endParaRPr kumimoji="1" lang="ja-JP" altLang="en-US" sz="1050" dirty="0">
              <a:latin typeface="ＭＳ ゴシック" pitchFamily="49" charset="-128"/>
              <a:ea typeface="ＭＳ ゴシック" pitchFamily="49" charset="-128"/>
            </a:endParaRPr>
          </a:p>
        </p:txBody>
      </p:sp>
      <p:sp>
        <p:nvSpPr>
          <p:cNvPr id="13" name="角丸四角形 12"/>
          <p:cNvSpPr/>
          <p:nvPr/>
        </p:nvSpPr>
        <p:spPr>
          <a:xfrm>
            <a:off x="539552" y="6237312"/>
            <a:ext cx="8002771" cy="43204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800" dirty="0" smtClean="0">
                <a:latin typeface="HGS創英角ｺﾞｼｯｸUB" pitchFamily="50" charset="-128"/>
                <a:ea typeface="HGS創英角ｺﾞｼｯｸUB" pitchFamily="50" charset="-128"/>
              </a:rPr>
              <a:t>出産前後の就業継続率は依然として低く、</a:t>
            </a:r>
            <a:r>
              <a:rPr lang="en-US" altLang="ja-JP" sz="1800" dirty="0" smtClean="0">
                <a:latin typeface="HGS創英角ｺﾞｼｯｸUB" pitchFamily="50" charset="-128"/>
                <a:ea typeface="HGS創英角ｺﾞｼｯｸUB" pitchFamily="50" charset="-128"/>
              </a:rPr>
              <a:t>40</a:t>
            </a:r>
            <a:r>
              <a:rPr lang="ja-JP" altLang="en-US" sz="1800" dirty="0" smtClean="0">
                <a:latin typeface="HGS創英角ｺﾞｼｯｸUB" pitchFamily="50" charset="-128"/>
                <a:ea typeface="HGS創英角ｺﾞｼｯｸUB" pitchFamily="50" charset="-128"/>
              </a:rPr>
              <a:t>％以下で</a:t>
            </a:r>
            <a:r>
              <a:rPr lang="en-US" altLang="ja-JP" sz="1800" dirty="0" smtClean="0">
                <a:latin typeface="HGS創英角ｺﾞｼｯｸUB" pitchFamily="50" charset="-128"/>
                <a:ea typeface="HGS創英角ｺﾞｼｯｸUB" pitchFamily="50" charset="-128"/>
              </a:rPr>
              <a:t>30</a:t>
            </a:r>
            <a:r>
              <a:rPr lang="ja-JP" altLang="en-US" sz="1800" dirty="0" smtClean="0">
                <a:latin typeface="HGS創英角ｺﾞｼｯｸUB" pitchFamily="50" charset="-128"/>
                <a:ea typeface="HGS創英角ｺﾞｼｯｸUB" pitchFamily="50" charset="-128"/>
              </a:rPr>
              <a:t>年前から横ばい</a:t>
            </a:r>
            <a:endParaRPr lang="ja-JP" sz="1800" dirty="0">
              <a:latin typeface="HGS創英角ｺﾞｼｯｸUB" pitchFamily="50" charset="-128"/>
              <a:ea typeface="HGS創英角ｺﾞｼｯｸUB"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2536791685"/>
              </p:ext>
            </p:extLst>
          </p:nvPr>
        </p:nvGraphicFramePr>
        <p:xfrm>
          <a:off x="457200" y="1052736"/>
          <a:ext cx="8229600"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180528" y="274638"/>
            <a:ext cx="9505056" cy="562074"/>
          </a:xfrm>
          <a:ln w="19050">
            <a:solidFill>
              <a:schemeClr val="bg2">
                <a:lumMod val="50000"/>
              </a:schemeClr>
            </a:solidFill>
          </a:ln>
        </p:spPr>
        <p:txBody>
          <a:bodyPr>
            <a:normAutofit fontScale="90000"/>
          </a:bodyPr>
          <a:lstStyle/>
          <a:p>
            <a:pPr algn="ctr"/>
            <a:r>
              <a:rPr lang="ja-JP" altLang="en-US" sz="3200" dirty="0" smtClean="0"/>
              <a:t>男女間</a:t>
            </a:r>
            <a:r>
              <a:rPr lang="ja-JP" altLang="en-US" sz="3200" dirty="0"/>
              <a:t>賃金</a:t>
            </a:r>
            <a:r>
              <a:rPr lang="ja-JP" altLang="en-US" sz="3200" dirty="0" smtClean="0"/>
              <a:t>格差の推移</a:t>
            </a:r>
            <a:r>
              <a:rPr lang="ja-JP" altLang="en-US" sz="2400" dirty="0" smtClean="0"/>
              <a:t>（男性＝１００）</a:t>
            </a:r>
            <a:endParaRPr kumimoji="1" lang="ja-JP" altLang="en-US" sz="2400" dirty="0"/>
          </a:p>
        </p:txBody>
      </p:sp>
      <p:sp>
        <p:nvSpPr>
          <p:cNvPr id="3" name="正方形/長方形 2"/>
          <p:cNvSpPr/>
          <p:nvPr/>
        </p:nvSpPr>
        <p:spPr>
          <a:xfrm>
            <a:off x="3707904" y="5301208"/>
            <a:ext cx="5094312" cy="769441"/>
          </a:xfrm>
          <a:prstGeom prst="rect">
            <a:avLst/>
          </a:prstGeom>
        </p:spPr>
        <p:txBody>
          <a:bodyPr wrap="square">
            <a:spAutoFit/>
          </a:bodyPr>
          <a:lstStyle/>
          <a:p>
            <a:r>
              <a:rPr lang="zh-TW" altLang="en-US" sz="1100" dirty="0">
                <a:latin typeface="ＭＳ ゴシック" pitchFamily="49" charset="-128"/>
                <a:ea typeface="ＭＳ ゴシック" pitchFamily="49" charset="-128"/>
              </a:rPr>
              <a:t>資料</a:t>
            </a:r>
            <a:r>
              <a:rPr lang="zh-TW" altLang="en-US" sz="1100" dirty="0" smtClean="0">
                <a:latin typeface="ＭＳ ゴシック" pitchFamily="49" charset="-128"/>
                <a:ea typeface="ＭＳ ゴシック" pitchFamily="49" charset="-128"/>
              </a:rPr>
              <a:t>出所</a:t>
            </a:r>
            <a:r>
              <a:rPr lang="ja-JP" altLang="en-US" sz="1100" dirty="0" smtClean="0">
                <a:latin typeface="ＭＳ ゴシック" pitchFamily="49" charset="-128"/>
                <a:ea typeface="ＭＳ ゴシック" pitchFamily="49" charset="-128"/>
              </a:rPr>
              <a:t>：</a:t>
            </a:r>
            <a:r>
              <a:rPr lang="zh-TW" altLang="en-US" sz="1100" dirty="0" smtClean="0">
                <a:latin typeface="ＭＳ ゴシック" pitchFamily="49" charset="-128"/>
                <a:ea typeface="ＭＳ ゴシック" pitchFamily="49" charset="-128"/>
              </a:rPr>
              <a:t>厚生</a:t>
            </a:r>
            <a:r>
              <a:rPr lang="zh-TW" altLang="en-US" sz="1100" dirty="0">
                <a:latin typeface="ＭＳ ゴシック" pitchFamily="49" charset="-128"/>
                <a:ea typeface="ＭＳ ゴシック" pitchFamily="49" charset="-128"/>
              </a:rPr>
              <a:t>労働省「賃金構造基本統計調査」</a:t>
            </a:r>
          </a:p>
          <a:p>
            <a:r>
              <a:rPr lang="ja-JP" altLang="en-US" sz="1100" dirty="0">
                <a:latin typeface="ＭＳ ゴシック" pitchFamily="49" charset="-128"/>
                <a:ea typeface="ＭＳ ゴシック" pitchFamily="49" charset="-128"/>
              </a:rPr>
              <a:t>注）</a:t>
            </a:r>
            <a:r>
              <a:rPr lang="ja-JP" altLang="en-US" sz="1100" dirty="0" smtClean="0">
                <a:latin typeface="ＭＳ ゴシック" pitchFamily="49" charset="-128"/>
                <a:ea typeface="ＭＳ ゴシック" pitchFamily="49" charset="-128"/>
              </a:rPr>
              <a:t>１一般</a:t>
            </a:r>
            <a:r>
              <a:rPr lang="ja-JP" altLang="en-US" sz="1100" dirty="0">
                <a:latin typeface="ＭＳ ゴシック" pitchFamily="49" charset="-128"/>
                <a:ea typeface="ＭＳ ゴシック" pitchFamily="49" charset="-128"/>
              </a:rPr>
              <a:t>労働者とは、短時間労働者以外の労働者をいう。</a:t>
            </a:r>
          </a:p>
          <a:p>
            <a:r>
              <a:rPr lang="ja-JP" altLang="en-US" sz="1100" dirty="0">
                <a:latin typeface="ＭＳ ゴシック" pitchFamily="49" charset="-128"/>
                <a:ea typeface="ＭＳ ゴシック" pitchFamily="49" charset="-128"/>
              </a:rPr>
              <a:t>　　</a:t>
            </a:r>
            <a:r>
              <a:rPr lang="ja-JP" altLang="en-US" sz="1100" dirty="0" smtClean="0">
                <a:latin typeface="ＭＳ ゴシック" pitchFamily="49" charset="-128"/>
                <a:ea typeface="ＭＳ ゴシック" pitchFamily="49" charset="-128"/>
              </a:rPr>
              <a:t>２短時間</a:t>
            </a:r>
            <a:r>
              <a:rPr lang="ja-JP" altLang="en-US" sz="1100" dirty="0">
                <a:latin typeface="ＭＳ ゴシック" pitchFamily="49" charset="-128"/>
                <a:ea typeface="ＭＳ ゴシック" pitchFamily="49" charset="-128"/>
              </a:rPr>
              <a:t>労働者とは、１日の所定労働時間が一般の労働者よりも短い又</a:t>
            </a:r>
            <a:r>
              <a:rPr lang="ja-JP" altLang="en-US" sz="1100" dirty="0" smtClean="0">
                <a:latin typeface="ＭＳ ゴシック" pitchFamily="49" charset="-128"/>
                <a:ea typeface="ＭＳ ゴシック" pitchFamily="49" charset="-128"/>
              </a:rPr>
              <a:t>は</a:t>
            </a:r>
            <a:endParaRPr lang="en-US" altLang="ja-JP" sz="1100" dirty="0" smtClean="0">
              <a:latin typeface="ＭＳ ゴシック" pitchFamily="49" charset="-128"/>
              <a:ea typeface="ＭＳ ゴシック" pitchFamily="49" charset="-128"/>
            </a:endParaRPr>
          </a:p>
          <a:p>
            <a:r>
              <a:rPr lang="ja-JP" altLang="en-US" sz="1100" dirty="0">
                <a:latin typeface="ＭＳ ゴシック" pitchFamily="49" charset="-128"/>
                <a:ea typeface="ＭＳ ゴシック" pitchFamily="49" charset="-128"/>
              </a:rPr>
              <a:t>　</a:t>
            </a:r>
            <a:r>
              <a:rPr lang="ja-JP" altLang="en-US" sz="1100" dirty="0" smtClean="0">
                <a:latin typeface="ＭＳ ゴシック" pitchFamily="49" charset="-128"/>
                <a:ea typeface="ＭＳ ゴシック" pitchFamily="49" charset="-128"/>
              </a:rPr>
              <a:t>　　１</a:t>
            </a:r>
            <a:r>
              <a:rPr lang="ja-JP" altLang="en-US" sz="1100" dirty="0">
                <a:latin typeface="ＭＳ ゴシック" pitchFamily="49" charset="-128"/>
                <a:ea typeface="ＭＳ ゴシック" pitchFamily="49" charset="-128"/>
              </a:rPr>
              <a:t>週の所定労働時間が一般の労働者よりも少ない</a:t>
            </a:r>
            <a:r>
              <a:rPr lang="ja-JP" altLang="en-US" sz="1100" dirty="0" smtClean="0">
                <a:latin typeface="ＭＳ ゴシック" pitchFamily="49" charset="-128"/>
                <a:ea typeface="ＭＳ ゴシック" pitchFamily="49" charset="-128"/>
              </a:rPr>
              <a:t>労働者</a:t>
            </a:r>
            <a:r>
              <a:rPr lang="ja-JP" altLang="en-US" sz="1100" dirty="0">
                <a:latin typeface="ＭＳ ゴシック" pitchFamily="49" charset="-128"/>
                <a:ea typeface="ＭＳ ゴシック" pitchFamily="49" charset="-128"/>
              </a:rPr>
              <a:t>をいう。</a:t>
            </a:r>
          </a:p>
        </p:txBody>
      </p:sp>
      <p:sp>
        <p:nvSpPr>
          <p:cNvPr id="5" name="角丸四角形 4"/>
          <p:cNvSpPr/>
          <p:nvPr/>
        </p:nvSpPr>
        <p:spPr>
          <a:xfrm>
            <a:off x="539552" y="6237312"/>
            <a:ext cx="8002771" cy="43204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800" dirty="0">
                <a:latin typeface="HGS創英角ｺﾞｼｯｸUB" pitchFamily="50" charset="-128"/>
                <a:ea typeface="HGS創英角ｺﾞｼｯｸUB" pitchFamily="50" charset="-128"/>
              </a:rPr>
              <a:t>男女間賃金格差</a:t>
            </a:r>
            <a:r>
              <a:rPr lang="ja-JP" altLang="en-US" sz="1800" dirty="0" smtClean="0">
                <a:latin typeface="HGS創英角ｺﾞｼｯｸUB" pitchFamily="50" charset="-128"/>
                <a:ea typeface="HGS創英角ｺﾞｼｯｸUB" pitchFamily="50" charset="-128"/>
              </a:rPr>
              <a:t>は改善しつつあるが、</a:t>
            </a:r>
            <a:r>
              <a:rPr lang="en-US" altLang="ja-JP" sz="1800" dirty="0" smtClean="0">
                <a:latin typeface="HGS創英角ｺﾞｼｯｸUB" pitchFamily="50" charset="-128"/>
                <a:ea typeface="HGS創英角ｺﾞｼｯｸUB" pitchFamily="50" charset="-128"/>
              </a:rPr>
              <a:t>25</a:t>
            </a:r>
            <a:r>
              <a:rPr lang="ja-JP" altLang="en-US" sz="1800" dirty="0" smtClean="0">
                <a:latin typeface="HGS創英角ｺﾞｼｯｸUB" pitchFamily="50" charset="-128"/>
                <a:ea typeface="HGS創英角ｺﾞｼｯｸUB" pitchFamily="50" charset="-128"/>
              </a:rPr>
              <a:t>年で約</a:t>
            </a:r>
            <a:r>
              <a:rPr lang="en-US" altLang="ja-JP" sz="1800" dirty="0" smtClean="0">
                <a:latin typeface="HGS創英角ｺﾞｼｯｸUB" pitchFamily="50" charset="-128"/>
                <a:ea typeface="HGS創英角ｺﾞｼｯｸUB" pitchFamily="50" charset="-128"/>
              </a:rPr>
              <a:t>10</a:t>
            </a:r>
            <a:r>
              <a:rPr lang="ja-JP" altLang="en-US" sz="1800" dirty="0" smtClean="0">
                <a:latin typeface="HGS創英角ｺﾞｼｯｸUB" pitchFamily="50" charset="-128"/>
                <a:ea typeface="HGS創英角ｺﾞｼｯｸUB" pitchFamily="50" charset="-128"/>
              </a:rPr>
              <a:t>ポイントの改善に留まる</a:t>
            </a:r>
            <a:endParaRPr lang="ja-JP" sz="1800" dirty="0">
              <a:latin typeface="HGS創英角ｺﾞｼｯｸUB" pitchFamily="50" charset="-128"/>
              <a:ea typeface="HGS創英角ｺﾞｼｯｸUB"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6767</TotalTime>
  <Words>1481</Words>
  <Application>Microsoft Office PowerPoint</Application>
  <PresentationFormat>画面に合わせる (4:3)</PresentationFormat>
  <Paragraphs>159</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ビジネス</vt:lpstr>
      <vt:lpstr>2013春季生活闘争</vt:lpstr>
      <vt:lpstr>Ⅰ．取り巻く情勢</vt:lpstr>
      <vt:lpstr>Ⅱ．2013春季生活闘争方針（概要）</vt:lpstr>
      <vt:lpstr>Ⅲ．すべての組合が取り組む課題（ミニマム運動課題）</vt:lpstr>
      <vt:lpstr>Ⅳ．賃上げ要求</vt:lpstr>
      <vt:lpstr>共稼ぎ等世帯数の推移</vt:lpstr>
      <vt:lpstr>女性の年齢別階級別労働力率</vt:lpstr>
      <vt:lpstr>第1子出産前後の妻の継続就業割合</vt:lpstr>
      <vt:lpstr>男女間賃金格差の推移（男性＝１００）</vt:lpstr>
      <vt:lpstr>若年・男女別失業率の推移</vt:lpstr>
      <vt:lpstr>非正規雇用労働者の割合の推移</vt:lpstr>
      <vt:lpstr>Ⅶ．職場における男女平等の実現</vt:lpstr>
      <vt:lpstr>Ⅷ．ワーク・ライフ・バランスの実現</vt:lpstr>
      <vt:lpstr>Ⅷ．ワーク・ライフ・バランスの実現</vt:lpstr>
      <vt:lpstr>Ⅸ．ワークルールの取り組み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sonezaki</dc:creator>
  <cp:lastModifiedBy>sonezaki</cp:lastModifiedBy>
  <cp:revision>448</cp:revision>
  <dcterms:created xsi:type="dcterms:W3CDTF">2012-11-12T03:58:49Z</dcterms:created>
  <dcterms:modified xsi:type="dcterms:W3CDTF">2013-01-29T04:48:58Z</dcterms:modified>
</cp:coreProperties>
</file>